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wmf" ContentType="image/x-wmf"/>
  <Default Extension="rels" ContentType="application/vnd.openxmlformats-package.relationships+xml"/>
  <Default Extension="xml" ContentType="application/xml"/>
  <Default Extension="gif" ContentType="image/gif"/>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tags/tag1.xml" ContentType="application/vnd.openxmlformats-officedocument.presentationml.tags+xml"/>
  <Override PartName="/ppt/notesSlides/notesSlide2.xml" ContentType="application/vnd.openxmlformats-officedocument.presentationml.notesSlide+xml"/>
  <Override PartName="/ppt/tags/tag2.xml" ContentType="application/vnd.openxmlformats-officedocument.presentationml.tags+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1" r:id="rId2"/>
  </p:sldMasterIdLst>
  <p:notesMasterIdLst>
    <p:notesMasterId r:id="rId37"/>
  </p:notesMasterIdLst>
  <p:handoutMasterIdLst>
    <p:handoutMasterId r:id="rId38"/>
  </p:handoutMasterIdLst>
  <p:sldIdLst>
    <p:sldId id="263" r:id="rId3"/>
    <p:sldId id="309" r:id="rId4"/>
    <p:sldId id="366" r:id="rId5"/>
    <p:sldId id="353" r:id="rId6"/>
    <p:sldId id="368" r:id="rId7"/>
    <p:sldId id="369" r:id="rId8"/>
    <p:sldId id="367" r:id="rId9"/>
    <p:sldId id="347" r:id="rId10"/>
    <p:sldId id="348" r:id="rId11"/>
    <p:sldId id="349" r:id="rId12"/>
    <p:sldId id="350" r:id="rId13"/>
    <p:sldId id="351" r:id="rId14"/>
    <p:sldId id="371" r:id="rId15"/>
    <p:sldId id="315" r:id="rId16"/>
    <p:sldId id="370" r:id="rId17"/>
    <p:sldId id="364" r:id="rId18"/>
    <p:sldId id="372" r:id="rId19"/>
    <p:sldId id="362" r:id="rId20"/>
    <p:sldId id="316" r:id="rId21"/>
    <p:sldId id="318" r:id="rId22"/>
    <p:sldId id="319" r:id="rId23"/>
    <p:sldId id="320" r:id="rId24"/>
    <p:sldId id="321" r:id="rId25"/>
    <p:sldId id="323" r:id="rId26"/>
    <p:sldId id="324" r:id="rId27"/>
    <p:sldId id="327" r:id="rId28"/>
    <p:sldId id="330" r:id="rId29"/>
    <p:sldId id="352" r:id="rId30"/>
    <p:sldId id="334" r:id="rId31"/>
    <p:sldId id="365" r:id="rId32"/>
    <p:sldId id="373" r:id="rId33"/>
    <p:sldId id="354" r:id="rId34"/>
    <p:sldId id="355" r:id="rId35"/>
    <p:sldId id="305" r:id="rId36"/>
  </p:sldIdLst>
  <p:sldSz cx="9144000" cy="6858000" type="screen4x3"/>
  <p:notesSz cx="7010400" cy="9296400"/>
  <p:defaultTextStyle>
    <a:defPPr>
      <a:defRPr lang="en-US"/>
    </a:defPPr>
    <a:lvl1pPr algn="l" rtl="0" fontAlgn="base">
      <a:spcBef>
        <a:spcPct val="0"/>
      </a:spcBef>
      <a:spcAft>
        <a:spcPct val="0"/>
      </a:spcAft>
      <a:defRPr sz="1600" kern="1200">
        <a:solidFill>
          <a:schemeClr val="tx1"/>
        </a:solidFill>
        <a:latin typeface="Verdana" pitchFamily="34" charset="0"/>
        <a:ea typeface="+mn-ea"/>
        <a:cs typeface="Arial" charset="0"/>
      </a:defRPr>
    </a:lvl1pPr>
    <a:lvl2pPr marL="457200" algn="l" rtl="0" fontAlgn="base">
      <a:spcBef>
        <a:spcPct val="0"/>
      </a:spcBef>
      <a:spcAft>
        <a:spcPct val="0"/>
      </a:spcAft>
      <a:defRPr sz="1600" kern="1200">
        <a:solidFill>
          <a:schemeClr val="tx1"/>
        </a:solidFill>
        <a:latin typeface="Verdana" pitchFamily="34" charset="0"/>
        <a:ea typeface="+mn-ea"/>
        <a:cs typeface="Arial" charset="0"/>
      </a:defRPr>
    </a:lvl2pPr>
    <a:lvl3pPr marL="914400" algn="l" rtl="0" fontAlgn="base">
      <a:spcBef>
        <a:spcPct val="0"/>
      </a:spcBef>
      <a:spcAft>
        <a:spcPct val="0"/>
      </a:spcAft>
      <a:defRPr sz="1600" kern="1200">
        <a:solidFill>
          <a:schemeClr val="tx1"/>
        </a:solidFill>
        <a:latin typeface="Verdana" pitchFamily="34" charset="0"/>
        <a:ea typeface="+mn-ea"/>
        <a:cs typeface="Arial" charset="0"/>
      </a:defRPr>
    </a:lvl3pPr>
    <a:lvl4pPr marL="1371600" algn="l" rtl="0" fontAlgn="base">
      <a:spcBef>
        <a:spcPct val="0"/>
      </a:spcBef>
      <a:spcAft>
        <a:spcPct val="0"/>
      </a:spcAft>
      <a:defRPr sz="1600" kern="1200">
        <a:solidFill>
          <a:schemeClr val="tx1"/>
        </a:solidFill>
        <a:latin typeface="Verdana" pitchFamily="34" charset="0"/>
        <a:ea typeface="+mn-ea"/>
        <a:cs typeface="Arial" charset="0"/>
      </a:defRPr>
    </a:lvl4pPr>
    <a:lvl5pPr marL="1828800" algn="l" rtl="0" fontAlgn="base">
      <a:spcBef>
        <a:spcPct val="0"/>
      </a:spcBef>
      <a:spcAft>
        <a:spcPct val="0"/>
      </a:spcAft>
      <a:defRPr sz="1600" kern="1200">
        <a:solidFill>
          <a:schemeClr val="tx1"/>
        </a:solidFill>
        <a:latin typeface="Verdana" pitchFamily="34" charset="0"/>
        <a:ea typeface="+mn-ea"/>
        <a:cs typeface="Arial" charset="0"/>
      </a:defRPr>
    </a:lvl5pPr>
    <a:lvl6pPr marL="2286000" algn="l" defTabSz="914400" rtl="0" eaLnBrk="1" latinLnBrk="0" hangingPunct="1">
      <a:defRPr sz="1600" kern="1200">
        <a:solidFill>
          <a:schemeClr val="tx1"/>
        </a:solidFill>
        <a:latin typeface="Verdana" pitchFamily="34" charset="0"/>
        <a:ea typeface="+mn-ea"/>
        <a:cs typeface="Arial" charset="0"/>
      </a:defRPr>
    </a:lvl6pPr>
    <a:lvl7pPr marL="2743200" algn="l" defTabSz="914400" rtl="0" eaLnBrk="1" latinLnBrk="0" hangingPunct="1">
      <a:defRPr sz="1600" kern="1200">
        <a:solidFill>
          <a:schemeClr val="tx1"/>
        </a:solidFill>
        <a:latin typeface="Verdana" pitchFamily="34" charset="0"/>
        <a:ea typeface="+mn-ea"/>
        <a:cs typeface="Arial" charset="0"/>
      </a:defRPr>
    </a:lvl7pPr>
    <a:lvl8pPr marL="3200400" algn="l" defTabSz="914400" rtl="0" eaLnBrk="1" latinLnBrk="0" hangingPunct="1">
      <a:defRPr sz="1600" kern="1200">
        <a:solidFill>
          <a:schemeClr val="tx1"/>
        </a:solidFill>
        <a:latin typeface="Verdana" pitchFamily="34" charset="0"/>
        <a:ea typeface="+mn-ea"/>
        <a:cs typeface="Arial" charset="0"/>
      </a:defRPr>
    </a:lvl8pPr>
    <a:lvl9pPr marL="3657600" algn="l" defTabSz="914400" rtl="0" eaLnBrk="1" latinLnBrk="0" hangingPunct="1">
      <a:defRPr sz="1600" kern="1200">
        <a:solidFill>
          <a:schemeClr val="tx1"/>
        </a:solidFill>
        <a:latin typeface="Verdana" pitchFamily="34" charset="0"/>
        <a:ea typeface="+mn-ea"/>
        <a:cs typeface="Arial" charset="0"/>
      </a:defRPr>
    </a:lvl9pPr>
  </p:defaultTextStyle>
  <p:extLst>
    <p:ext uri="{521415D9-36F7-43E2-AB2F-B90AF26B5E84}">
      <p14:sectionLst xmlns:p14="http://schemas.microsoft.com/office/powerpoint/2010/main">
        <p14:section name="Default Section" id="{64BFAF30-9F06-4CDC-9631-EB51F1613190}">
          <p14:sldIdLst>
            <p14:sldId id="263"/>
            <p14:sldId id="309"/>
            <p14:sldId id="366"/>
            <p14:sldId id="353"/>
            <p14:sldId id="368"/>
            <p14:sldId id="369"/>
            <p14:sldId id="367"/>
            <p14:sldId id="347"/>
            <p14:sldId id="348"/>
            <p14:sldId id="349"/>
            <p14:sldId id="350"/>
            <p14:sldId id="351"/>
            <p14:sldId id="371"/>
            <p14:sldId id="315"/>
            <p14:sldId id="370"/>
            <p14:sldId id="364"/>
            <p14:sldId id="372"/>
            <p14:sldId id="362"/>
            <p14:sldId id="316"/>
            <p14:sldId id="318"/>
            <p14:sldId id="319"/>
            <p14:sldId id="320"/>
            <p14:sldId id="321"/>
            <p14:sldId id="323"/>
            <p14:sldId id="324"/>
            <p14:sldId id="327"/>
            <p14:sldId id="330"/>
            <p14:sldId id="352"/>
            <p14:sldId id="334"/>
            <p14:sldId id="365"/>
            <p14:sldId id="373"/>
            <p14:sldId id="354"/>
            <p14:sldId id="355"/>
            <p14:sldId id="305"/>
          </p14:sldIdLst>
        </p14:section>
        <p14:section name="Untitled Section" id="{38D30A4D-E28E-43E3-9D2C-918B4B3536C2}">
          <p14:sldIdLst/>
        </p14:section>
      </p14:sectionLst>
    </p:ex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2909" userDrawn="1">
          <p15:clr>
            <a:srgbClr val="A4A3A4"/>
          </p15:clr>
        </p15:guide>
        <p15:guide id="2" pos="2209" userDrawn="1">
          <p15:clr>
            <a:srgbClr val="A4A3A4"/>
          </p15:clr>
        </p15:guide>
        <p15:guide id="3" orient="horz" pos="2928"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8000"/>
    <a:srgbClr val="000099"/>
    <a:srgbClr val="996633"/>
    <a:srgbClr val="006600"/>
    <a:srgbClr val="005F7F"/>
    <a:srgbClr val="00A5B5"/>
    <a:srgbClr val="333333"/>
    <a:srgbClr val="663300"/>
    <a:srgbClr val="E8E8E8"/>
    <a:srgbClr val="CCCB9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38B1855-1B75-4FBE-930C-398BA8C253C6}" styleName="Themed Style 2 - Accent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20163" autoAdjust="0"/>
    <p:restoredTop sz="94675" autoAdjust="0"/>
  </p:normalViewPr>
  <p:slideViewPr>
    <p:cSldViewPr snapToGrid="0" snapToObjects="1">
      <p:cViewPr>
        <p:scale>
          <a:sx n="118" d="100"/>
          <a:sy n="118" d="100"/>
        </p:scale>
        <p:origin x="-2154" y="-96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26" d="100"/>
        <a:sy n="126" d="100"/>
      </p:scale>
      <p:origin x="0" y="1584"/>
    </p:cViewPr>
  </p:sorterViewPr>
  <p:notesViewPr>
    <p:cSldViewPr snapToGrid="0" snapToObjects="1">
      <p:cViewPr varScale="1">
        <p:scale>
          <a:sx n="79" d="100"/>
          <a:sy n="79" d="100"/>
        </p:scale>
        <p:origin x="-1962" y="-84"/>
      </p:cViewPr>
      <p:guideLst>
        <p:guide orient="horz" pos="2909"/>
        <p:guide orient="horz" pos="2928"/>
        <p:guide pos="2209"/>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notesMaster" Target="notesMasters/notesMaster1.xml"/><Relationship Id="rId40"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8.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6" y="2"/>
            <a:ext cx="3038475" cy="465138"/>
          </a:xfrm>
          <a:prstGeom prst="rect">
            <a:avLst/>
          </a:prstGeom>
        </p:spPr>
        <p:txBody>
          <a:bodyPr vert="horz" lIns="91550" tIns="45775" rIns="91550" bIns="45775" rtlCol="0"/>
          <a:lstStyle>
            <a:lvl1pPr algn="l">
              <a:defRPr sz="1200"/>
            </a:lvl1pPr>
          </a:lstStyle>
          <a:p>
            <a:endParaRPr lang="en-CA"/>
          </a:p>
        </p:txBody>
      </p:sp>
      <p:sp>
        <p:nvSpPr>
          <p:cNvPr id="3" name="Date Placeholder 2"/>
          <p:cNvSpPr>
            <a:spLocks noGrp="1"/>
          </p:cNvSpPr>
          <p:nvPr>
            <p:ph type="dt" sz="quarter" idx="1"/>
          </p:nvPr>
        </p:nvSpPr>
        <p:spPr>
          <a:xfrm>
            <a:off x="3970354" y="2"/>
            <a:ext cx="3038475" cy="465138"/>
          </a:xfrm>
          <a:prstGeom prst="rect">
            <a:avLst/>
          </a:prstGeom>
        </p:spPr>
        <p:txBody>
          <a:bodyPr vert="horz" lIns="91550" tIns="45775" rIns="91550" bIns="45775" rtlCol="0"/>
          <a:lstStyle>
            <a:lvl1pPr algn="r">
              <a:defRPr sz="1200"/>
            </a:lvl1pPr>
          </a:lstStyle>
          <a:p>
            <a:fld id="{42AA5FF7-70B6-4D3F-BA04-7EA550D2CA6D}" type="datetimeFigureOut">
              <a:rPr lang="en-CA" smtClean="0"/>
              <a:pPr/>
              <a:t>2019-12-02</a:t>
            </a:fld>
            <a:endParaRPr lang="en-CA"/>
          </a:p>
        </p:txBody>
      </p:sp>
      <p:sp>
        <p:nvSpPr>
          <p:cNvPr id="4" name="Footer Placeholder 3"/>
          <p:cNvSpPr>
            <a:spLocks noGrp="1"/>
          </p:cNvSpPr>
          <p:nvPr>
            <p:ph type="ftr" sz="quarter" idx="2"/>
          </p:nvPr>
        </p:nvSpPr>
        <p:spPr>
          <a:xfrm>
            <a:off x="16" y="8829674"/>
            <a:ext cx="3038475" cy="465138"/>
          </a:xfrm>
          <a:prstGeom prst="rect">
            <a:avLst/>
          </a:prstGeom>
        </p:spPr>
        <p:txBody>
          <a:bodyPr vert="horz" lIns="91550" tIns="45775" rIns="91550" bIns="45775" rtlCol="0" anchor="b"/>
          <a:lstStyle>
            <a:lvl1pPr algn="l">
              <a:defRPr sz="1200"/>
            </a:lvl1pPr>
          </a:lstStyle>
          <a:p>
            <a:r>
              <a:rPr lang="en-CA" smtClean="0"/>
              <a:t>02-2019</a:t>
            </a:r>
            <a:endParaRPr lang="en-CA"/>
          </a:p>
        </p:txBody>
      </p:sp>
      <p:sp>
        <p:nvSpPr>
          <p:cNvPr id="5" name="Slide Number Placeholder 4"/>
          <p:cNvSpPr>
            <a:spLocks noGrp="1"/>
          </p:cNvSpPr>
          <p:nvPr>
            <p:ph type="sldNum" sz="quarter" idx="3"/>
          </p:nvPr>
        </p:nvSpPr>
        <p:spPr>
          <a:xfrm>
            <a:off x="3970354" y="8829674"/>
            <a:ext cx="3038475" cy="465138"/>
          </a:xfrm>
          <a:prstGeom prst="rect">
            <a:avLst/>
          </a:prstGeom>
        </p:spPr>
        <p:txBody>
          <a:bodyPr vert="horz" lIns="91550" tIns="45775" rIns="91550" bIns="45775" rtlCol="0" anchor="b"/>
          <a:lstStyle>
            <a:lvl1pPr algn="r">
              <a:defRPr sz="1200"/>
            </a:lvl1pPr>
          </a:lstStyle>
          <a:p>
            <a:fld id="{732A215E-3716-4C95-BE7E-172EF2DA4F15}" type="slidenum">
              <a:rPr lang="en-CA" smtClean="0"/>
              <a:pPr/>
              <a:t>‹#›</a:t>
            </a:fld>
            <a:endParaRPr lang="en-CA"/>
          </a:p>
        </p:txBody>
      </p:sp>
    </p:spTree>
    <p:extLst>
      <p:ext uri="{BB962C8B-B14F-4D97-AF65-F5344CB8AC3E}">
        <p14:creationId xmlns:p14="http://schemas.microsoft.com/office/powerpoint/2010/main" val="2154755361"/>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2770" name="Rectangle 2"/>
          <p:cNvSpPr>
            <a:spLocks noGrp="1" noChangeArrowheads="1"/>
          </p:cNvSpPr>
          <p:nvPr>
            <p:ph type="hdr" sz="quarter"/>
          </p:nvPr>
        </p:nvSpPr>
        <p:spPr bwMode="auto">
          <a:xfrm>
            <a:off x="11" y="17"/>
            <a:ext cx="3038145" cy="464206"/>
          </a:xfrm>
          <a:prstGeom prst="rect">
            <a:avLst/>
          </a:prstGeom>
          <a:noFill/>
          <a:ln w="9525">
            <a:noFill/>
            <a:miter lim="800000"/>
            <a:headEnd/>
            <a:tailEnd/>
          </a:ln>
        </p:spPr>
        <p:txBody>
          <a:bodyPr vert="horz" wrap="square" lIns="87399" tIns="43700" rIns="87399" bIns="43700" numCol="1" anchor="t" anchorCtr="0" compatLnSpc="1">
            <a:prstTxWarp prst="textNoShape">
              <a:avLst/>
            </a:prstTxWarp>
          </a:bodyPr>
          <a:lstStyle>
            <a:lvl1pPr defTabSz="872686">
              <a:defRPr sz="1200">
                <a:cs typeface="+mn-cs"/>
              </a:defRPr>
            </a:lvl1pPr>
          </a:lstStyle>
          <a:p>
            <a:pPr>
              <a:defRPr/>
            </a:pPr>
            <a:endParaRPr lang="en-US" dirty="0"/>
          </a:p>
        </p:txBody>
      </p:sp>
      <p:sp>
        <p:nvSpPr>
          <p:cNvPr id="32771" name="Rectangle 3"/>
          <p:cNvSpPr>
            <a:spLocks noGrp="1" noChangeArrowheads="1"/>
          </p:cNvSpPr>
          <p:nvPr>
            <p:ph type="dt" idx="1"/>
          </p:nvPr>
        </p:nvSpPr>
        <p:spPr bwMode="auto">
          <a:xfrm>
            <a:off x="3970741" y="17"/>
            <a:ext cx="3038145" cy="464206"/>
          </a:xfrm>
          <a:prstGeom prst="rect">
            <a:avLst/>
          </a:prstGeom>
          <a:noFill/>
          <a:ln w="9525">
            <a:noFill/>
            <a:miter lim="800000"/>
            <a:headEnd/>
            <a:tailEnd/>
          </a:ln>
        </p:spPr>
        <p:txBody>
          <a:bodyPr vert="horz" wrap="square" lIns="87399" tIns="43700" rIns="87399" bIns="43700" numCol="1" anchor="t" anchorCtr="0" compatLnSpc="1">
            <a:prstTxWarp prst="textNoShape">
              <a:avLst/>
            </a:prstTxWarp>
          </a:bodyPr>
          <a:lstStyle>
            <a:lvl1pPr algn="r" defTabSz="872686">
              <a:defRPr sz="1200">
                <a:cs typeface="+mn-cs"/>
              </a:defRPr>
            </a:lvl1pPr>
          </a:lstStyle>
          <a:p>
            <a:pPr>
              <a:defRPr/>
            </a:pPr>
            <a:endParaRPr lang="en-US" dirty="0"/>
          </a:p>
        </p:txBody>
      </p:sp>
      <p:sp>
        <p:nvSpPr>
          <p:cNvPr id="13316" name="Rectangle 4"/>
          <p:cNvSpPr>
            <a:spLocks noGrp="1" noRot="1" noChangeAspect="1" noChangeArrowheads="1" noTextEdit="1"/>
          </p:cNvSpPr>
          <p:nvPr>
            <p:ph type="sldImg" idx="2"/>
          </p:nvPr>
        </p:nvSpPr>
        <p:spPr bwMode="auto">
          <a:xfrm>
            <a:off x="1181100" y="698500"/>
            <a:ext cx="4649788" cy="3487738"/>
          </a:xfrm>
          <a:prstGeom prst="rect">
            <a:avLst/>
          </a:prstGeom>
          <a:noFill/>
          <a:ln w="9525">
            <a:solidFill>
              <a:srgbClr val="000000"/>
            </a:solidFill>
            <a:miter lim="800000"/>
            <a:headEnd/>
            <a:tailEnd/>
          </a:ln>
        </p:spPr>
      </p:sp>
      <p:sp>
        <p:nvSpPr>
          <p:cNvPr id="32773" name="Rectangle 5"/>
          <p:cNvSpPr>
            <a:spLocks noGrp="1" noChangeArrowheads="1"/>
          </p:cNvSpPr>
          <p:nvPr>
            <p:ph type="body" sz="quarter" idx="3"/>
          </p:nvPr>
        </p:nvSpPr>
        <p:spPr bwMode="auto">
          <a:xfrm>
            <a:off x="701345" y="4416109"/>
            <a:ext cx="5607712" cy="4182458"/>
          </a:xfrm>
          <a:prstGeom prst="rect">
            <a:avLst/>
          </a:prstGeom>
          <a:noFill/>
          <a:ln w="9525">
            <a:noFill/>
            <a:miter lim="800000"/>
            <a:headEnd/>
            <a:tailEnd/>
          </a:ln>
        </p:spPr>
        <p:txBody>
          <a:bodyPr vert="horz" wrap="square" lIns="87399" tIns="43700" rIns="87399" bIns="4370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32774" name="Rectangle 6"/>
          <p:cNvSpPr>
            <a:spLocks noGrp="1" noChangeArrowheads="1"/>
          </p:cNvSpPr>
          <p:nvPr>
            <p:ph type="ftr" sz="quarter" idx="4"/>
          </p:nvPr>
        </p:nvSpPr>
        <p:spPr bwMode="auto">
          <a:xfrm>
            <a:off x="11" y="8830676"/>
            <a:ext cx="3038145" cy="464206"/>
          </a:xfrm>
          <a:prstGeom prst="rect">
            <a:avLst/>
          </a:prstGeom>
          <a:noFill/>
          <a:ln w="9525">
            <a:noFill/>
            <a:miter lim="800000"/>
            <a:headEnd/>
            <a:tailEnd/>
          </a:ln>
        </p:spPr>
        <p:txBody>
          <a:bodyPr vert="horz" wrap="square" lIns="87399" tIns="43700" rIns="87399" bIns="43700" numCol="1" anchor="b" anchorCtr="0" compatLnSpc="1">
            <a:prstTxWarp prst="textNoShape">
              <a:avLst/>
            </a:prstTxWarp>
          </a:bodyPr>
          <a:lstStyle>
            <a:lvl1pPr defTabSz="872686">
              <a:defRPr sz="1200">
                <a:cs typeface="+mn-cs"/>
              </a:defRPr>
            </a:lvl1pPr>
          </a:lstStyle>
          <a:p>
            <a:pPr>
              <a:defRPr/>
            </a:pPr>
            <a:r>
              <a:rPr lang="en-US" smtClean="0"/>
              <a:t>02-2019</a:t>
            </a:r>
            <a:endParaRPr lang="en-US" dirty="0"/>
          </a:p>
        </p:txBody>
      </p:sp>
      <p:sp>
        <p:nvSpPr>
          <p:cNvPr id="32775" name="Rectangle 7"/>
          <p:cNvSpPr>
            <a:spLocks noGrp="1" noChangeArrowheads="1"/>
          </p:cNvSpPr>
          <p:nvPr>
            <p:ph type="sldNum" sz="quarter" idx="5"/>
          </p:nvPr>
        </p:nvSpPr>
        <p:spPr bwMode="auto">
          <a:xfrm>
            <a:off x="3970741" y="8830676"/>
            <a:ext cx="3038145" cy="464206"/>
          </a:xfrm>
          <a:prstGeom prst="rect">
            <a:avLst/>
          </a:prstGeom>
          <a:noFill/>
          <a:ln w="9525">
            <a:noFill/>
            <a:miter lim="800000"/>
            <a:headEnd/>
            <a:tailEnd/>
          </a:ln>
        </p:spPr>
        <p:txBody>
          <a:bodyPr vert="horz" wrap="square" lIns="87399" tIns="43700" rIns="87399" bIns="43700" numCol="1" anchor="b" anchorCtr="0" compatLnSpc="1">
            <a:prstTxWarp prst="textNoShape">
              <a:avLst/>
            </a:prstTxWarp>
          </a:bodyPr>
          <a:lstStyle>
            <a:lvl1pPr algn="r" defTabSz="872686">
              <a:defRPr sz="1200">
                <a:cs typeface="+mn-cs"/>
              </a:defRPr>
            </a:lvl1pPr>
          </a:lstStyle>
          <a:p>
            <a:pPr>
              <a:defRPr/>
            </a:pPr>
            <a:fld id="{47687672-D026-4127-8C07-FEB17D968C73}" type="slidenum">
              <a:rPr lang="en-US"/>
              <a:pPr>
                <a:defRPr/>
              </a:pPr>
              <a:t>‹#›</a:t>
            </a:fld>
            <a:endParaRPr lang="en-US" dirty="0"/>
          </a:p>
        </p:txBody>
      </p:sp>
    </p:spTree>
    <p:extLst>
      <p:ext uri="{BB962C8B-B14F-4D97-AF65-F5344CB8AC3E}">
        <p14:creationId xmlns:p14="http://schemas.microsoft.com/office/powerpoint/2010/main" val="3617823425"/>
      </p:ext>
    </p:extLst>
  </p:cSld>
  <p:clrMap bg1="lt1" tx1="dk1" bg2="lt2" tx2="dk2" accent1="accent1" accent2="accent2" accent3="accent3" accent4="accent4" accent5="accent5" accent6="accent6" hlink="hlink" folHlink="folHlink"/>
  <p:hf hdr="0" dt="0"/>
  <p:notesStyle>
    <a:lvl1pPr algn="l" rtl="0" eaLnBrk="0" fontAlgn="base" hangingPunct="0">
      <a:spcBef>
        <a:spcPct val="30000"/>
      </a:spcBef>
      <a:spcAft>
        <a:spcPct val="0"/>
      </a:spcAft>
      <a:defRPr sz="1200" kern="1200">
        <a:solidFill>
          <a:schemeClr val="tx1"/>
        </a:solidFill>
        <a:latin typeface="Verdana"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Verdana"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Verdana"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Verdana"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Verdana"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7"/>
          <p:cNvSpPr>
            <a:spLocks noGrp="1" noChangeArrowheads="1"/>
          </p:cNvSpPr>
          <p:nvPr>
            <p:ph type="sldNum" sz="quarter" idx="5"/>
          </p:nvPr>
        </p:nvSpPr>
        <p:spPr>
          <a:noFill/>
        </p:spPr>
        <p:txBody>
          <a:bodyPr/>
          <a:lstStyle/>
          <a:p>
            <a:fld id="{F4A1969B-07DF-4459-9169-8E08F1DC5E68}" type="slidenum">
              <a:rPr lang="en-US" smtClean="0">
                <a:cs typeface="Arial" charset="0"/>
              </a:rPr>
              <a:pPr/>
              <a:t>1</a:t>
            </a:fld>
            <a:endParaRPr lang="en-US" dirty="0">
              <a:cs typeface="Arial" charset="0"/>
            </a:endParaRPr>
          </a:p>
        </p:txBody>
      </p:sp>
      <p:sp>
        <p:nvSpPr>
          <p:cNvPr id="15362" name="Rectangle 2"/>
          <p:cNvSpPr>
            <a:spLocks noGrp="1" noRot="1" noChangeAspect="1" noChangeArrowheads="1" noTextEdit="1"/>
          </p:cNvSpPr>
          <p:nvPr>
            <p:ph type="sldImg"/>
          </p:nvPr>
        </p:nvSpPr>
        <p:spPr>
          <a:ln/>
        </p:spPr>
      </p:sp>
      <p:sp>
        <p:nvSpPr>
          <p:cNvPr id="15363" name="Rectangle 3"/>
          <p:cNvSpPr>
            <a:spLocks noGrp="1" noChangeArrowheads="1"/>
          </p:cNvSpPr>
          <p:nvPr>
            <p:ph type="body" idx="1"/>
          </p:nvPr>
        </p:nvSpPr>
        <p:spPr>
          <a:noFill/>
          <a:ln/>
        </p:spPr>
        <p:txBody>
          <a:bodyPr/>
          <a:lstStyle/>
          <a:p>
            <a:pPr eaLnBrk="1" hangingPunct="1"/>
            <a:endParaRPr lang="en-US" dirty="0"/>
          </a:p>
        </p:txBody>
      </p:sp>
      <p:sp>
        <p:nvSpPr>
          <p:cNvPr id="2" name="Footer Placeholder 1"/>
          <p:cNvSpPr>
            <a:spLocks noGrp="1"/>
          </p:cNvSpPr>
          <p:nvPr>
            <p:ph type="ftr" sz="quarter" idx="10"/>
          </p:nvPr>
        </p:nvSpPr>
        <p:spPr/>
        <p:txBody>
          <a:bodyPr/>
          <a:lstStyle/>
          <a:p>
            <a:pPr>
              <a:defRPr/>
            </a:pPr>
            <a:r>
              <a:rPr lang="en-US" smtClean="0"/>
              <a:t>02-2019</a:t>
            </a:r>
            <a:endParaRPr lang="en-US" dirty="0"/>
          </a:p>
        </p:txBody>
      </p:sp>
    </p:spTree>
    <p:extLst>
      <p:ext uri="{BB962C8B-B14F-4D97-AF65-F5344CB8AC3E}">
        <p14:creationId xmlns:p14="http://schemas.microsoft.com/office/powerpoint/2010/main" val="196835248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B172F9E6-0A0E-4625-B3E2-583971FF0E99}" type="slidenum">
              <a:rPr lang="en-US" smtClean="0">
                <a:solidFill>
                  <a:prstClr val="black"/>
                </a:solidFill>
              </a:rPr>
              <a:pPr/>
              <a:t>3</a:t>
            </a:fld>
            <a:endParaRPr lang="en-US" dirty="0">
              <a:solidFill>
                <a:prstClr val="black"/>
              </a:solidFill>
            </a:endParaRPr>
          </a:p>
        </p:txBody>
      </p:sp>
    </p:spTree>
    <p:extLst>
      <p:ext uri="{BB962C8B-B14F-4D97-AF65-F5344CB8AC3E}">
        <p14:creationId xmlns:p14="http://schemas.microsoft.com/office/powerpoint/2010/main" val="21531553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B172F9E6-0A0E-4625-B3E2-583971FF0E99}" type="slidenum">
              <a:rPr lang="en-US" smtClean="0">
                <a:solidFill>
                  <a:prstClr val="black"/>
                </a:solidFill>
              </a:rPr>
              <a:pPr/>
              <a:t>6</a:t>
            </a:fld>
            <a:endParaRPr lang="en-US" dirty="0">
              <a:solidFill>
                <a:prstClr val="black"/>
              </a:solidFill>
            </a:endParaRPr>
          </a:p>
        </p:txBody>
      </p:sp>
    </p:spTree>
    <p:extLst>
      <p:ext uri="{BB962C8B-B14F-4D97-AF65-F5344CB8AC3E}">
        <p14:creationId xmlns:p14="http://schemas.microsoft.com/office/powerpoint/2010/main" val="21531553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035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smtClean="0"/>
              <a:t>The ultimate advantage of the insured Life Annuity for the company is the Capital Dividend Account.  The Adjusted Cost Base drops to zero after six years, so we expect a full Capital Dividend Account credit for the $1,200,000 death benefit.</a:t>
            </a:r>
          </a:p>
          <a:p>
            <a:pPr eaLnBrk="1" hangingPunct="1">
              <a:spcBef>
                <a:spcPct val="0"/>
              </a:spcBef>
            </a:pPr>
            <a:endParaRPr lang="en-US" altLang="en-US" smtClean="0"/>
          </a:p>
          <a:p>
            <a:pPr eaLnBrk="1" hangingPunct="1">
              <a:spcBef>
                <a:spcPct val="0"/>
              </a:spcBef>
            </a:pPr>
            <a:r>
              <a:rPr lang="en-US" altLang="en-US" smtClean="0"/>
              <a:t>The pre-dividend GIC would need to be $1,972,062 in order to match the tax-free life insurance proceeds.</a:t>
            </a:r>
          </a:p>
        </p:txBody>
      </p:sp>
      <p:sp>
        <p:nvSpPr>
          <p:cNvPr id="10035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itchFamily="34" charset="0"/>
              </a:defRPr>
            </a:lvl1pPr>
            <a:lvl2pPr marL="757048" indent="-291172" eaLnBrk="0" hangingPunct="0">
              <a:defRPr>
                <a:solidFill>
                  <a:schemeClr val="tx1"/>
                </a:solidFill>
                <a:latin typeface="Arial" pitchFamily="34" charset="0"/>
              </a:defRPr>
            </a:lvl2pPr>
            <a:lvl3pPr marL="1164690" indent="-232938" eaLnBrk="0" hangingPunct="0">
              <a:defRPr>
                <a:solidFill>
                  <a:schemeClr val="tx1"/>
                </a:solidFill>
                <a:latin typeface="Arial" pitchFamily="34" charset="0"/>
              </a:defRPr>
            </a:lvl3pPr>
            <a:lvl4pPr marL="1630565" indent="-232938" eaLnBrk="0" hangingPunct="0">
              <a:defRPr>
                <a:solidFill>
                  <a:schemeClr val="tx1"/>
                </a:solidFill>
                <a:latin typeface="Arial" pitchFamily="34" charset="0"/>
              </a:defRPr>
            </a:lvl4pPr>
            <a:lvl5pPr marL="2096440" indent="-232938" eaLnBrk="0" hangingPunct="0">
              <a:defRPr>
                <a:solidFill>
                  <a:schemeClr val="tx1"/>
                </a:solidFill>
                <a:latin typeface="Arial" pitchFamily="34" charset="0"/>
              </a:defRPr>
            </a:lvl5pPr>
            <a:lvl6pPr marL="2562317" indent="-232938" algn="ctr" eaLnBrk="0" fontAlgn="base" hangingPunct="0">
              <a:spcBef>
                <a:spcPct val="0"/>
              </a:spcBef>
              <a:spcAft>
                <a:spcPct val="0"/>
              </a:spcAft>
              <a:defRPr>
                <a:solidFill>
                  <a:schemeClr val="tx1"/>
                </a:solidFill>
                <a:latin typeface="Arial" pitchFamily="34" charset="0"/>
              </a:defRPr>
            </a:lvl6pPr>
            <a:lvl7pPr marL="3028192" indent="-232938" algn="ctr" eaLnBrk="0" fontAlgn="base" hangingPunct="0">
              <a:spcBef>
                <a:spcPct val="0"/>
              </a:spcBef>
              <a:spcAft>
                <a:spcPct val="0"/>
              </a:spcAft>
              <a:defRPr>
                <a:solidFill>
                  <a:schemeClr val="tx1"/>
                </a:solidFill>
                <a:latin typeface="Arial" pitchFamily="34" charset="0"/>
              </a:defRPr>
            </a:lvl7pPr>
            <a:lvl8pPr marL="3494068" indent="-232938" algn="ctr" eaLnBrk="0" fontAlgn="base" hangingPunct="0">
              <a:spcBef>
                <a:spcPct val="0"/>
              </a:spcBef>
              <a:spcAft>
                <a:spcPct val="0"/>
              </a:spcAft>
              <a:defRPr>
                <a:solidFill>
                  <a:schemeClr val="tx1"/>
                </a:solidFill>
                <a:latin typeface="Arial" pitchFamily="34" charset="0"/>
              </a:defRPr>
            </a:lvl8pPr>
            <a:lvl9pPr marL="3959943" indent="-232938" algn="ctr" eaLnBrk="0" fontAlgn="base" hangingPunct="0">
              <a:spcBef>
                <a:spcPct val="0"/>
              </a:spcBef>
              <a:spcAft>
                <a:spcPct val="0"/>
              </a:spcAft>
              <a:defRPr>
                <a:solidFill>
                  <a:schemeClr val="tx1"/>
                </a:solidFill>
                <a:latin typeface="Arial" pitchFamily="34" charset="0"/>
              </a:defRPr>
            </a:lvl9pPr>
          </a:lstStyle>
          <a:p>
            <a:pPr eaLnBrk="1" hangingPunct="1"/>
            <a:fld id="{EF593F0C-09D6-4567-A789-0E825416E0C3}" type="slidenum">
              <a:rPr lang="en-US" altLang="en-US" smtClean="0">
                <a:solidFill>
                  <a:srgbClr val="000000"/>
                </a:solidFill>
              </a:rPr>
              <a:pPr eaLnBrk="1" hangingPunct="1"/>
              <a:t>26</a:t>
            </a:fld>
            <a:endParaRPr lang="en-US" altLang="en-US" smtClean="0">
              <a:solidFill>
                <a:srgbClr val="000000"/>
              </a:solidFill>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6" name="Rectangle 13"/>
          <p:cNvSpPr>
            <a:spLocks noChangeArrowheads="1"/>
          </p:cNvSpPr>
          <p:nvPr userDrawn="1"/>
        </p:nvSpPr>
        <p:spPr bwMode="gray">
          <a:xfrm>
            <a:off x="5621338" y="4768850"/>
            <a:ext cx="1828800" cy="533400"/>
          </a:xfrm>
          <a:prstGeom prst="rect">
            <a:avLst/>
          </a:prstGeom>
          <a:solidFill>
            <a:srgbClr val="E8E8E8"/>
          </a:solidFill>
          <a:ln w="9525">
            <a:noFill/>
            <a:miter lim="800000"/>
            <a:headEnd/>
            <a:tailEnd/>
          </a:ln>
          <a:effectLst/>
        </p:spPr>
        <p:txBody>
          <a:bodyPr wrap="none" anchor="ctr"/>
          <a:lstStyle/>
          <a:p>
            <a:pPr algn="ctr">
              <a:defRPr/>
            </a:pPr>
            <a:r>
              <a:rPr lang="en-US" sz="1200" dirty="0">
                <a:cs typeface="+mn-cs"/>
              </a:rPr>
              <a:t>Your LOGO</a:t>
            </a:r>
          </a:p>
        </p:txBody>
      </p:sp>
      <p:sp>
        <p:nvSpPr>
          <p:cNvPr id="41998" name="Rectangle 14"/>
          <p:cNvSpPr>
            <a:spLocks noGrp="1" noChangeArrowheads="1"/>
          </p:cNvSpPr>
          <p:nvPr>
            <p:ph type="ctrTitle"/>
          </p:nvPr>
        </p:nvSpPr>
        <p:spPr>
          <a:xfrm>
            <a:off x="406400" y="2071688"/>
            <a:ext cx="4676775" cy="396875"/>
          </a:xfrm>
        </p:spPr>
        <p:txBody>
          <a:bodyPr anchor="b"/>
          <a:lstStyle>
            <a:lvl1pPr eaLnBrk="1" hangingPunct="1">
              <a:spcBef>
                <a:spcPct val="25000"/>
              </a:spcBef>
              <a:defRPr smtClean="0">
                <a:solidFill>
                  <a:srgbClr val="002840"/>
                </a:solidFill>
              </a:defRPr>
            </a:lvl1pPr>
          </a:lstStyle>
          <a:p>
            <a:r>
              <a:rPr lang="en-US"/>
              <a:t>Click to edit Master title style</a:t>
            </a:r>
          </a:p>
        </p:txBody>
      </p:sp>
      <p:sp>
        <p:nvSpPr>
          <p:cNvPr id="41999" name="Rectangle 15"/>
          <p:cNvSpPr>
            <a:spLocks noGrp="1" noChangeArrowheads="1"/>
          </p:cNvSpPr>
          <p:nvPr>
            <p:ph type="subTitle" idx="1"/>
          </p:nvPr>
        </p:nvSpPr>
        <p:spPr>
          <a:xfrm>
            <a:off x="406400" y="2444750"/>
            <a:ext cx="4676775" cy="366713"/>
          </a:xfrm>
          <a:ln algn="ctr"/>
        </p:spPr>
        <p:txBody>
          <a:bodyPr lIns="0"/>
          <a:lstStyle>
            <a:lvl1pPr marL="0" indent="0" eaLnBrk="1" hangingPunct="1">
              <a:lnSpc>
                <a:spcPct val="100000"/>
              </a:lnSpc>
              <a:spcBef>
                <a:spcPct val="25000"/>
              </a:spcBef>
              <a:spcAft>
                <a:spcPct val="0"/>
              </a:spcAft>
              <a:defRPr sz="1800" smtClean="0"/>
            </a:lvl1pPr>
          </a:lstStyle>
          <a:p>
            <a:r>
              <a:rPr lang="en-US"/>
              <a:t>Click to edit Master subtitle style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6"/>
          <p:cNvSpPr>
            <a:spLocks noGrp="1" noChangeArrowheads="1"/>
          </p:cNvSpPr>
          <p:nvPr>
            <p:ph type="sldNum" sz="quarter" idx="10"/>
          </p:nvPr>
        </p:nvSpPr>
        <p:spPr>
          <a:ln/>
        </p:spPr>
        <p:txBody>
          <a:bodyPr/>
          <a:lstStyle>
            <a:lvl1pPr>
              <a:defRPr/>
            </a:lvl1pPr>
          </a:lstStyle>
          <a:p>
            <a:pPr>
              <a:defRPr/>
            </a:pPr>
            <a:fld id="{BB9F302F-A6A8-4A7C-95CA-F2908AA5C599}" type="slidenum">
              <a:rPr lang="en-US"/>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07175" y="379413"/>
            <a:ext cx="2079625" cy="286385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365125" y="379413"/>
            <a:ext cx="6089650" cy="28638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6"/>
          <p:cNvSpPr>
            <a:spLocks noGrp="1" noChangeArrowheads="1"/>
          </p:cNvSpPr>
          <p:nvPr>
            <p:ph type="sldNum" sz="quarter" idx="10"/>
          </p:nvPr>
        </p:nvSpPr>
        <p:spPr>
          <a:ln/>
        </p:spPr>
        <p:txBody>
          <a:bodyPr/>
          <a:lstStyle>
            <a:lvl1pPr>
              <a:defRPr/>
            </a:lvl1pPr>
          </a:lstStyle>
          <a:p>
            <a:pPr>
              <a:defRPr/>
            </a:pPr>
            <a:fld id="{D69EC996-02E2-4A57-AD66-919E976B9E50}" type="slidenum">
              <a:rPr lang="en-US"/>
              <a:pPr>
                <a:defRPr/>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CA"/>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CA"/>
          </a:p>
        </p:txBody>
      </p:sp>
      <p:sp>
        <p:nvSpPr>
          <p:cNvPr id="4" name="Date Placeholder 3"/>
          <p:cNvSpPr>
            <a:spLocks noGrp="1"/>
          </p:cNvSpPr>
          <p:nvPr>
            <p:ph type="dt" sz="half" idx="10"/>
          </p:nvPr>
        </p:nvSpPr>
        <p:spPr/>
        <p:txBody>
          <a:bodyPr/>
          <a:lstStyle/>
          <a:p>
            <a:endParaRPr lang="en-CA"/>
          </a:p>
        </p:txBody>
      </p:sp>
      <p:sp>
        <p:nvSpPr>
          <p:cNvPr id="5" name="Footer Placeholder 4"/>
          <p:cNvSpPr>
            <a:spLocks noGrp="1"/>
          </p:cNvSpPr>
          <p:nvPr>
            <p:ph type="ftr" sz="quarter" idx="11"/>
          </p:nvPr>
        </p:nvSpPr>
        <p:spPr/>
        <p:txBody>
          <a:bodyPr/>
          <a:lstStyle/>
          <a:p>
            <a:r>
              <a:rPr lang="en-CA" smtClean="0"/>
              <a:t>02-2019</a:t>
            </a:r>
            <a:endParaRPr lang="en-CA"/>
          </a:p>
        </p:txBody>
      </p:sp>
      <p:sp>
        <p:nvSpPr>
          <p:cNvPr id="6" name="Slide Number Placeholder 5"/>
          <p:cNvSpPr>
            <a:spLocks noGrp="1"/>
          </p:cNvSpPr>
          <p:nvPr>
            <p:ph type="sldNum" sz="quarter" idx="12"/>
          </p:nvPr>
        </p:nvSpPr>
        <p:spPr/>
        <p:txBody>
          <a:bodyPr/>
          <a:lstStyle/>
          <a:p>
            <a:fld id="{AC9F1910-851C-4331-AA3E-595A1C4ED369}" type="slidenum">
              <a:rPr lang="en-CA" smtClean="0"/>
              <a:pPr/>
              <a:t>‹#›</a:t>
            </a:fld>
            <a:endParaRPr lang="en-CA"/>
          </a:p>
        </p:txBody>
      </p:sp>
    </p:spTree>
    <p:extLst>
      <p:ext uri="{BB962C8B-B14F-4D97-AF65-F5344CB8AC3E}">
        <p14:creationId xmlns:p14="http://schemas.microsoft.com/office/powerpoint/2010/main" val="138475763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CA"/>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p:cNvSpPr>
            <a:spLocks noGrp="1"/>
          </p:cNvSpPr>
          <p:nvPr>
            <p:ph type="dt" sz="half" idx="10"/>
          </p:nvPr>
        </p:nvSpPr>
        <p:spPr/>
        <p:txBody>
          <a:bodyPr/>
          <a:lstStyle/>
          <a:p>
            <a:endParaRPr lang="en-CA"/>
          </a:p>
        </p:txBody>
      </p:sp>
      <p:sp>
        <p:nvSpPr>
          <p:cNvPr id="5" name="Footer Placeholder 4"/>
          <p:cNvSpPr>
            <a:spLocks noGrp="1"/>
          </p:cNvSpPr>
          <p:nvPr>
            <p:ph type="ftr" sz="quarter" idx="11"/>
          </p:nvPr>
        </p:nvSpPr>
        <p:spPr/>
        <p:txBody>
          <a:bodyPr/>
          <a:lstStyle/>
          <a:p>
            <a:r>
              <a:rPr lang="en-CA" smtClean="0"/>
              <a:t>02-2019</a:t>
            </a:r>
            <a:endParaRPr lang="en-CA"/>
          </a:p>
        </p:txBody>
      </p:sp>
      <p:sp>
        <p:nvSpPr>
          <p:cNvPr id="6" name="Slide Number Placeholder 5"/>
          <p:cNvSpPr>
            <a:spLocks noGrp="1"/>
          </p:cNvSpPr>
          <p:nvPr>
            <p:ph type="sldNum" sz="quarter" idx="12"/>
          </p:nvPr>
        </p:nvSpPr>
        <p:spPr/>
        <p:txBody>
          <a:bodyPr/>
          <a:lstStyle/>
          <a:p>
            <a:fld id="{AC9F1910-851C-4331-AA3E-595A1C4ED369}" type="slidenum">
              <a:rPr lang="en-CA" smtClean="0"/>
              <a:pPr/>
              <a:t>‹#›</a:t>
            </a:fld>
            <a:endParaRPr lang="en-CA"/>
          </a:p>
        </p:txBody>
      </p:sp>
    </p:spTree>
    <p:extLst>
      <p:ext uri="{BB962C8B-B14F-4D97-AF65-F5344CB8AC3E}">
        <p14:creationId xmlns:p14="http://schemas.microsoft.com/office/powerpoint/2010/main" val="367067241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CA"/>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endParaRPr lang="en-CA"/>
          </a:p>
        </p:txBody>
      </p:sp>
      <p:sp>
        <p:nvSpPr>
          <p:cNvPr id="5" name="Footer Placeholder 4"/>
          <p:cNvSpPr>
            <a:spLocks noGrp="1"/>
          </p:cNvSpPr>
          <p:nvPr>
            <p:ph type="ftr" sz="quarter" idx="11"/>
          </p:nvPr>
        </p:nvSpPr>
        <p:spPr/>
        <p:txBody>
          <a:bodyPr/>
          <a:lstStyle/>
          <a:p>
            <a:r>
              <a:rPr lang="en-CA" smtClean="0"/>
              <a:t>02-2019</a:t>
            </a:r>
            <a:endParaRPr lang="en-CA"/>
          </a:p>
        </p:txBody>
      </p:sp>
      <p:sp>
        <p:nvSpPr>
          <p:cNvPr id="6" name="Slide Number Placeholder 5"/>
          <p:cNvSpPr>
            <a:spLocks noGrp="1"/>
          </p:cNvSpPr>
          <p:nvPr>
            <p:ph type="sldNum" sz="quarter" idx="12"/>
          </p:nvPr>
        </p:nvSpPr>
        <p:spPr/>
        <p:txBody>
          <a:bodyPr/>
          <a:lstStyle/>
          <a:p>
            <a:fld id="{AC9F1910-851C-4331-AA3E-595A1C4ED369}" type="slidenum">
              <a:rPr lang="en-CA" smtClean="0"/>
              <a:pPr/>
              <a:t>‹#›</a:t>
            </a:fld>
            <a:endParaRPr lang="en-CA"/>
          </a:p>
        </p:txBody>
      </p:sp>
    </p:spTree>
    <p:extLst>
      <p:ext uri="{BB962C8B-B14F-4D97-AF65-F5344CB8AC3E}">
        <p14:creationId xmlns:p14="http://schemas.microsoft.com/office/powerpoint/2010/main" val="241137452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CA"/>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Date Placeholder 4"/>
          <p:cNvSpPr>
            <a:spLocks noGrp="1"/>
          </p:cNvSpPr>
          <p:nvPr>
            <p:ph type="dt" sz="half" idx="10"/>
          </p:nvPr>
        </p:nvSpPr>
        <p:spPr/>
        <p:txBody>
          <a:bodyPr/>
          <a:lstStyle/>
          <a:p>
            <a:endParaRPr lang="en-CA"/>
          </a:p>
        </p:txBody>
      </p:sp>
      <p:sp>
        <p:nvSpPr>
          <p:cNvPr id="6" name="Footer Placeholder 5"/>
          <p:cNvSpPr>
            <a:spLocks noGrp="1"/>
          </p:cNvSpPr>
          <p:nvPr>
            <p:ph type="ftr" sz="quarter" idx="11"/>
          </p:nvPr>
        </p:nvSpPr>
        <p:spPr/>
        <p:txBody>
          <a:bodyPr/>
          <a:lstStyle/>
          <a:p>
            <a:r>
              <a:rPr lang="en-CA" smtClean="0"/>
              <a:t>02-2019</a:t>
            </a:r>
            <a:endParaRPr lang="en-CA"/>
          </a:p>
        </p:txBody>
      </p:sp>
      <p:sp>
        <p:nvSpPr>
          <p:cNvPr id="7" name="Slide Number Placeholder 6"/>
          <p:cNvSpPr>
            <a:spLocks noGrp="1"/>
          </p:cNvSpPr>
          <p:nvPr>
            <p:ph type="sldNum" sz="quarter" idx="12"/>
          </p:nvPr>
        </p:nvSpPr>
        <p:spPr/>
        <p:txBody>
          <a:bodyPr/>
          <a:lstStyle/>
          <a:p>
            <a:fld id="{AC9F1910-851C-4331-AA3E-595A1C4ED369}" type="slidenum">
              <a:rPr lang="en-CA" smtClean="0"/>
              <a:pPr/>
              <a:t>‹#›</a:t>
            </a:fld>
            <a:endParaRPr lang="en-CA"/>
          </a:p>
        </p:txBody>
      </p:sp>
    </p:spTree>
    <p:extLst>
      <p:ext uri="{BB962C8B-B14F-4D97-AF65-F5344CB8AC3E}">
        <p14:creationId xmlns:p14="http://schemas.microsoft.com/office/powerpoint/2010/main" val="357546337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C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7" name="Date Placeholder 6"/>
          <p:cNvSpPr>
            <a:spLocks noGrp="1"/>
          </p:cNvSpPr>
          <p:nvPr>
            <p:ph type="dt" sz="half" idx="10"/>
          </p:nvPr>
        </p:nvSpPr>
        <p:spPr/>
        <p:txBody>
          <a:bodyPr/>
          <a:lstStyle/>
          <a:p>
            <a:endParaRPr lang="en-CA"/>
          </a:p>
        </p:txBody>
      </p:sp>
      <p:sp>
        <p:nvSpPr>
          <p:cNvPr id="8" name="Footer Placeholder 7"/>
          <p:cNvSpPr>
            <a:spLocks noGrp="1"/>
          </p:cNvSpPr>
          <p:nvPr>
            <p:ph type="ftr" sz="quarter" idx="11"/>
          </p:nvPr>
        </p:nvSpPr>
        <p:spPr/>
        <p:txBody>
          <a:bodyPr/>
          <a:lstStyle/>
          <a:p>
            <a:r>
              <a:rPr lang="en-CA" smtClean="0"/>
              <a:t>02-2019</a:t>
            </a:r>
            <a:endParaRPr lang="en-CA"/>
          </a:p>
        </p:txBody>
      </p:sp>
      <p:sp>
        <p:nvSpPr>
          <p:cNvPr id="9" name="Slide Number Placeholder 8"/>
          <p:cNvSpPr>
            <a:spLocks noGrp="1"/>
          </p:cNvSpPr>
          <p:nvPr>
            <p:ph type="sldNum" sz="quarter" idx="12"/>
          </p:nvPr>
        </p:nvSpPr>
        <p:spPr/>
        <p:txBody>
          <a:bodyPr/>
          <a:lstStyle/>
          <a:p>
            <a:fld id="{AC9F1910-851C-4331-AA3E-595A1C4ED369}" type="slidenum">
              <a:rPr lang="en-CA" smtClean="0"/>
              <a:pPr/>
              <a:t>‹#›</a:t>
            </a:fld>
            <a:endParaRPr lang="en-CA"/>
          </a:p>
        </p:txBody>
      </p:sp>
    </p:spTree>
    <p:extLst>
      <p:ext uri="{BB962C8B-B14F-4D97-AF65-F5344CB8AC3E}">
        <p14:creationId xmlns:p14="http://schemas.microsoft.com/office/powerpoint/2010/main" val="151445226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CA"/>
          </a:p>
        </p:txBody>
      </p:sp>
      <p:sp>
        <p:nvSpPr>
          <p:cNvPr id="3" name="Date Placeholder 2"/>
          <p:cNvSpPr>
            <a:spLocks noGrp="1"/>
          </p:cNvSpPr>
          <p:nvPr>
            <p:ph type="dt" sz="half" idx="10"/>
          </p:nvPr>
        </p:nvSpPr>
        <p:spPr/>
        <p:txBody>
          <a:bodyPr/>
          <a:lstStyle/>
          <a:p>
            <a:endParaRPr lang="en-CA"/>
          </a:p>
        </p:txBody>
      </p:sp>
      <p:sp>
        <p:nvSpPr>
          <p:cNvPr id="4" name="Footer Placeholder 3"/>
          <p:cNvSpPr>
            <a:spLocks noGrp="1"/>
          </p:cNvSpPr>
          <p:nvPr>
            <p:ph type="ftr" sz="quarter" idx="11"/>
          </p:nvPr>
        </p:nvSpPr>
        <p:spPr/>
        <p:txBody>
          <a:bodyPr/>
          <a:lstStyle/>
          <a:p>
            <a:r>
              <a:rPr lang="en-CA" smtClean="0"/>
              <a:t>02-2019</a:t>
            </a:r>
            <a:endParaRPr lang="en-CA"/>
          </a:p>
        </p:txBody>
      </p:sp>
      <p:sp>
        <p:nvSpPr>
          <p:cNvPr id="5" name="Slide Number Placeholder 4"/>
          <p:cNvSpPr>
            <a:spLocks noGrp="1"/>
          </p:cNvSpPr>
          <p:nvPr>
            <p:ph type="sldNum" sz="quarter" idx="12"/>
          </p:nvPr>
        </p:nvSpPr>
        <p:spPr/>
        <p:txBody>
          <a:bodyPr/>
          <a:lstStyle/>
          <a:p>
            <a:fld id="{AC9F1910-851C-4331-AA3E-595A1C4ED369}" type="slidenum">
              <a:rPr lang="en-CA" smtClean="0"/>
              <a:pPr/>
              <a:t>‹#›</a:t>
            </a:fld>
            <a:endParaRPr lang="en-CA"/>
          </a:p>
        </p:txBody>
      </p:sp>
    </p:spTree>
    <p:extLst>
      <p:ext uri="{BB962C8B-B14F-4D97-AF65-F5344CB8AC3E}">
        <p14:creationId xmlns:p14="http://schemas.microsoft.com/office/powerpoint/2010/main" val="158262662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CA"/>
          </a:p>
        </p:txBody>
      </p:sp>
      <p:sp>
        <p:nvSpPr>
          <p:cNvPr id="3" name="Footer Placeholder 2"/>
          <p:cNvSpPr>
            <a:spLocks noGrp="1"/>
          </p:cNvSpPr>
          <p:nvPr>
            <p:ph type="ftr" sz="quarter" idx="11"/>
          </p:nvPr>
        </p:nvSpPr>
        <p:spPr/>
        <p:txBody>
          <a:bodyPr/>
          <a:lstStyle/>
          <a:p>
            <a:r>
              <a:rPr lang="en-CA" smtClean="0"/>
              <a:t>02-2019</a:t>
            </a:r>
            <a:endParaRPr lang="en-CA"/>
          </a:p>
        </p:txBody>
      </p:sp>
      <p:sp>
        <p:nvSpPr>
          <p:cNvPr id="4" name="Slide Number Placeholder 3"/>
          <p:cNvSpPr>
            <a:spLocks noGrp="1"/>
          </p:cNvSpPr>
          <p:nvPr>
            <p:ph type="sldNum" sz="quarter" idx="12"/>
          </p:nvPr>
        </p:nvSpPr>
        <p:spPr/>
        <p:txBody>
          <a:bodyPr/>
          <a:lstStyle/>
          <a:p>
            <a:fld id="{AC9F1910-851C-4331-AA3E-595A1C4ED369}" type="slidenum">
              <a:rPr lang="en-CA" smtClean="0"/>
              <a:pPr/>
              <a:t>‹#›</a:t>
            </a:fld>
            <a:endParaRPr lang="en-CA"/>
          </a:p>
        </p:txBody>
      </p:sp>
    </p:spTree>
    <p:extLst>
      <p:ext uri="{BB962C8B-B14F-4D97-AF65-F5344CB8AC3E}">
        <p14:creationId xmlns:p14="http://schemas.microsoft.com/office/powerpoint/2010/main" val="275841117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CA"/>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CA"/>
          </a:p>
        </p:txBody>
      </p:sp>
      <p:sp>
        <p:nvSpPr>
          <p:cNvPr id="6" name="Footer Placeholder 5"/>
          <p:cNvSpPr>
            <a:spLocks noGrp="1"/>
          </p:cNvSpPr>
          <p:nvPr>
            <p:ph type="ftr" sz="quarter" idx="11"/>
          </p:nvPr>
        </p:nvSpPr>
        <p:spPr/>
        <p:txBody>
          <a:bodyPr/>
          <a:lstStyle/>
          <a:p>
            <a:r>
              <a:rPr lang="en-CA" smtClean="0"/>
              <a:t>02-2019</a:t>
            </a:r>
            <a:endParaRPr lang="en-CA"/>
          </a:p>
        </p:txBody>
      </p:sp>
      <p:sp>
        <p:nvSpPr>
          <p:cNvPr id="7" name="Slide Number Placeholder 6"/>
          <p:cNvSpPr>
            <a:spLocks noGrp="1"/>
          </p:cNvSpPr>
          <p:nvPr>
            <p:ph type="sldNum" sz="quarter" idx="12"/>
          </p:nvPr>
        </p:nvSpPr>
        <p:spPr/>
        <p:txBody>
          <a:bodyPr/>
          <a:lstStyle/>
          <a:p>
            <a:fld id="{AC9F1910-851C-4331-AA3E-595A1C4ED369}" type="slidenum">
              <a:rPr lang="en-CA" smtClean="0"/>
              <a:pPr/>
              <a:t>‹#›</a:t>
            </a:fld>
            <a:endParaRPr lang="en-CA"/>
          </a:p>
        </p:txBody>
      </p:sp>
    </p:spTree>
    <p:extLst>
      <p:ext uri="{BB962C8B-B14F-4D97-AF65-F5344CB8AC3E}">
        <p14:creationId xmlns:p14="http://schemas.microsoft.com/office/powerpoint/2010/main" val="26967460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6"/>
          <p:cNvSpPr>
            <a:spLocks noGrp="1" noChangeArrowheads="1"/>
          </p:cNvSpPr>
          <p:nvPr>
            <p:ph type="sldNum" sz="quarter" idx="10"/>
          </p:nvPr>
        </p:nvSpPr>
        <p:spPr>
          <a:ln/>
        </p:spPr>
        <p:txBody>
          <a:bodyPr/>
          <a:lstStyle>
            <a:lvl1pPr>
              <a:defRPr/>
            </a:lvl1pPr>
          </a:lstStyle>
          <a:p>
            <a:pPr>
              <a:defRPr/>
            </a:pPr>
            <a:fld id="{446290BE-38EB-4CA3-B59E-0F41A61978C3}" type="slidenum">
              <a:rPr lang="en-US"/>
              <a:pPr>
                <a:defRPr/>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CA"/>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CA"/>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CA"/>
          </a:p>
        </p:txBody>
      </p:sp>
      <p:sp>
        <p:nvSpPr>
          <p:cNvPr id="6" name="Footer Placeholder 5"/>
          <p:cNvSpPr>
            <a:spLocks noGrp="1"/>
          </p:cNvSpPr>
          <p:nvPr>
            <p:ph type="ftr" sz="quarter" idx="11"/>
          </p:nvPr>
        </p:nvSpPr>
        <p:spPr/>
        <p:txBody>
          <a:bodyPr/>
          <a:lstStyle/>
          <a:p>
            <a:r>
              <a:rPr lang="en-CA" smtClean="0"/>
              <a:t>02-2019</a:t>
            </a:r>
            <a:endParaRPr lang="en-CA"/>
          </a:p>
        </p:txBody>
      </p:sp>
      <p:sp>
        <p:nvSpPr>
          <p:cNvPr id="7" name="Slide Number Placeholder 6"/>
          <p:cNvSpPr>
            <a:spLocks noGrp="1"/>
          </p:cNvSpPr>
          <p:nvPr>
            <p:ph type="sldNum" sz="quarter" idx="12"/>
          </p:nvPr>
        </p:nvSpPr>
        <p:spPr/>
        <p:txBody>
          <a:bodyPr/>
          <a:lstStyle/>
          <a:p>
            <a:fld id="{AC9F1910-851C-4331-AA3E-595A1C4ED369}" type="slidenum">
              <a:rPr lang="en-CA" smtClean="0"/>
              <a:pPr/>
              <a:t>‹#›</a:t>
            </a:fld>
            <a:endParaRPr lang="en-CA"/>
          </a:p>
        </p:txBody>
      </p:sp>
    </p:spTree>
    <p:extLst>
      <p:ext uri="{BB962C8B-B14F-4D97-AF65-F5344CB8AC3E}">
        <p14:creationId xmlns:p14="http://schemas.microsoft.com/office/powerpoint/2010/main" val="3758977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CA"/>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p:cNvSpPr>
            <a:spLocks noGrp="1"/>
          </p:cNvSpPr>
          <p:nvPr>
            <p:ph type="dt" sz="half" idx="10"/>
          </p:nvPr>
        </p:nvSpPr>
        <p:spPr/>
        <p:txBody>
          <a:bodyPr/>
          <a:lstStyle/>
          <a:p>
            <a:endParaRPr lang="en-CA"/>
          </a:p>
        </p:txBody>
      </p:sp>
      <p:sp>
        <p:nvSpPr>
          <p:cNvPr id="5" name="Footer Placeholder 4"/>
          <p:cNvSpPr>
            <a:spLocks noGrp="1"/>
          </p:cNvSpPr>
          <p:nvPr>
            <p:ph type="ftr" sz="quarter" idx="11"/>
          </p:nvPr>
        </p:nvSpPr>
        <p:spPr/>
        <p:txBody>
          <a:bodyPr/>
          <a:lstStyle/>
          <a:p>
            <a:r>
              <a:rPr lang="en-CA" smtClean="0"/>
              <a:t>02-2019</a:t>
            </a:r>
            <a:endParaRPr lang="en-CA"/>
          </a:p>
        </p:txBody>
      </p:sp>
      <p:sp>
        <p:nvSpPr>
          <p:cNvPr id="6" name="Slide Number Placeholder 5"/>
          <p:cNvSpPr>
            <a:spLocks noGrp="1"/>
          </p:cNvSpPr>
          <p:nvPr>
            <p:ph type="sldNum" sz="quarter" idx="12"/>
          </p:nvPr>
        </p:nvSpPr>
        <p:spPr/>
        <p:txBody>
          <a:bodyPr/>
          <a:lstStyle/>
          <a:p>
            <a:fld id="{AC9F1910-851C-4331-AA3E-595A1C4ED369}" type="slidenum">
              <a:rPr lang="en-CA" smtClean="0"/>
              <a:pPr/>
              <a:t>‹#›</a:t>
            </a:fld>
            <a:endParaRPr lang="en-CA"/>
          </a:p>
        </p:txBody>
      </p:sp>
    </p:spTree>
    <p:extLst>
      <p:ext uri="{BB962C8B-B14F-4D97-AF65-F5344CB8AC3E}">
        <p14:creationId xmlns:p14="http://schemas.microsoft.com/office/powerpoint/2010/main" val="415405213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CA"/>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p:cNvSpPr>
            <a:spLocks noGrp="1"/>
          </p:cNvSpPr>
          <p:nvPr>
            <p:ph type="dt" sz="half" idx="10"/>
          </p:nvPr>
        </p:nvSpPr>
        <p:spPr/>
        <p:txBody>
          <a:bodyPr/>
          <a:lstStyle/>
          <a:p>
            <a:endParaRPr lang="en-CA"/>
          </a:p>
        </p:txBody>
      </p:sp>
      <p:sp>
        <p:nvSpPr>
          <p:cNvPr id="5" name="Footer Placeholder 4"/>
          <p:cNvSpPr>
            <a:spLocks noGrp="1"/>
          </p:cNvSpPr>
          <p:nvPr>
            <p:ph type="ftr" sz="quarter" idx="11"/>
          </p:nvPr>
        </p:nvSpPr>
        <p:spPr/>
        <p:txBody>
          <a:bodyPr/>
          <a:lstStyle/>
          <a:p>
            <a:r>
              <a:rPr lang="en-CA" smtClean="0"/>
              <a:t>02-2019</a:t>
            </a:r>
            <a:endParaRPr lang="en-CA"/>
          </a:p>
        </p:txBody>
      </p:sp>
      <p:sp>
        <p:nvSpPr>
          <p:cNvPr id="6" name="Slide Number Placeholder 5"/>
          <p:cNvSpPr>
            <a:spLocks noGrp="1"/>
          </p:cNvSpPr>
          <p:nvPr>
            <p:ph type="sldNum" sz="quarter" idx="12"/>
          </p:nvPr>
        </p:nvSpPr>
        <p:spPr/>
        <p:txBody>
          <a:bodyPr/>
          <a:lstStyle/>
          <a:p>
            <a:fld id="{AC9F1910-851C-4331-AA3E-595A1C4ED369}" type="slidenum">
              <a:rPr lang="en-CA" smtClean="0"/>
              <a:pPr/>
              <a:t>‹#›</a:t>
            </a:fld>
            <a:endParaRPr lang="en-CA"/>
          </a:p>
        </p:txBody>
      </p:sp>
    </p:spTree>
    <p:extLst>
      <p:ext uri="{BB962C8B-B14F-4D97-AF65-F5344CB8AC3E}">
        <p14:creationId xmlns:p14="http://schemas.microsoft.com/office/powerpoint/2010/main" val="36549055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Section Header">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6"/>
          <p:cNvSpPr>
            <a:spLocks noGrp="1" noChangeArrowheads="1"/>
          </p:cNvSpPr>
          <p:nvPr>
            <p:ph type="sldNum" sz="quarter" idx="10"/>
          </p:nvPr>
        </p:nvSpPr>
        <p:spPr>
          <a:ln/>
        </p:spPr>
        <p:txBody>
          <a:bodyPr/>
          <a:lstStyle>
            <a:lvl1pPr>
              <a:defRPr/>
            </a:lvl1pPr>
          </a:lstStyle>
          <a:p>
            <a:pPr>
              <a:defRPr/>
            </a:pPr>
            <a:fld id="{D21B9CE4-A381-411C-B5B8-ADE316BE6939}" type="slidenum">
              <a:rPr lang="en-US"/>
              <a:pPr>
                <a:defRPr/>
              </a:pPr>
              <a:t>‹#›</a:t>
            </a:fld>
            <a:endParaRPr lang="en-US" dirty="0"/>
          </a:p>
        </p:txBody>
      </p:sp>
      <p:sp>
        <p:nvSpPr>
          <p:cNvPr id="5" name="Title 4"/>
          <p:cNvSpPr>
            <a:spLocks noGrp="1"/>
          </p:cNvSpPr>
          <p:nvPr>
            <p:ph type="title"/>
          </p:nvPr>
        </p:nvSpPr>
        <p:spPr/>
        <p:txBody>
          <a:bodyPr/>
          <a:lstStyle/>
          <a:p>
            <a:r>
              <a:rPr lang="en-US"/>
              <a:t>Click to edit Master title style</a:t>
            </a:r>
            <a:endParaRPr lang="en-C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65125" y="1581150"/>
            <a:ext cx="4084638" cy="16621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02163" y="1581150"/>
            <a:ext cx="4084637" cy="16621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6"/>
          <p:cNvSpPr>
            <a:spLocks noGrp="1" noChangeArrowheads="1"/>
          </p:cNvSpPr>
          <p:nvPr>
            <p:ph type="sldNum" sz="quarter" idx="10"/>
          </p:nvPr>
        </p:nvSpPr>
        <p:spPr>
          <a:ln/>
        </p:spPr>
        <p:txBody>
          <a:bodyPr/>
          <a:lstStyle>
            <a:lvl1pPr>
              <a:defRPr/>
            </a:lvl1pPr>
          </a:lstStyle>
          <a:p>
            <a:pPr>
              <a:defRPr/>
            </a:pPr>
            <a:fld id="{61F99FC0-99ED-47AC-82A4-3B4B0DE2D9C1}" type="slidenum">
              <a:rPr lang="en-US"/>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6"/>
          <p:cNvSpPr>
            <a:spLocks noGrp="1" noChangeArrowheads="1"/>
          </p:cNvSpPr>
          <p:nvPr>
            <p:ph type="sldNum" sz="quarter" idx="10"/>
          </p:nvPr>
        </p:nvSpPr>
        <p:spPr>
          <a:ln/>
        </p:spPr>
        <p:txBody>
          <a:bodyPr/>
          <a:lstStyle>
            <a:lvl1pPr>
              <a:defRPr/>
            </a:lvl1pPr>
          </a:lstStyle>
          <a:p>
            <a:pPr>
              <a:defRPr/>
            </a:pPr>
            <a:fld id="{DD0BC02A-DF1C-43BB-9F62-F304BDCB4338}" type="slidenum">
              <a:rPr lang="en-US"/>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6"/>
          <p:cNvSpPr>
            <a:spLocks noGrp="1" noChangeArrowheads="1"/>
          </p:cNvSpPr>
          <p:nvPr>
            <p:ph type="sldNum" sz="quarter" idx="10"/>
          </p:nvPr>
        </p:nvSpPr>
        <p:spPr>
          <a:ln/>
        </p:spPr>
        <p:txBody>
          <a:bodyPr/>
          <a:lstStyle>
            <a:lvl1pPr>
              <a:defRPr/>
            </a:lvl1pPr>
          </a:lstStyle>
          <a:p>
            <a:pPr>
              <a:defRPr/>
            </a:pPr>
            <a:fld id="{39B3B3C9-E15C-4215-BDF8-BD6383513D2C}" type="slidenum">
              <a:rPr lang="en-US"/>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Rectangle 6"/>
          <p:cNvSpPr>
            <a:spLocks noGrp="1" noChangeArrowheads="1"/>
          </p:cNvSpPr>
          <p:nvPr>
            <p:ph type="sldNum" sz="quarter" idx="10"/>
          </p:nvPr>
        </p:nvSpPr>
        <p:spPr>
          <a:ln/>
        </p:spPr>
        <p:txBody>
          <a:bodyPr/>
          <a:lstStyle>
            <a:lvl1pPr>
              <a:defRPr/>
            </a:lvl1pPr>
          </a:lstStyle>
          <a:p>
            <a:pPr>
              <a:defRPr/>
            </a:pPr>
            <a:fld id="{F1FDCECE-C68B-40B0-B054-EA49FA5C60FF}" type="slidenum">
              <a:rPr lang="en-US"/>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pPr>
              <a:defRPr/>
            </a:pPr>
            <a:fld id="{6BF9B486-1355-4297-9A1E-DC69AC3DDFEF}" type="slidenum">
              <a:rPr lang="en-US"/>
              <a:pPr>
                <a:defRPr/>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pPr>
              <a:defRPr/>
            </a:pPr>
            <a:fld id="{8FCA88FF-AC34-4E47-815E-963B89FB78F5}"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9" descr="brochure cover 050809"/>
          <p:cNvPicPr>
            <a:picLocks noChangeAspect="1" noChangeArrowheads="1"/>
          </p:cNvPicPr>
          <p:nvPr userDrawn="1"/>
        </p:nvPicPr>
        <p:blipFill>
          <a:blip r:embed="rId13" cstate="print"/>
          <a:srcRect/>
          <a:stretch>
            <a:fillRect/>
          </a:stretch>
        </p:blipFill>
        <p:spPr bwMode="auto">
          <a:xfrm>
            <a:off x="0" y="0"/>
            <a:ext cx="1193800" cy="1127125"/>
          </a:xfrm>
          <a:prstGeom prst="rect">
            <a:avLst/>
          </a:prstGeom>
          <a:noFill/>
          <a:ln w="9525">
            <a:noFill/>
            <a:miter lim="800000"/>
            <a:headEnd/>
            <a:tailEnd/>
          </a:ln>
        </p:spPr>
      </p:pic>
      <p:sp>
        <p:nvSpPr>
          <p:cNvPr id="1048" name="Rectangle 24"/>
          <p:cNvSpPr>
            <a:spLocks noChangeArrowheads="1"/>
          </p:cNvSpPr>
          <p:nvPr userDrawn="1"/>
        </p:nvSpPr>
        <p:spPr bwMode="gray">
          <a:xfrm>
            <a:off x="1193800" y="0"/>
            <a:ext cx="254000" cy="1127125"/>
          </a:xfrm>
          <a:prstGeom prst="rect">
            <a:avLst/>
          </a:prstGeom>
          <a:solidFill>
            <a:srgbClr val="EAEAEA"/>
          </a:solidFill>
          <a:ln w="9525">
            <a:noFill/>
            <a:miter lim="800000"/>
            <a:headEnd/>
            <a:tailEnd/>
          </a:ln>
          <a:effectLst/>
        </p:spPr>
        <p:txBody>
          <a:bodyPr wrap="none" anchor="ctr"/>
          <a:lstStyle/>
          <a:p>
            <a:pPr>
              <a:defRPr/>
            </a:pPr>
            <a:endParaRPr lang="en-US" dirty="0">
              <a:cs typeface="+mn-cs"/>
            </a:endParaRPr>
          </a:p>
        </p:txBody>
      </p:sp>
      <p:sp>
        <p:nvSpPr>
          <p:cNvPr id="1049" name="Rectangle 25"/>
          <p:cNvSpPr>
            <a:spLocks noChangeArrowheads="1"/>
          </p:cNvSpPr>
          <p:nvPr userDrawn="1"/>
        </p:nvSpPr>
        <p:spPr bwMode="gray">
          <a:xfrm>
            <a:off x="1225550" y="0"/>
            <a:ext cx="7918450" cy="1127125"/>
          </a:xfrm>
          <a:prstGeom prst="rect">
            <a:avLst/>
          </a:prstGeom>
          <a:solidFill>
            <a:schemeClr val="bg2"/>
          </a:solidFill>
          <a:ln w="9525">
            <a:noFill/>
            <a:miter lim="800000"/>
            <a:headEnd/>
            <a:tailEnd/>
          </a:ln>
          <a:effectLst/>
        </p:spPr>
        <p:txBody>
          <a:bodyPr wrap="none" anchor="ctr"/>
          <a:lstStyle/>
          <a:p>
            <a:pPr>
              <a:defRPr/>
            </a:pPr>
            <a:endParaRPr lang="en-US" dirty="0">
              <a:cs typeface="+mn-cs"/>
            </a:endParaRPr>
          </a:p>
        </p:txBody>
      </p:sp>
      <p:sp>
        <p:nvSpPr>
          <p:cNvPr id="1029" name="Rectangle 2"/>
          <p:cNvSpPr>
            <a:spLocks noGrp="1" noChangeArrowheads="1"/>
          </p:cNvSpPr>
          <p:nvPr>
            <p:ph type="title"/>
          </p:nvPr>
        </p:nvSpPr>
        <p:spPr bwMode="gray">
          <a:xfrm>
            <a:off x="1579563" y="379413"/>
            <a:ext cx="7107237" cy="396875"/>
          </a:xfrm>
          <a:prstGeom prst="rect">
            <a:avLst/>
          </a:prstGeom>
          <a:noFill/>
          <a:ln w="9525" algn="ctr">
            <a:noFill/>
            <a:miter lim="800000"/>
            <a:headEnd/>
            <a:tailEnd/>
          </a:ln>
        </p:spPr>
        <p:txBody>
          <a:bodyPr vert="horz" wrap="square" lIns="0" tIns="45720" rIns="91440" bIns="45720" numCol="1" anchor="ctr" anchorCtr="0" compatLnSpc="1">
            <a:prstTxWarp prst="textNoShape">
              <a:avLst/>
            </a:prstTxWarp>
            <a:spAutoFit/>
          </a:bodyPr>
          <a:lstStyle/>
          <a:p>
            <a:pPr lvl="0"/>
            <a:r>
              <a:rPr lang="en-US"/>
              <a:t>Click to edit Master title style</a:t>
            </a:r>
          </a:p>
        </p:txBody>
      </p:sp>
      <p:sp>
        <p:nvSpPr>
          <p:cNvPr id="1030" name="Rectangle 3"/>
          <p:cNvSpPr>
            <a:spLocks noGrp="1" noChangeArrowheads="1"/>
          </p:cNvSpPr>
          <p:nvPr>
            <p:ph type="body" idx="1"/>
          </p:nvPr>
        </p:nvSpPr>
        <p:spPr bwMode="gray">
          <a:xfrm>
            <a:off x="365125" y="1581150"/>
            <a:ext cx="8321675" cy="1662113"/>
          </a:xfrm>
          <a:prstGeom prst="rect">
            <a:avLst/>
          </a:prstGeom>
          <a:noFill/>
          <a:ln w="9525">
            <a:noFill/>
            <a:miter lim="800000"/>
            <a:headEnd/>
            <a:tailEnd/>
          </a:ln>
        </p:spPr>
        <p:txBody>
          <a:bodyPr vert="horz" wrap="square" lIns="91440" tIns="45720" rIns="91440" bIns="45720" numCol="1" anchor="t" anchorCtr="0" compatLnSpc="1">
            <a:prstTxWarp prst="textNoShape">
              <a:avLst/>
            </a:prstTxWarp>
            <a:sp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 name="Rectangle 6"/>
          <p:cNvSpPr>
            <a:spLocks noGrp="1" noChangeArrowheads="1"/>
          </p:cNvSpPr>
          <p:nvPr>
            <p:ph type="sldNum" sz="quarter" idx="4"/>
          </p:nvPr>
        </p:nvSpPr>
        <p:spPr bwMode="gray">
          <a:xfrm>
            <a:off x="165100" y="6607175"/>
            <a:ext cx="584200" cy="136525"/>
          </a:xfrm>
          <a:prstGeom prst="rect">
            <a:avLst/>
          </a:prstGeom>
          <a:noFill/>
          <a:ln w="9525" algn="ctr">
            <a:noFill/>
            <a:miter lim="800000"/>
            <a:headEnd/>
            <a:tailEnd/>
          </a:ln>
          <a:effectLst/>
        </p:spPr>
        <p:txBody>
          <a:bodyPr vert="horz" wrap="square" lIns="0" tIns="0" rIns="0" bIns="0" numCol="1" anchor="b" anchorCtr="0" compatLnSpc="1">
            <a:prstTxWarp prst="textNoShape">
              <a:avLst/>
            </a:prstTxWarp>
            <a:spAutoFit/>
          </a:bodyPr>
          <a:lstStyle>
            <a:lvl1pPr>
              <a:spcBef>
                <a:spcPct val="50000"/>
              </a:spcBef>
              <a:defRPr sz="900">
                <a:cs typeface="+mn-cs"/>
              </a:defRPr>
            </a:lvl1pPr>
          </a:lstStyle>
          <a:p>
            <a:pPr>
              <a:defRPr/>
            </a:pPr>
            <a:fld id="{AA154726-A150-4C49-9062-C730F9C99A76}" type="slidenum">
              <a:rPr lang="en-US"/>
              <a:pPr>
                <a:defRPr/>
              </a:pPr>
              <a:t>‹#›</a:t>
            </a:fld>
            <a:endParaRPr lang="en-US" dirty="0"/>
          </a:p>
        </p:txBody>
      </p:sp>
      <p:sp>
        <p:nvSpPr>
          <p:cNvPr id="1055" name="Rectangle 31"/>
          <p:cNvSpPr>
            <a:spLocks noChangeArrowheads="1"/>
          </p:cNvSpPr>
          <p:nvPr userDrawn="1"/>
        </p:nvSpPr>
        <p:spPr bwMode="gray">
          <a:xfrm>
            <a:off x="7327900" y="6243638"/>
            <a:ext cx="1714500" cy="500062"/>
          </a:xfrm>
          <a:prstGeom prst="rect">
            <a:avLst/>
          </a:prstGeom>
          <a:solidFill>
            <a:srgbClr val="E8E8E8"/>
          </a:solidFill>
          <a:ln w="9525">
            <a:noFill/>
            <a:miter lim="800000"/>
            <a:headEnd/>
            <a:tailEnd/>
          </a:ln>
          <a:effectLst/>
        </p:spPr>
        <p:txBody>
          <a:bodyPr wrap="none" anchor="ctr"/>
          <a:lstStyle/>
          <a:p>
            <a:pPr algn="ctr">
              <a:defRPr/>
            </a:pPr>
            <a:r>
              <a:rPr lang="en-US" sz="1200" dirty="0">
                <a:cs typeface="+mn-cs"/>
              </a:rPr>
              <a:t>Your LOGO</a:t>
            </a:r>
          </a:p>
        </p:txBody>
      </p:sp>
    </p:spTree>
  </p:cSld>
  <p:clrMap bg1="lt1" tx1="dk1" bg2="lt2" tx2="dk2" accent1="accent1" accent2="accent2" accent3="accent3" accent4="accent4" accent5="accent5" accent6="accent6" hlink="hlink" folHlink="folHlink"/>
  <p:sldLayoutIdLst>
    <p:sldLayoutId id="2147483660" r:id="rId1"/>
    <p:sldLayoutId id="2147483659" r:id="rId2"/>
    <p:sldLayoutId id="2147483658" r:id="rId3"/>
    <p:sldLayoutId id="2147483657" r:id="rId4"/>
    <p:sldLayoutId id="2147483656" r:id="rId5"/>
    <p:sldLayoutId id="2147483655" r:id="rId6"/>
    <p:sldLayoutId id="2147483654" r:id="rId7"/>
    <p:sldLayoutId id="2147483653" r:id="rId8"/>
    <p:sldLayoutId id="2147483652" r:id="rId9"/>
    <p:sldLayoutId id="2147483651" r:id="rId10"/>
    <p:sldLayoutId id="2147483650" r:id="rId11"/>
  </p:sldLayoutIdLst>
  <p:hf sldNum="0" hdr="0" dt="0"/>
  <p:txStyles>
    <p:titleStyle>
      <a:lvl1pPr algn="l" rtl="0" eaLnBrk="0" fontAlgn="base" hangingPunct="0">
        <a:spcBef>
          <a:spcPct val="0"/>
        </a:spcBef>
        <a:spcAft>
          <a:spcPct val="0"/>
        </a:spcAft>
        <a:defRPr sz="2000" b="1">
          <a:solidFill>
            <a:schemeClr val="bg1"/>
          </a:solidFill>
          <a:latin typeface="+mj-lt"/>
          <a:ea typeface="+mj-ea"/>
          <a:cs typeface="+mj-cs"/>
        </a:defRPr>
      </a:lvl1pPr>
      <a:lvl2pPr algn="l" rtl="0" eaLnBrk="0" fontAlgn="base" hangingPunct="0">
        <a:spcBef>
          <a:spcPct val="0"/>
        </a:spcBef>
        <a:spcAft>
          <a:spcPct val="0"/>
        </a:spcAft>
        <a:defRPr sz="2000" b="1">
          <a:solidFill>
            <a:schemeClr val="bg1"/>
          </a:solidFill>
          <a:latin typeface="Verdana" pitchFamily="34" charset="0"/>
        </a:defRPr>
      </a:lvl2pPr>
      <a:lvl3pPr algn="l" rtl="0" eaLnBrk="0" fontAlgn="base" hangingPunct="0">
        <a:spcBef>
          <a:spcPct val="0"/>
        </a:spcBef>
        <a:spcAft>
          <a:spcPct val="0"/>
        </a:spcAft>
        <a:defRPr sz="2000" b="1">
          <a:solidFill>
            <a:schemeClr val="bg1"/>
          </a:solidFill>
          <a:latin typeface="Verdana" pitchFamily="34" charset="0"/>
        </a:defRPr>
      </a:lvl3pPr>
      <a:lvl4pPr algn="l" rtl="0" eaLnBrk="0" fontAlgn="base" hangingPunct="0">
        <a:spcBef>
          <a:spcPct val="0"/>
        </a:spcBef>
        <a:spcAft>
          <a:spcPct val="0"/>
        </a:spcAft>
        <a:defRPr sz="2000" b="1">
          <a:solidFill>
            <a:schemeClr val="bg1"/>
          </a:solidFill>
          <a:latin typeface="Verdana" pitchFamily="34" charset="0"/>
        </a:defRPr>
      </a:lvl4pPr>
      <a:lvl5pPr algn="l" rtl="0" eaLnBrk="0" fontAlgn="base" hangingPunct="0">
        <a:spcBef>
          <a:spcPct val="0"/>
        </a:spcBef>
        <a:spcAft>
          <a:spcPct val="0"/>
        </a:spcAft>
        <a:defRPr sz="2000" b="1">
          <a:solidFill>
            <a:schemeClr val="bg1"/>
          </a:solidFill>
          <a:latin typeface="Verdana" pitchFamily="34" charset="0"/>
        </a:defRPr>
      </a:lvl5pPr>
      <a:lvl6pPr marL="457200" algn="l" rtl="0" fontAlgn="base">
        <a:spcBef>
          <a:spcPct val="0"/>
        </a:spcBef>
        <a:spcAft>
          <a:spcPct val="0"/>
        </a:spcAft>
        <a:defRPr sz="2000" b="1">
          <a:solidFill>
            <a:schemeClr val="bg1"/>
          </a:solidFill>
          <a:latin typeface="Verdana" pitchFamily="34" charset="0"/>
        </a:defRPr>
      </a:lvl6pPr>
      <a:lvl7pPr marL="914400" algn="l" rtl="0" fontAlgn="base">
        <a:spcBef>
          <a:spcPct val="0"/>
        </a:spcBef>
        <a:spcAft>
          <a:spcPct val="0"/>
        </a:spcAft>
        <a:defRPr sz="2000" b="1">
          <a:solidFill>
            <a:schemeClr val="bg1"/>
          </a:solidFill>
          <a:latin typeface="Verdana" pitchFamily="34" charset="0"/>
        </a:defRPr>
      </a:lvl7pPr>
      <a:lvl8pPr marL="1371600" algn="l" rtl="0" fontAlgn="base">
        <a:spcBef>
          <a:spcPct val="0"/>
        </a:spcBef>
        <a:spcAft>
          <a:spcPct val="0"/>
        </a:spcAft>
        <a:defRPr sz="2000" b="1">
          <a:solidFill>
            <a:schemeClr val="bg1"/>
          </a:solidFill>
          <a:latin typeface="Verdana" pitchFamily="34" charset="0"/>
        </a:defRPr>
      </a:lvl8pPr>
      <a:lvl9pPr marL="1828800" algn="l" rtl="0" fontAlgn="base">
        <a:spcBef>
          <a:spcPct val="0"/>
        </a:spcBef>
        <a:spcAft>
          <a:spcPct val="0"/>
        </a:spcAft>
        <a:defRPr sz="2000" b="1">
          <a:solidFill>
            <a:schemeClr val="bg1"/>
          </a:solidFill>
          <a:latin typeface="Verdana" pitchFamily="34" charset="0"/>
        </a:defRPr>
      </a:lvl9pPr>
    </p:titleStyle>
    <p:bodyStyle>
      <a:lvl1pPr marL="342900" indent="-342900" algn="l" rtl="0" eaLnBrk="0" fontAlgn="base" hangingPunct="0">
        <a:lnSpc>
          <a:spcPct val="110000"/>
        </a:lnSpc>
        <a:spcBef>
          <a:spcPct val="45000"/>
        </a:spcBef>
        <a:spcAft>
          <a:spcPct val="45000"/>
        </a:spcAft>
        <a:defRPr sz="1400">
          <a:solidFill>
            <a:srgbClr val="002840"/>
          </a:solidFill>
          <a:latin typeface="+mn-lt"/>
          <a:ea typeface="+mn-ea"/>
          <a:cs typeface="+mn-cs"/>
        </a:defRPr>
      </a:lvl1pPr>
      <a:lvl2pPr marL="457200" indent="-228600" algn="l" rtl="0" eaLnBrk="0" fontAlgn="base" hangingPunct="0">
        <a:lnSpc>
          <a:spcPct val="110000"/>
        </a:lnSpc>
        <a:spcBef>
          <a:spcPct val="45000"/>
        </a:spcBef>
        <a:spcAft>
          <a:spcPct val="0"/>
        </a:spcAft>
        <a:buChar char="•"/>
        <a:defRPr sz="1400">
          <a:solidFill>
            <a:srgbClr val="002840"/>
          </a:solidFill>
          <a:latin typeface="+mn-lt"/>
        </a:defRPr>
      </a:lvl2pPr>
      <a:lvl3pPr marL="914400" indent="-228600" algn="l" rtl="0" eaLnBrk="0" fontAlgn="base" hangingPunct="0">
        <a:lnSpc>
          <a:spcPct val="110000"/>
        </a:lnSpc>
        <a:spcBef>
          <a:spcPct val="45000"/>
        </a:spcBef>
        <a:spcAft>
          <a:spcPct val="0"/>
        </a:spcAft>
        <a:buChar char="–"/>
        <a:defRPr sz="1400">
          <a:solidFill>
            <a:srgbClr val="002840"/>
          </a:solidFill>
          <a:latin typeface="+mn-lt"/>
        </a:defRPr>
      </a:lvl3pPr>
      <a:lvl4pPr marL="1371600" indent="-228600" algn="l" rtl="0" eaLnBrk="0" fontAlgn="base" hangingPunct="0">
        <a:lnSpc>
          <a:spcPct val="110000"/>
        </a:lnSpc>
        <a:spcBef>
          <a:spcPct val="45000"/>
        </a:spcBef>
        <a:spcAft>
          <a:spcPct val="0"/>
        </a:spcAft>
        <a:buChar char="»"/>
        <a:defRPr sz="1400">
          <a:solidFill>
            <a:srgbClr val="002840"/>
          </a:solidFill>
          <a:latin typeface="+mn-lt"/>
        </a:defRPr>
      </a:lvl4pPr>
      <a:lvl5pPr marL="1828800" indent="-228600" algn="l" rtl="0" eaLnBrk="0" fontAlgn="base" hangingPunct="0">
        <a:spcBef>
          <a:spcPct val="20000"/>
        </a:spcBef>
        <a:spcAft>
          <a:spcPct val="0"/>
        </a:spcAft>
        <a:buChar char="»"/>
        <a:defRPr sz="1400">
          <a:solidFill>
            <a:schemeClr val="tx1"/>
          </a:solidFill>
          <a:latin typeface="+mn-lt"/>
        </a:defRPr>
      </a:lvl5pPr>
      <a:lvl6pPr marL="2286000" indent="-228600" algn="l" rtl="0" fontAlgn="base">
        <a:spcBef>
          <a:spcPct val="20000"/>
        </a:spcBef>
        <a:spcAft>
          <a:spcPct val="0"/>
        </a:spcAft>
        <a:buChar char="»"/>
        <a:defRPr sz="1400">
          <a:solidFill>
            <a:schemeClr val="tx1"/>
          </a:solidFill>
          <a:latin typeface="+mn-lt"/>
        </a:defRPr>
      </a:lvl6pPr>
      <a:lvl7pPr marL="2743200" indent="-228600" algn="l" rtl="0" fontAlgn="base">
        <a:spcBef>
          <a:spcPct val="20000"/>
        </a:spcBef>
        <a:spcAft>
          <a:spcPct val="0"/>
        </a:spcAft>
        <a:buChar char="»"/>
        <a:defRPr sz="1400">
          <a:solidFill>
            <a:schemeClr val="tx1"/>
          </a:solidFill>
          <a:latin typeface="+mn-lt"/>
        </a:defRPr>
      </a:lvl7pPr>
      <a:lvl8pPr marL="3200400" indent="-228600" algn="l" rtl="0" fontAlgn="base">
        <a:spcBef>
          <a:spcPct val="20000"/>
        </a:spcBef>
        <a:spcAft>
          <a:spcPct val="0"/>
        </a:spcAft>
        <a:buChar char="»"/>
        <a:defRPr sz="1400">
          <a:solidFill>
            <a:schemeClr val="tx1"/>
          </a:solidFill>
          <a:latin typeface="+mn-lt"/>
        </a:defRPr>
      </a:lvl8pPr>
      <a:lvl9pPr marL="3657600" indent="-228600" algn="l" rtl="0" fontAlgn="base">
        <a:spcBef>
          <a:spcPct val="20000"/>
        </a:spcBef>
        <a:spcAft>
          <a:spcPct val="0"/>
        </a:spcAft>
        <a:buChar char="»"/>
        <a:defRPr sz="14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CA"/>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CA"/>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CA" smtClean="0"/>
              <a:t>02-2019</a:t>
            </a:r>
            <a:endParaRPr lang="en-CA"/>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C9F1910-851C-4331-AA3E-595A1C4ED369}" type="slidenum">
              <a:rPr lang="en-CA" smtClean="0"/>
              <a:pPr/>
              <a:t>‹#›</a:t>
            </a:fld>
            <a:endParaRPr lang="en-CA"/>
          </a:p>
        </p:txBody>
      </p:sp>
    </p:spTree>
    <p:extLst>
      <p:ext uri="{BB962C8B-B14F-4D97-AF65-F5344CB8AC3E}">
        <p14:creationId xmlns:p14="http://schemas.microsoft.com/office/powerpoint/2010/main" val="1605352865"/>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hf sldNum="0"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7.gif"/><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1.xml"/><Relationship Id="rId1" Type="http://schemas.openxmlformats.org/officeDocument/2006/relationships/tags" Target="../tags/tag1.xml"/><Relationship Id="rId4" Type="http://schemas.openxmlformats.org/officeDocument/2006/relationships/image" Target="../media/image3.jpeg"/></Relationships>
</file>

<file path=ppt/slides/_rels/slide30.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5.png"/><Relationship Id="rId4" Type="http://schemas.openxmlformats.org/officeDocument/2006/relationships/image" Target="../media/image8.wmf"/></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1.xml"/><Relationship Id="rId1" Type="http://schemas.openxmlformats.org/officeDocument/2006/relationships/tags" Target="../tags/tag2.xml"/><Relationship Id="rId4" Type="http://schemas.openxmlformats.org/officeDocument/2006/relationships/image" Target="../media/image3.jpe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extBox 1"/>
          <p:cNvSpPr txBox="1"/>
          <p:nvPr/>
        </p:nvSpPr>
        <p:spPr>
          <a:xfrm>
            <a:off x="3109472" y="3212646"/>
            <a:ext cx="6457950" cy="830997"/>
          </a:xfrm>
          <a:prstGeom prst="rect">
            <a:avLst/>
          </a:prstGeom>
          <a:noFill/>
        </p:spPr>
        <p:txBody>
          <a:bodyPr wrap="square" rtlCol="0">
            <a:spAutoFit/>
          </a:bodyPr>
          <a:lstStyle/>
          <a:p>
            <a:pPr algn="ctr"/>
            <a:endParaRPr lang="en-CA" sz="2400" dirty="0"/>
          </a:p>
          <a:p>
            <a:pPr algn="ctr"/>
            <a:r>
              <a:rPr lang="en-CA" sz="2400" dirty="0" smtClean="0"/>
              <a:t> </a:t>
            </a:r>
            <a:endParaRPr lang="en-CA" sz="2400" dirty="0"/>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7662" y="598009"/>
            <a:ext cx="3047368" cy="828089"/>
          </a:xfrm>
          <a:prstGeom prst="rect">
            <a:avLst/>
          </a:prstGeom>
        </p:spPr>
      </p:pic>
      <p:sp>
        <p:nvSpPr>
          <p:cNvPr id="5" name="Subtitle 2"/>
          <p:cNvSpPr>
            <a:spLocks noGrp="1"/>
          </p:cNvSpPr>
          <p:nvPr>
            <p:ph type="subTitle" idx="1"/>
          </p:nvPr>
        </p:nvSpPr>
        <p:spPr>
          <a:xfrm>
            <a:off x="1752119" y="2547518"/>
            <a:ext cx="6589623" cy="2240142"/>
          </a:xfrm>
        </p:spPr>
        <p:txBody>
          <a:bodyPr>
            <a:normAutofit/>
          </a:bodyPr>
          <a:lstStyle/>
          <a:p>
            <a:pPr algn="ctr"/>
            <a:r>
              <a:rPr lang="en-US" sz="3200" b="1" smtClean="0">
                <a:solidFill>
                  <a:srgbClr val="666666"/>
                </a:solidFill>
                <a:latin typeface="Open Sans"/>
              </a:rPr>
              <a:t>Corporate Planning </a:t>
            </a:r>
          </a:p>
          <a:p>
            <a:pPr algn="ctr"/>
            <a:r>
              <a:rPr lang="en-US" sz="3200" b="1" smtClean="0">
                <a:solidFill>
                  <a:srgbClr val="666666"/>
                </a:solidFill>
                <a:latin typeface="Open Sans"/>
              </a:rPr>
              <a:t>with Life Insurance</a:t>
            </a:r>
          </a:p>
          <a:p>
            <a:endParaRPr lang="en-US" b="1" smtClean="0"/>
          </a:p>
          <a:p>
            <a:r>
              <a:rPr lang="en-US" b="1" smtClean="0"/>
              <a:t>Doug Markewich, CLU, CH.F.C., TEP, HDP™</a:t>
            </a:r>
          </a:p>
          <a:p>
            <a:r>
              <a:rPr lang="en-US" b="1" smtClean="0"/>
              <a:t>			December 2, 2019</a:t>
            </a:r>
            <a:endParaRPr lang="en-US" b="1"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Line 13"/>
          <p:cNvSpPr>
            <a:spLocks noChangeShapeType="1"/>
          </p:cNvSpPr>
          <p:nvPr/>
        </p:nvSpPr>
        <p:spPr bwMode="auto">
          <a:xfrm flipV="1">
            <a:off x="2160880" y="4100271"/>
            <a:ext cx="904" cy="650765"/>
          </a:xfrm>
          <a:prstGeom prst="line">
            <a:avLst/>
          </a:prstGeom>
          <a:noFill/>
          <a:ln w="1905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 name="Oval 11"/>
          <p:cNvSpPr>
            <a:spLocks noChangeArrowheads="1"/>
          </p:cNvSpPr>
          <p:nvPr/>
        </p:nvSpPr>
        <p:spPr bwMode="auto">
          <a:xfrm>
            <a:off x="1365528" y="2417320"/>
            <a:ext cx="1522015" cy="627266"/>
          </a:xfrm>
          <a:prstGeom prst="ellipse">
            <a:avLst/>
          </a:prstGeom>
          <a:solidFill>
            <a:srgbClr val="FFFFFF"/>
          </a:solidFill>
          <a:ln w="38100">
            <a:solidFill>
              <a:srgbClr val="000080"/>
            </a:solidFill>
            <a:round/>
            <a:headEnd/>
            <a:tailEnd/>
          </a:ln>
        </p:spPr>
        <p:txBody>
          <a:bodyPr/>
          <a:lstStyle/>
          <a:p>
            <a:pPr algn="ctr"/>
            <a:r>
              <a:rPr lang="en-US" sz="1800" dirty="0" smtClean="0"/>
              <a:t>Partner</a:t>
            </a:r>
            <a:endParaRPr lang="en-US" sz="1800" dirty="0"/>
          </a:p>
        </p:txBody>
      </p:sp>
      <p:sp>
        <p:nvSpPr>
          <p:cNvPr id="5" name="Text Box 9"/>
          <p:cNvSpPr txBox="1">
            <a:spLocks noChangeArrowheads="1"/>
          </p:cNvSpPr>
          <p:nvPr/>
        </p:nvSpPr>
        <p:spPr bwMode="auto">
          <a:xfrm>
            <a:off x="1638478" y="3373583"/>
            <a:ext cx="1076437" cy="726688"/>
          </a:xfrm>
          <a:prstGeom prst="rect">
            <a:avLst/>
          </a:prstGeom>
          <a:solidFill>
            <a:srgbClr val="FFFFFF"/>
          </a:solidFill>
          <a:ln w="28575">
            <a:solidFill>
              <a:srgbClr val="000000"/>
            </a:solidFill>
            <a:miter lim="800000"/>
            <a:headEnd/>
            <a:tailEnd/>
          </a:ln>
        </p:spPr>
        <p:txBody>
          <a:bodyPr/>
          <a:lstStyle>
            <a:lvl1pPr>
              <a:defRPr sz="2800" b="1">
                <a:solidFill>
                  <a:schemeClr val="bg2"/>
                </a:solidFill>
                <a:latin typeface="Arial" charset="0"/>
              </a:defRPr>
            </a:lvl1pPr>
            <a:lvl2pPr marL="742950" indent="-285750">
              <a:defRPr sz="2800" b="1">
                <a:solidFill>
                  <a:schemeClr val="bg2"/>
                </a:solidFill>
                <a:latin typeface="Arial" charset="0"/>
              </a:defRPr>
            </a:lvl2pPr>
            <a:lvl3pPr marL="1143000" indent="-228600">
              <a:defRPr sz="2800" b="1">
                <a:solidFill>
                  <a:schemeClr val="bg2"/>
                </a:solidFill>
                <a:latin typeface="Arial" charset="0"/>
              </a:defRPr>
            </a:lvl3pPr>
            <a:lvl4pPr marL="1600200" indent="-228600">
              <a:defRPr sz="2800" b="1">
                <a:solidFill>
                  <a:schemeClr val="bg2"/>
                </a:solidFill>
                <a:latin typeface="Arial" charset="0"/>
              </a:defRPr>
            </a:lvl4pPr>
            <a:lvl5pPr marL="2057400" indent="-228600">
              <a:defRPr sz="2800" b="1">
                <a:solidFill>
                  <a:schemeClr val="bg2"/>
                </a:solidFill>
                <a:latin typeface="Arial" charset="0"/>
              </a:defRPr>
            </a:lvl5pPr>
            <a:lvl6pPr marL="2514600" indent="-228600" algn="ctr" eaLnBrk="0" fontAlgn="base" hangingPunct="0">
              <a:spcBef>
                <a:spcPct val="0"/>
              </a:spcBef>
              <a:spcAft>
                <a:spcPct val="0"/>
              </a:spcAft>
              <a:defRPr sz="2800" b="1">
                <a:solidFill>
                  <a:schemeClr val="bg2"/>
                </a:solidFill>
                <a:latin typeface="Arial" charset="0"/>
              </a:defRPr>
            </a:lvl6pPr>
            <a:lvl7pPr marL="2971800" indent="-228600" algn="ctr" eaLnBrk="0" fontAlgn="base" hangingPunct="0">
              <a:spcBef>
                <a:spcPct val="0"/>
              </a:spcBef>
              <a:spcAft>
                <a:spcPct val="0"/>
              </a:spcAft>
              <a:defRPr sz="2800" b="1">
                <a:solidFill>
                  <a:schemeClr val="bg2"/>
                </a:solidFill>
                <a:latin typeface="Arial" charset="0"/>
              </a:defRPr>
            </a:lvl7pPr>
            <a:lvl8pPr marL="3429000" indent="-228600" algn="ctr" eaLnBrk="0" fontAlgn="base" hangingPunct="0">
              <a:spcBef>
                <a:spcPct val="0"/>
              </a:spcBef>
              <a:spcAft>
                <a:spcPct val="0"/>
              </a:spcAft>
              <a:defRPr sz="2800" b="1">
                <a:solidFill>
                  <a:schemeClr val="bg2"/>
                </a:solidFill>
                <a:latin typeface="Arial" charset="0"/>
              </a:defRPr>
            </a:lvl8pPr>
            <a:lvl9pPr marL="3886200" indent="-228600" algn="ctr" eaLnBrk="0" fontAlgn="base" hangingPunct="0">
              <a:spcBef>
                <a:spcPct val="0"/>
              </a:spcBef>
              <a:spcAft>
                <a:spcPct val="0"/>
              </a:spcAft>
              <a:defRPr sz="2800" b="1">
                <a:solidFill>
                  <a:schemeClr val="bg2"/>
                </a:solidFill>
                <a:latin typeface="Arial" charset="0"/>
              </a:defRPr>
            </a:lvl9pPr>
          </a:lstStyle>
          <a:p>
            <a:pPr algn="ctr" eaLnBrk="1" hangingPunct="1"/>
            <a:r>
              <a:rPr lang="en-US" sz="2000" b="0" dirty="0" smtClean="0">
                <a:solidFill>
                  <a:schemeClr val="tx2"/>
                </a:solidFill>
                <a:latin typeface="Arial" panose="020B0604020202020204" pitchFamily="34" charset="0"/>
                <a:cs typeface="Arial" panose="020B0604020202020204" pitchFamily="34" charset="0"/>
              </a:rPr>
              <a:t>Partner Co.</a:t>
            </a:r>
            <a:endParaRPr lang="en-US" sz="4400" b="0" dirty="0">
              <a:solidFill>
                <a:schemeClr val="tx2"/>
              </a:solidFill>
              <a:latin typeface="Arial" panose="020B0604020202020204" pitchFamily="34" charset="0"/>
              <a:cs typeface="Arial" panose="020B0604020202020204" pitchFamily="34" charset="0"/>
            </a:endParaRPr>
          </a:p>
        </p:txBody>
      </p:sp>
      <p:sp>
        <p:nvSpPr>
          <p:cNvPr id="6" name="Line 8"/>
          <p:cNvSpPr>
            <a:spLocks noChangeShapeType="1"/>
          </p:cNvSpPr>
          <p:nvPr/>
        </p:nvSpPr>
        <p:spPr bwMode="auto">
          <a:xfrm flipV="1">
            <a:off x="2159976" y="3044585"/>
            <a:ext cx="904" cy="315440"/>
          </a:xfrm>
          <a:prstGeom prst="line">
            <a:avLst/>
          </a:prstGeom>
          <a:noFill/>
          <a:ln w="1905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7" name="Oval 11"/>
          <p:cNvSpPr>
            <a:spLocks noChangeArrowheads="1"/>
          </p:cNvSpPr>
          <p:nvPr/>
        </p:nvSpPr>
        <p:spPr bwMode="auto">
          <a:xfrm>
            <a:off x="2956698" y="2403762"/>
            <a:ext cx="1522015" cy="627266"/>
          </a:xfrm>
          <a:prstGeom prst="ellipse">
            <a:avLst/>
          </a:prstGeom>
          <a:solidFill>
            <a:srgbClr val="FFFFFF"/>
          </a:solidFill>
          <a:ln w="38100">
            <a:solidFill>
              <a:srgbClr val="000080"/>
            </a:solidFill>
            <a:round/>
            <a:headEnd/>
            <a:tailEnd/>
          </a:ln>
        </p:spPr>
        <p:txBody>
          <a:bodyPr/>
          <a:lstStyle/>
          <a:p>
            <a:pPr algn="ctr"/>
            <a:r>
              <a:rPr lang="en-US" sz="1800" dirty="0" smtClean="0"/>
              <a:t>Partner</a:t>
            </a:r>
            <a:endParaRPr lang="en-US" sz="1800" dirty="0"/>
          </a:p>
        </p:txBody>
      </p:sp>
      <p:sp>
        <p:nvSpPr>
          <p:cNvPr id="8" name="Text Box 9"/>
          <p:cNvSpPr txBox="1">
            <a:spLocks noChangeArrowheads="1"/>
          </p:cNvSpPr>
          <p:nvPr/>
        </p:nvSpPr>
        <p:spPr bwMode="auto">
          <a:xfrm>
            <a:off x="3229648" y="3360025"/>
            <a:ext cx="1076437" cy="726688"/>
          </a:xfrm>
          <a:prstGeom prst="rect">
            <a:avLst/>
          </a:prstGeom>
          <a:solidFill>
            <a:srgbClr val="FFFFFF"/>
          </a:solidFill>
          <a:ln w="28575">
            <a:solidFill>
              <a:srgbClr val="000000"/>
            </a:solidFill>
            <a:miter lim="800000"/>
            <a:headEnd/>
            <a:tailEnd/>
          </a:ln>
        </p:spPr>
        <p:txBody>
          <a:bodyPr/>
          <a:lstStyle>
            <a:lvl1pPr>
              <a:defRPr sz="2800" b="1">
                <a:solidFill>
                  <a:schemeClr val="bg2"/>
                </a:solidFill>
                <a:latin typeface="Arial" charset="0"/>
              </a:defRPr>
            </a:lvl1pPr>
            <a:lvl2pPr marL="742950" indent="-285750">
              <a:defRPr sz="2800" b="1">
                <a:solidFill>
                  <a:schemeClr val="bg2"/>
                </a:solidFill>
                <a:latin typeface="Arial" charset="0"/>
              </a:defRPr>
            </a:lvl2pPr>
            <a:lvl3pPr marL="1143000" indent="-228600">
              <a:defRPr sz="2800" b="1">
                <a:solidFill>
                  <a:schemeClr val="bg2"/>
                </a:solidFill>
                <a:latin typeface="Arial" charset="0"/>
              </a:defRPr>
            </a:lvl3pPr>
            <a:lvl4pPr marL="1600200" indent="-228600">
              <a:defRPr sz="2800" b="1">
                <a:solidFill>
                  <a:schemeClr val="bg2"/>
                </a:solidFill>
                <a:latin typeface="Arial" charset="0"/>
              </a:defRPr>
            </a:lvl4pPr>
            <a:lvl5pPr marL="2057400" indent="-228600">
              <a:defRPr sz="2800" b="1">
                <a:solidFill>
                  <a:schemeClr val="bg2"/>
                </a:solidFill>
                <a:latin typeface="Arial" charset="0"/>
              </a:defRPr>
            </a:lvl5pPr>
            <a:lvl6pPr marL="2514600" indent="-228600" algn="ctr" eaLnBrk="0" fontAlgn="base" hangingPunct="0">
              <a:spcBef>
                <a:spcPct val="0"/>
              </a:spcBef>
              <a:spcAft>
                <a:spcPct val="0"/>
              </a:spcAft>
              <a:defRPr sz="2800" b="1">
                <a:solidFill>
                  <a:schemeClr val="bg2"/>
                </a:solidFill>
                <a:latin typeface="Arial" charset="0"/>
              </a:defRPr>
            </a:lvl6pPr>
            <a:lvl7pPr marL="2971800" indent="-228600" algn="ctr" eaLnBrk="0" fontAlgn="base" hangingPunct="0">
              <a:spcBef>
                <a:spcPct val="0"/>
              </a:spcBef>
              <a:spcAft>
                <a:spcPct val="0"/>
              </a:spcAft>
              <a:defRPr sz="2800" b="1">
                <a:solidFill>
                  <a:schemeClr val="bg2"/>
                </a:solidFill>
                <a:latin typeface="Arial" charset="0"/>
              </a:defRPr>
            </a:lvl7pPr>
            <a:lvl8pPr marL="3429000" indent="-228600" algn="ctr" eaLnBrk="0" fontAlgn="base" hangingPunct="0">
              <a:spcBef>
                <a:spcPct val="0"/>
              </a:spcBef>
              <a:spcAft>
                <a:spcPct val="0"/>
              </a:spcAft>
              <a:defRPr sz="2800" b="1">
                <a:solidFill>
                  <a:schemeClr val="bg2"/>
                </a:solidFill>
                <a:latin typeface="Arial" charset="0"/>
              </a:defRPr>
            </a:lvl8pPr>
            <a:lvl9pPr marL="3886200" indent="-228600" algn="ctr" eaLnBrk="0" fontAlgn="base" hangingPunct="0">
              <a:spcBef>
                <a:spcPct val="0"/>
              </a:spcBef>
              <a:spcAft>
                <a:spcPct val="0"/>
              </a:spcAft>
              <a:defRPr sz="2800" b="1">
                <a:solidFill>
                  <a:schemeClr val="bg2"/>
                </a:solidFill>
                <a:latin typeface="Arial" charset="0"/>
              </a:defRPr>
            </a:lvl9pPr>
          </a:lstStyle>
          <a:p>
            <a:pPr algn="ctr" eaLnBrk="1" hangingPunct="1"/>
            <a:r>
              <a:rPr lang="en-US" sz="2000" b="0" dirty="0" smtClean="0">
                <a:solidFill>
                  <a:schemeClr val="tx2"/>
                </a:solidFill>
                <a:latin typeface="Arial" panose="020B0604020202020204" pitchFamily="34" charset="0"/>
                <a:cs typeface="Arial" panose="020B0604020202020204" pitchFamily="34" charset="0"/>
              </a:rPr>
              <a:t>Partner Co.</a:t>
            </a:r>
            <a:endParaRPr lang="en-US" sz="4400" b="0" dirty="0">
              <a:solidFill>
                <a:schemeClr val="tx2"/>
              </a:solidFill>
              <a:latin typeface="Arial" panose="020B0604020202020204" pitchFamily="34" charset="0"/>
              <a:cs typeface="Arial" panose="020B0604020202020204" pitchFamily="34" charset="0"/>
            </a:endParaRPr>
          </a:p>
        </p:txBody>
      </p:sp>
      <p:sp>
        <p:nvSpPr>
          <p:cNvPr id="9" name="Line 8"/>
          <p:cNvSpPr>
            <a:spLocks noChangeShapeType="1"/>
          </p:cNvSpPr>
          <p:nvPr/>
        </p:nvSpPr>
        <p:spPr bwMode="auto">
          <a:xfrm flipV="1">
            <a:off x="3751146" y="3031027"/>
            <a:ext cx="904" cy="315440"/>
          </a:xfrm>
          <a:prstGeom prst="line">
            <a:avLst/>
          </a:prstGeom>
          <a:noFill/>
          <a:ln w="1905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0" name="Line 13"/>
          <p:cNvSpPr>
            <a:spLocks noChangeShapeType="1"/>
          </p:cNvSpPr>
          <p:nvPr/>
        </p:nvSpPr>
        <p:spPr bwMode="auto">
          <a:xfrm flipV="1">
            <a:off x="5317317" y="4016214"/>
            <a:ext cx="904" cy="650765"/>
          </a:xfrm>
          <a:prstGeom prst="line">
            <a:avLst/>
          </a:prstGeom>
          <a:noFill/>
          <a:ln w="1905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1" name="Oval 11"/>
          <p:cNvSpPr>
            <a:spLocks noChangeArrowheads="1"/>
          </p:cNvSpPr>
          <p:nvPr/>
        </p:nvSpPr>
        <p:spPr bwMode="auto">
          <a:xfrm>
            <a:off x="4521965" y="2333263"/>
            <a:ext cx="1522015" cy="627266"/>
          </a:xfrm>
          <a:prstGeom prst="ellipse">
            <a:avLst/>
          </a:prstGeom>
          <a:solidFill>
            <a:srgbClr val="FFFFFF"/>
          </a:solidFill>
          <a:ln w="38100">
            <a:solidFill>
              <a:srgbClr val="000080"/>
            </a:solidFill>
            <a:round/>
            <a:headEnd/>
            <a:tailEnd/>
          </a:ln>
        </p:spPr>
        <p:txBody>
          <a:bodyPr/>
          <a:lstStyle/>
          <a:p>
            <a:pPr algn="ctr"/>
            <a:r>
              <a:rPr lang="en-US" sz="1800" dirty="0" smtClean="0"/>
              <a:t>Partner</a:t>
            </a:r>
            <a:endParaRPr lang="en-US" sz="1800" dirty="0"/>
          </a:p>
        </p:txBody>
      </p:sp>
      <p:sp>
        <p:nvSpPr>
          <p:cNvPr id="12" name="Text Box 9"/>
          <p:cNvSpPr txBox="1">
            <a:spLocks noChangeArrowheads="1"/>
          </p:cNvSpPr>
          <p:nvPr/>
        </p:nvSpPr>
        <p:spPr bwMode="auto">
          <a:xfrm>
            <a:off x="4794915" y="3289526"/>
            <a:ext cx="1076437" cy="726688"/>
          </a:xfrm>
          <a:prstGeom prst="rect">
            <a:avLst/>
          </a:prstGeom>
          <a:solidFill>
            <a:srgbClr val="FFFFFF"/>
          </a:solidFill>
          <a:ln w="28575">
            <a:solidFill>
              <a:srgbClr val="000000"/>
            </a:solidFill>
            <a:miter lim="800000"/>
            <a:headEnd/>
            <a:tailEnd/>
          </a:ln>
        </p:spPr>
        <p:txBody>
          <a:bodyPr/>
          <a:lstStyle>
            <a:lvl1pPr>
              <a:defRPr sz="2800" b="1">
                <a:solidFill>
                  <a:schemeClr val="bg2"/>
                </a:solidFill>
                <a:latin typeface="Arial" charset="0"/>
              </a:defRPr>
            </a:lvl1pPr>
            <a:lvl2pPr marL="742950" indent="-285750">
              <a:defRPr sz="2800" b="1">
                <a:solidFill>
                  <a:schemeClr val="bg2"/>
                </a:solidFill>
                <a:latin typeface="Arial" charset="0"/>
              </a:defRPr>
            </a:lvl2pPr>
            <a:lvl3pPr marL="1143000" indent="-228600">
              <a:defRPr sz="2800" b="1">
                <a:solidFill>
                  <a:schemeClr val="bg2"/>
                </a:solidFill>
                <a:latin typeface="Arial" charset="0"/>
              </a:defRPr>
            </a:lvl3pPr>
            <a:lvl4pPr marL="1600200" indent="-228600">
              <a:defRPr sz="2800" b="1">
                <a:solidFill>
                  <a:schemeClr val="bg2"/>
                </a:solidFill>
                <a:latin typeface="Arial" charset="0"/>
              </a:defRPr>
            </a:lvl4pPr>
            <a:lvl5pPr marL="2057400" indent="-228600">
              <a:defRPr sz="2800" b="1">
                <a:solidFill>
                  <a:schemeClr val="bg2"/>
                </a:solidFill>
                <a:latin typeface="Arial" charset="0"/>
              </a:defRPr>
            </a:lvl5pPr>
            <a:lvl6pPr marL="2514600" indent="-228600" algn="ctr" eaLnBrk="0" fontAlgn="base" hangingPunct="0">
              <a:spcBef>
                <a:spcPct val="0"/>
              </a:spcBef>
              <a:spcAft>
                <a:spcPct val="0"/>
              </a:spcAft>
              <a:defRPr sz="2800" b="1">
                <a:solidFill>
                  <a:schemeClr val="bg2"/>
                </a:solidFill>
                <a:latin typeface="Arial" charset="0"/>
              </a:defRPr>
            </a:lvl6pPr>
            <a:lvl7pPr marL="2971800" indent="-228600" algn="ctr" eaLnBrk="0" fontAlgn="base" hangingPunct="0">
              <a:spcBef>
                <a:spcPct val="0"/>
              </a:spcBef>
              <a:spcAft>
                <a:spcPct val="0"/>
              </a:spcAft>
              <a:defRPr sz="2800" b="1">
                <a:solidFill>
                  <a:schemeClr val="bg2"/>
                </a:solidFill>
                <a:latin typeface="Arial" charset="0"/>
              </a:defRPr>
            </a:lvl7pPr>
            <a:lvl8pPr marL="3429000" indent="-228600" algn="ctr" eaLnBrk="0" fontAlgn="base" hangingPunct="0">
              <a:spcBef>
                <a:spcPct val="0"/>
              </a:spcBef>
              <a:spcAft>
                <a:spcPct val="0"/>
              </a:spcAft>
              <a:defRPr sz="2800" b="1">
                <a:solidFill>
                  <a:schemeClr val="bg2"/>
                </a:solidFill>
                <a:latin typeface="Arial" charset="0"/>
              </a:defRPr>
            </a:lvl8pPr>
            <a:lvl9pPr marL="3886200" indent="-228600" algn="ctr" eaLnBrk="0" fontAlgn="base" hangingPunct="0">
              <a:spcBef>
                <a:spcPct val="0"/>
              </a:spcBef>
              <a:spcAft>
                <a:spcPct val="0"/>
              </a:spcAft>
              <a:defRPr sz="2800" b="1">
                <a:solidFill>
                  <a:schemeClr val="bg2"/>
                </a:solidFill>
                <a:latin typeface="Arial" charset="0"/>
              </a:defRPr>
            </a:lvl9pPr>
          </a:lstStyle>
          <a:p>
            <a:pPr algn="ctr" eaLnBrk="1" hangingPunct="1"/>
            <a:r>
              <a:rPr lang="en-US" sz="2000" b="0" dirty="0" smtClean="0">
                <a:solidFill>
                  <a:schemeClr val="tx2"/>
                </a:solidFill>
                <a:latin typeface="Arial" panose="020B0604020202020204" pitchFamily="34" charset="0"/>
                <a:cs typeface="Arial" panose="020B0604020202020204" pitchFamily="34" charset="0"/>
              </a:rPr>
              <a:t>Partner Co.</a:t>
            </a:r>
            <a:endParaRPr lang="en-US" sz="4400" b="0" dirty="0">
              <a:solidFill>
                <a:schemeClr val="tx2"/>
              </a:solidFill>
              <a:latin typeface="Arial" panose="020B0604020202020204" pitchFamily="34" charset="0"/>
              <a:cs typeface="Arial" panose="020B0604020202020204" pitchFamily="34" charset="0"/>
            </a:endParaRPr>
          </a:p>
        </p:txBody>
      </p:sp>
      <p:sp>
        <p:nvSpPr>
          <p:cNvPr id="13" name="Line 8"/>
          <p:cNvSpPr>
            <a:spLocks noChangeShapeType="1"/>
          </p:cNvSpPr>
          <p:nvPr/>
        </p:nvSpPr>
        <p:spPr bwMode="auto">
          <a:xfrm flipV="1">
            <a:off x="5316413" y="2960528"/>
            <a:ext cx="904" cy="315440"/>
          </a:xfrm>
          <a:prstGeom prst="line">
            <a:avLst/>
          </a:prstGeom>
          <a:noFill/>
          <a:ln w="1905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4" name="Line 13"/>
          <p:cNvSpPr>
            <a:spLocks noChangeShapeType="1"/>
          </p:cNvSpPr>
          <p:nvPr/>
        </p:nvSpPr>
        <p:spPr bwMode="auto">
          <a:xfrm flipV="1">
            <a:off x="6896761" y="4016214"/>
            <a:ext cx="904" cy="650765"/>
          </a:xfrm>
          <a:prstGeom prst="line">
            <a:avLst/>
          </a:prstGeom>
          <a:noFill/>
          <a:ln w="1905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5" name="Oval 11"/>
          <p:cNvSpPr>
            <a:spLocks noChangeArrowheads="1"/>
          </p:cNvSpPr>
          <p:nvPr/>
        </p:nvSpPr>
        <p:spPr bwMode="auto">
          <a:xfrm>
            <a:off x="6101409" y="2333263"/>
            <a:ext cx="1522015" cy="627266"/>
          </a:xfrm>
          <a:prstGeom prst="ellipse">
            <a:avLst/>
          </a:prstGeom>
          <a:solidFill>
            <a:srgbClr val="FFFFFF"/>
          </a:solidFill>
          <a:ln w="38100">
            <a:solidFill>
              <a:srgbClr val="000080"/>
            </a:solidFill>
            <a:round/>
            <a:headEnd/>
            <a:tailEnd/>
          </a:ln>
        </p:spPr>
        <p:txBody>
          <a:bodyPr/>
          <a:lstStyle/>
          <a:p>
            <a:pPr algn="ctr"/>
            <a:r>
              <a:rPr lang="en-US" sz="1800" dirty="0" smtClean="0"/>
              <a:t>Partner</a:t>
            </a:r>
            <a:endParaRPr lang="en-US" sz="1800" dirty="0"/>
          </a:p>
        </p:txBody>
      </p:sp>
      <p:sp>
        <p:nvSpPr>
          <p:cNvPr id="16" name="Text Box 9"/>
          <p:cNvSpPr txBox="1">
            <a:spLocks noChangeArrowheads="1"/>
          </p:cNvSpPr>
          <p:nvPr/>
        </p:nvSpPr>
        <p:spPr bwMode="auto">
          <a:xfrm>
            <a:off x="6374359" y="3289526"/>
            <a:ext cx="1076437" cy="726688"/>
          </a:xfrm>
          <a:prstGeom prst="rect">
            <a:avLst/>
          </a:prstGeom>
          <a:solidFill>
            <a:srgbClr val="FFFFFF"/>
          </a:solidFill>
          <a:ln w="28575">
            <a:solidFill>
              <a:srgbClr val="000000"/>
            </a:solidFill>
            <a:miter lim="800000"/>
            <a:headEnd/>
            <a:tailEnd/>
          </a:ln>
        </p:spPr>
        <p:txBody>
          <a:bodyPr/>
          <a:lstStyle>
            <a:lvl1pPr>
              <a:defRPr sz="2800" b="1">
                <a:solidFill>
                  <a:schemeClr val="bg2"/>
                </a:solidFill>
                <a:latin typeface="Arial" charset="0"/>
              </a:defRPr>
            </a:lvl1pPr>
            <a:lvl2pPr marL="742950" indent="-285750">
              <a:defRPr sz="2800" b="1">
                <a:solidFill>
                  <a:schemeClr val="bg2"/>
                </a:solidFill>
                <a:latin typeface="Arial" charset="0"/>
              </a:defRPr>
            </a:lvl2pPr>
            <a:lvl3pPr marL="1143000" indent="-228600">
              <a:defRPr sz="2800" b="1">
                <a:solidFill>
                  <a:schemeClr val="bg2"/>
                </a:solidFill>
                <a:latin typeface="Arial" charset="0"/>
              </a:defRPr>
            </a:lvl3pPr>
            <a:lvl4pPr marL="1600200" indent="-228600">
              <a:defRPr sz="2800" b="1">
                <a:solidFill>
                  <a:schemeClr val="bg2"/>
                </a:solidFill>
                <a:latin typeface="Arial" charset="0"/>
              </a:defRPr>
            </a:lvl4pPr>
            <a:lvl5pPr marL="2057400" indent="-228600">
              <a:defRPr sz="2800" b="1">
                <a:solidFill>
                  <a:schemeClr val="bg2"/>
                </a:solidFill>
                <a:latin typeface="Arial" charset="0"/>
              </a:defRPr>
            </a:lvl5pPr>
            <a:lvl6pPr marL="2514600" indent="-228600" algn="ctr" eaLnBrk="0" fontAlgn="base" hangingPunct="0">
              <a:spcBef>
                <a:spcPct val="0"/>
              </a:spcBef>
              <a:spcAft>
                <a:spcPct val="0"/>
              </a:spcAft>
              <a:defRPr sz="2800" b="1">
                <a:solidFill>
                  <a:schemeClr val="bg2"/>
                </a:solidFill>
                <a:latin typeface="Arial" charset="0"/>
              </a:defRPr>
            </a:lvl6pPr>
            <a:lvl7pPr marL="2971800" indent="-228600" algn="ctr" eaLnBrk="0" fontAlgn="base" hangingPunct="0">
              <a:spcBef>
                <a:spcPct val="0"/>
              </a:spcBef>
              <a:spcAft>
                <a:spcPct val="0"/>
              </a:spcAft>
              <a:defRPr sz="2800" b="1">
                <a:solidFill>
                  <a:schemeClr val="bg2"/>
                </a:solidFill>
                <a:latin typeface="Arial" charset="0"/>
              </a:defRPr>
            </a:lvl7pPr>
            <a:lvl8pPr marL="3429000" indent="-228600" algn="ctr" eaLnBrk="0" fontAlgn="base" hangingPunct="0">
              <a:spcBef>
                <a:spcPct val="0"/>
              </a:spcBef>
              <a:spcAft>
                <a:spcPct val="0"/>
              </a:spcAft>
              <a:defRPr sz="2800" b="1">
                <a:solidFill>
                  <a:schemeClr val="bg2"/>
                </a:solidFill>
                <a:latin typeface="Arial" charset="0"/>
              </a:defRPr>
            </a:lvl8pPr>
            <a:lvl9pPr marL="3886200" indent="-228600" algn="ctr" eaLnBrk="0" fontAlgn="base" hangingPunct="0">
              <a:spcBef>
                <a:spcPct val="0"/>
              </a:spcBef>
              <a:spcAft>
                <a:spcPct val="0"/>
              </a:spcAft>
              <a:defRPr sz="2800" b="1">
                <a:solidFill>
                  <a:schemeClr val="bg2"/>
                </a:solidFill>
                <a:latin typeface="Arial" charset="0"/>
              </a:defRPr>
            </a:lvl9pPr>
          </a:lstStyle>
          <a:p>
            <a:pPr algn="ctr" eaLnBrk="1" hangingPunct="1"/>
            <a:r>
              <a:rPr lang="en-US" sz="2000" b="0" dirty="0" smtClean="0">
                <a:solidFill>
                  <a:schemeClr val="tx2"/>
                </a:solidFill>
                <a:latin typeface="Arial" panose="020B0604020202020204" pitchFamily="34" charset="0"/>
                <a:cs typeface="Arial" panose="020B0604020202020204" pitchFamily="34" charset="0"/>
              </a:rPr>
              <a:t>Partner Co.</a:t>
            </a:r>
            <a:endParaRPr lang="en-US" sz="4400" b="0" dirty="0">
              <a:solidFill>
                <a:schemeClr val="tx2"/>
              </a:solidFill>
              <a:latin typeface="Arial" panose="020B0604020202020204" pitchFamily="34" charset="0"/>
              <a:cs typeface="Arial" panose="020B0604020202020204" pitchFamily="34" charset="0"/>
            </a:endParaRPr>
          </a:p>
        </p:txBody>
      </p:sp>
      <p:sp>
        <p:nvSpPr>
          <p:cNvPr id="17" name="Line 8"/>
          <p:cNvSpPr>
            <a:spLocks noChangeShapeType="1"/>
          </p:cNvSpPr>
          <p:nvPr/>
        </p:nvSpPr>
        <p:spPr bwMode="auto">
          <a:xfrm flipV="1">
            <a:off x="6895857" y="2960528"/>
            <a:ext cx="904" cy="315440"/>
          </a:xfrm>
          <a:prstGeom prst="line">
            <a:avLst/>
          </a:prstGeom>
          <a:noFill/>
          <a:ln w="1905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8" name="Line 13"/>
          <p:cNvSpPr>
            <a:spLocks noChangeShapeType="1"/>
          </p:cNvSpPr>
          <p:nvPr/>
        </p:nvSpPr>
        <p:spPr bwMode="auto">
          <a:xfrm flipV="1">
            <a:off x="3777062" y="4086713"/>
            <a:ext cx="904" cy="650765"/>
          </a:xfrm>
          <a:prstGeom prst="line">
            <a:avLst/>
          </a:prstGeom>
          <a:noFill/>
          <a:ln w="1905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 name="Text Box 12"/>
          <p:cNvSpPr txBox="1">
            <a:spLocks noChangeArrowheads="1"/>
          </p:cNvSpPr>
          <p:nvPr/>
        </p:nvSpPr>
        <p:spPr bwMode="auto">
          <a:xfrm>
            <a:off x="1721330" y="4655632"/>
            <a:ext cx="5413150" cy="917032"/>
          </a:xfrm>
          <a:prstGeom prst="rect">
            <a:avLst/>
          </a:prstGeom>
          <a:solidFill>
            <a:srgbClr val="99CC00"/>
          </a:solidFill>
          <a:ln w="9525">
            <a:solidFill>
              <a:srgbClr val="000000"/>
            </a:solidFill>
            <a:miter lim="800000"/>
            <a:headEnd/>
            <a:tailEnd/>
          </a:ln>
        </p:spPr>
        <p:txBody>
          <a:bodyPr/>
          <a:lstStyle>
            <a:lvl1pPr>
              <a:defRPr sz="2800" b="1">
                <a:solidFill>
                  <a:schemeClr val="bg2"/>
                </a:solidFill>
                <a:latin typeface="Arial" charset="0"/>
              </a:defRPr>
            </a:lvl1pPr>
            <a:lvl2pPr marL="742950" indent="-285750">
              <a:defRPr sz="2800" b="1">
                <a:solidFill>
                  <a:schemeClr val="bg2"/>
                </a:solidFill>
                <a:latin typeface="Arial" charset="0"/>
              </a:defRPr>
            </a:lvl2pPr>
            <a:lvl3pPr marL="1143000" indent="-228600">
              <a:defRPr sz="2800" b="1">
                <a:solidFill>
                  <a:schemeClr val="bg2"/>
                </a:solidFill>
                <a:latin typeface="Arial" charset="0"/>
              </a:defRPr>
            </a:lvl3pPr>
            <a:lvl4pPr marL="1600200" indent="-228600">
              <a:defRPr sz="2800" b="1">
                <a:solidFill>
                  <a:schemeClr val="bg2"/>
                </a:solidFill>
                <a:latin typeface="Arial" charset="0"/>
              </a:defRPr>
            </a:lvl4pPr>
            <a:lvl5pPr marL="2057400" indent="-228600">
              <a:defRPr sz="2800" b="1">
                <a:solidFill>
                  <a:schemeClr val="bg2"/>
                </a:solidFill>
                <a:latin typeface="Arial" charset="0"/>
              </a:defRPr>
            </a:lvl5pPr>
            <a:lvl6pPr marL="2514600" indent="-228600" algn="ctr" eaLnBrk="0" fontAlgn="base" hangingPunct="0">
              <a:spcBef>
                <a:spcPct val="0"/>
              </a:spcBef>
              <a:spcAft>
                <a:spcPct val="0"/>
              </a:spcAft>
              <a:defRPr sz="2800" b="1">
                <a:solidFill>
                  <a:schemeClr val="bg2"/>
                </a:solidFill>
                <a:latin typeface="Arial" charset="0"/>
              </a:defRPr>
            </a:lvl6pPr>
            <a:lvl7pPr marL="2971800" indent="-228600" algn="ctr" eaLnBrk="0" fontAlgn="base" hangingPunct="0">
              <a:spcBef>
                <a:spcPct val="0"/>
              </a:spcBef>
              <a:spcAft>
                <a:spcPct val="0"/>
              </a:spcAft>
              <a:defRPr sz="2800" b="1">
                <a:solidFill>
                  <a:schemeClr val="bg2"/>
                </a:solidFill>
                <a:latin typeface="Arial" charset="0"/>
              </a:defRPr>
            </a:lvl7pPr>
            <a:lvl8pPr marL="3429000" indent="-228600" algn="ctr" eaLnBrk="0" fontAlgn="base" hangingPunct="0">
              <a:spcBef>
                <a:spcPct val="0"/>
              </a:spcBef>
              <a:spcAft>
                <a:spcPct val="0"/>
              </a:spcAft>
              <a:defRPr sz="2800" b="1">
                <a:solidFill>
                  <a:schemeClr val="bg2"/>
                </a:solidFill>
                <a:latin typeface="Arial" charset="0"/>
              </a:defRPr>
            </a:lvl8pPr>
            <a:lvl9pPr marL="3886200" indent="-228600" algn="ctr" eaLnBrk="0" fontAlgn="base" hangingPunct="0">
              <a:spcBef>
                <a:spcPct val="0"/>
              </a:spcBef>
              <a:spcAft>
                <a:spcPct val="0"/>
              </a:spcAft>
              <a:defRPr sz="2800" b="1">
                <a:solidFill>
                  <a:schemeClr val="bg2"/>
                </a:solidFill>
                <a:latin typeface="Arial" charset="0"/>
              </a:defRPr>
            </a:lvl9pPr>
          </a:lstStyle>
          <a:p>
            <a:pPr algn="ctr" eaLnBrk="1" hangingPunct="1"/>
            <a:r>
              <a:rPr lang="en-US" sz="2000" dirty="0" smtClean="0">
                <a:solidFill>
                  <a:schemeClr val="tx2"/>
                </a:solidFill>
                <a:latin typeface="Times New Roman" pitchFamily="18" charset="0"/>
                <a:cs typeface="Calibri" pitchFamily="34" charset="0"/>
              </a:rPr>
              <a:t>Operating Co.</a:t>
            </a:r>
            <a:endParaRPr lang="en-US" sz="1200" dirty="0">
              <a:solidFill>
                <a:schemeClr val="tx2"/>
              </a:solidFill>
            </a:endParaRPr>
          </a:p>
          <a:p>
            <a:pPr algn="ctr" eaLnBrk="1" hangingPunct="1"/>
            <a:endParaRPr lang="en-US" dirty="0">
              <a:solidFill>
                <a:schemeClr val="tx1"/>
              </a:solidFill>
            </a:endParaRPr>
          </a:p>
        </p:txBody>
      </p:sp>
      <p:sp>
        <p:nvSpPr>
          <p:cNvPr id="20" name="Rectangle 19"/>
          <p:cNvSpPr/>
          <p:nvPr/>
        </p:nvSpPr>
        <p:spPr>
          <a:xfrm>
            <a:off x="0" y="0"/>
            <a:ext cx="9144000" cy="1104900"/>
          </a:xfrm>
          <a:prstGeom prst="rect">
            <a:avLst/>
          </a:prstGeom>
          <a:solidFill>
            <a:srgbClr val="005F7F"/>
          </a:solidFill>
          <a:ln>
            <a:solidFill>
              <a:schemeClr val="tx2">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sz="2000" b="1" dirty="0" smtClean="0"/>
              <a:t>Parent co to Sub co</a:t>
            </a:r>
            <a:endParaRPr lang="en-CA" b="1" dirty="0"/>
          </a:p>
        </p:txBody>
      </p:sp>
      <p:sp>
        <p:nvSpPr>
          <p:cNvPr id="21" name="Text Box 7"/>
          <p:cNvSpPr txBox="1">
            <a:spLocks noChangeArrowheads="1"/>
          </p:cNvSpPr>
          <p:nvPr/>
        </p:nvSpPr>
        <p:spPr bwMode="auto">
          <a:xfrm>
            <a:off x="5136206" y="5480389"/>
            <a:ext cx="1482470" cy="3414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800" b="1">
                <a:solidFill>
                  <a:schemeClr val="bg2"/>
                </a:solidFill>
                <a:latin typeface="Arial" charset="0"/>
              </a:defRPr>
            </a:lvl1pPr>
            <a:lvl2pPr marL="742950" indent="-285750">
              <a:defRPr sz="2800" b="1">
                <a:solidFill>
                  <a:schemeClr val="bg2"/>
                </a:solidFill>
                <a:latin typeface="Arial" charset="0"/>
              </a:defRPr>
            </a:lvl2pPr>
            <a:lvl3pPr marL="1143000" indent="-228600">
              <a:defRPr sz="2800" b="1">
                <a:solidFill>
                  <a:schemeClr val="bg2"/>
                </a:solidFill>
                <a:latin typeface="Arial" charset="0"/>
              </a:defRPr>
            </a:lvl3pPr>
            <a:lvl4pPr marL="1600200" indent="-228600">
              <a:defRPr sz="2800" b="1">
                <a:solidFill>
                  <a:schemeClr val="bg2"/>
                </a:solidFill>
                <a:latin typeface="Arial" charset="0"/>
              </a:defRPr>
            </a:lvl4pPr>
            <a:lvl5pPr marL="2057400" indent="-228600">
              <a:defRPr sz="2800" b="1">
                <a:solidFill>
                  <a:schemeClr val="bg2"/>
                </a:solidFill>
                <a:latin typeface="Arial" charset="0"/>
              </a:defRPr>
            </a:lvl5pPr>
            <a:lvl6pPr marL="2514600" indent="-228600" algn="ctr" eaLnBrk="0" fontAlgn="base" hangingPunct="0">
              <a:spcBef>
                <a:spcPct val="0"/>
              </a:spcBef>
              <a:spcAft>
                <a:spcPct val="0"/>
              </a:spcAft>
              <a:defRPr sz="2800" b="1">
                <a:solidFill>
                  <a:schemeClr val="bg2"/>
                </a:solidFill>
                <a:latin typeface="Arial" charset="0"/>
              </a:defRPr>
            </a:lvl6pPr>
            <a:lvl7pPr marL="2971800" indent="-228600" algn="ctr" eaLnBrk="0" fontAlgn="base" hangingPunct="0">
              <a:spcBef>
                <a:spcPct val="0"/>
              </a:spcBef>
              <a:spcAft>
                <a:spcPct val="0"/>
              </a:spcAft>
              <a:defRPr sz="2800" b="1">
                <a:solidFill>
                  <a:schemeClr val="bg2"/>
                </a:solidFill>
                <a:latin typeface="Arial" charset="0"/>
              </a:defRPr>
            </a:lvl7pPr>
            <a:lvl8pPr marL="3429000" indent="-228600" algn="ctr" eaLnBrk="0" fontAlgn="base" hangingPunct="0">
              <a:spcBef>
                <a:spcPct val="0"/>
              </a:spcBef>
              <a:spcAft>
                <a:spcPct val="0"/>
              </a:spcAft>
              <a:defRPr sz="2800" b="1">
                <a:solidFill>
                  <a:schemeClr val="bg2"/>
                </a:solidFill>
                <a:latin typeface="Arial" charset="0"/>
              </a:defRPr>
            </a:lvl8pPr>
            <a:lvl9pPr marL="3886200" indent="-228600" algn="ctr" eaLnBrk="0" fontAlgn="base" hangingPunct="0">
              <a:spcBef>
                <a:spcPct val="0"/>
              </a:spcBef>
              <a:spcAft>
                <a:spcPct val="0"/>
              </a:spcAft>
              <a:defRPr sz="2800" b="1">
                <a:solidFill>
                  <a:schemeClr val="bg2"/>
                </a:solidFill>
                <a:latin typeface="Arial" charset="0"/>
              </a:defRPr>
            </a:lvl9pPr>
          </a:lstStyle>
          <a:p>
            <a:pPr eaLnBrk="1" hangingPunct="1"/>
            <a:r>
              <a:rPr lang="en-US" sz="2000" dirty="0">
                <a:solidFill>
                  <a:schemeClr val="tx2"/>
                </a:solidFill>
                <a:latin typeface="Times New Roman" pitchFamily="18" charset="0"/>
                <a:cs typeface="Calibri" pitchFamily="34" charset="0"/>
              </a:rPr>
              <a:t>Beneficiary</a:t>
            </a:r>
            <a:endParaRPr lang="en-US" sz="4400" dirty="0">
              <a:solidFill>
                <a:schemeClr val="tx2"/>
              </a:solidFill>
            </a:endParaRPr>
          </a:p>
        </p:txBody>
      </p:sp>
      <p:sp>
        <p:nvSpPr>
          <p:cNvPr id="22" name="Text Box 6"/>
          <p:cNvSpPr txBox="1">
            <a:spLocks noChangeArrowheads="1"/>
          </p:cNvSpPr>
          <p:nvPr/>
        </p:nvSpPr>
        <p:spPr bwMode="auto">
          <a:xfrm>
            <a:off x="1210397" y="3948905"/>
            <a:ext cx="856162" cy="491608"/>
          </a:xfrm>
          <a:prstGeom prst="rect">
            <a:avLst/>
          </a:prstGeom>
          <a:solidFill>
            <a:srgbClr val="0000CC">
              <a:alpha val="79999"/>
            </a:srgbClr>
          </a:solidFill>
          <a:ln w="38100">
            <a:solidFill>
              <a:srgbClr val="000000"/>
            </a:solidFill>
            <a:miter lim="800000"/>
            <a:headEnd/>
            <a:tailEnd/>
          </a:ln>
        </p:spPr>
        <p:txBody>
          <a:bodyPr/>
          <a:lstStyle>
            <a:lvl1pPr>
              <a:defRPr sz="2800" b="1">
                <a:solidFill>
                  <a:schemeClr val="bg2"/>
                </a:solidFill>
                <a:latin typeface="Arial" charset="0"/>
              </a:defRPr>
            </a:lvl1pPr>
            <a:lvl2pPr marL="742950" indent="-285750">
              <a:defRPr sz="2800" b="1">
                <a:solidFill>
                  <a:schemeClr val="bg2"/>
                </a:solidFill>
                <a:latin typeface="Arial" charset="0"/>
              </a:defRPr>
            </a:lvl2pPr>
            <a:lvl3pPr marL="1143000" indent="-228600">
              <a:defRPr sz="2800" b="1">
                <a:solidFill>
                  <a:schemeClr val="bg2"/>
                </a:solidFill>
                <a:latin typeface="Arial" charset="0"/>
              </a:defRPr>
            </a:lvl3pPr>
            <a:lvl4pPr marL="1600200" indent="-228600">
              <a:defRPr sz="2800" b="1">
                <a:solidFill>
                  <a:schemeClr val="bg2"/>
                </a:solidFill>
                <a:latin typeface="Arial" charset="0"/>
              </a:defRPr>
            </a:lvl4pPr>
            <a:lvl5pPr marL="2057400" indent="-228600">
              <a:defRPr sz="2800" b="1">
                <a:solidFill>
                  <a:schemeClr val="bg2"/>
                </a:solidFill>
                <a:latin typeface="Arial" charset="0"/>
              </a:defRPr>
            </a:lvl5pPr>
            <a:lvl6pPr marL="2514600" indent="-228600" algn="ctr" eaLnBrk="0" fontAlgn="base" hangingPunct="0">
              <a:spcBef>
                <a:spcPct val="0"/>
              </a:spcBef>
              <a:spcAft>
                <a:spcPct val="0"/>
              </a:spcAft>
              <a:defRPr sz="2800" b="1">
                <a:solidFill>
                  <a:schemeClr val="bg2"/>
                </a:solidFill>
                <a:latin typeface="Arial" charset="0"/>
              </a:defRPr>
            </a:lvl6pPr>
            <a:lvl7pPr marL="2971800" indent="-228600" algn="ctr" eaLnBrk="0" fontAlgn="base" hangingPunct="0">
              <a:spcBef>
                <a:spcPct val="0"/>
              </a:spcBef>
              <a:spcAft>
                <a:spcPct val="0"/>
              </a:spcAft>
              <a:defRPr sz="2800" b="1">
                <a:solidFill>
                  <a:schemeClr val="bg2"/>
                </a:solidFill>
                <a:latin typeface="Arial" charset="0"/>
              </a:defRPr>
            </a:lvl7pPr>
            <a:lvl8pPr marL="3429000" indent="-228600" algn="ctr" eaLnBrk="0" fontAlgn="base" hangingPunct="0">
              <a:spcBef>
                <a:spcPct val="0"/>
              </a:spcBef>
              <a:spcAft>
                <a:spcPct val="0"/>
              </a:spcAft>
              <a:defRPr sz="2800" b="1">
                <a:solidFill>
                  <a:schemeClr val="bg2"/>
                </a:solidFill>
                <a:latin typeface="Arial" charset="0"/>
              </a:defRPr>
            </a:lvl8pPr>
            <a:lvl9pPr marL="3886200" indent="-228600" algn="ctr" eaLnBrk="0" fontAlgn="base" hangingPunct="0">
              <a:spcBef>
                <a:spcPct val="0"/>
              </a:spcBef>
              <a:spcAft>
                <a:spcPct val="0"/>
              </a:spcAft>
              <a:defRPr sz="2800" b="1">
                <a:solidFill>
                  <a:schemeClr val="bg2"/>
                </a:solidFill>
                <a:latin typeface="Arial" charset="0"/>
              </a:defRPr>
            </a:lvl9pPr>
          </a:lstStyle>
          <a:p>
            <a:pPr algn="ctr" eaLnBrk="1" hangingPunct="1"/>
            <a:r>
              <a:rPr lang="en-US" sz="1200" dirty="0">
                <a:solidFill>
                  <a:schemeClr val="bg1"/>
                </a:solidFill>
                <a:latin typeface="Times New Roman" pitchFamily="18" charset="0"/>
                <a:cs typeface="Calibri" pitchFamily="34" charset="0"/>
              </a:rPr>
              <a:t>Life</a:t>
            </a:r>
            <a:endParaRPr lang="en-US" sz="1100" dirty="0">
              <a:solidFill>
                <a:schemeClr val="bg1"/>
              </a:solidFill>
            </a:endParaRPr>
          </a:p>
          <a:p>
            <a:pPr algn="ctr" eaLnBrk="1" hangingPunct="1"/>
            <a:r>
              <a:rPr lang="en-US" sz="1200" dirty="0">
                <a:solidFill>
                  <a:schemeClr val="bg1"/>
                </a:solidFill>
                <a:latin typeface="Times New Roman" pitchFamily="18" charset="0"/>
                <a:cs typeface="Calibri" pitchFamily="34" charset="0"/>
              </a:rPr>
              <a:t>Insurance</a:t>
            </a:r>
            <a:endParaRPr lang="en-US" sz="1100" dirty="0">
              <a:solidFill>
                <a:schemeClr val="bg1"/>
              </a:solidFill>
            </a:endParaRPr>
          </a:p>
          <a:p>
            <a:pPr algn="ctr" eaLnBrk="1" hangingPunct="1"/>
            <a:endParaRPr lang="en-US" sz="4000" dirty="0">
              <a:solidFill>
                <a:schemeClr val="tx1"/>
              </a:solidFill>
            </a:endParaRPr>
          </a:p>
        </p:txBody>
      </p:sp>
      <p:sp>
        <p:nvSpPr>
          <p:cNvPr id="23" name="Text Box 5"/>
          <p:cNvSpPr txBox="1">
            <a:spLocks noChangeArrowheads="1"/>
          </p:cNvSpPr>
          <p:nvPr/>
        </p:nvSpPr>
        <p:spPr bwMode="auto">
          <a:xfrm>
            <a:off x="5400602" y="4839324"/>
            <a:ext cx="1170762" cy="629933"/>
          </a:xfrm>
          <a:prstGeom prst="rect">
            <a:avLst/>
          </a:prstGeom>
          <a:solidFill>
            <a:srgbClr val="0000CC">
              <a:alpha val="79999"/>
            </a:srgbClr>
          </a:solidFill>
          <a:ln w="38100">
            <a:solidFill>
              <a:srgbClr val="000000"/>
            </a:solidFill>
            <a:miter lim="800000"/>
            <a:headEnd/>
            <a:tailEnd/>
          </a:ln>
        </p:spPr>
        <p:txBody>
          <a:bodyPr/>
          <a:lstStyle>
            <a:lvl1pPr>
              <a:defRPr sz="2800" b="1">
                <a:solidFill>
                  <a:schemeClr val="bg2"/>
                </a:solidFill>
                <a:latin typeface="Arial" charset="0"/>
              </a:defRPr>
            </a:lvl1pPr>
            <a:lvl2pPr marL="742950" indent="-285750">
              <a:defRPr sz="2800" b="1">
                <a:solidFill>
                  <a:schemeClr val="bg2"/>
                </a:solidFill>
                <a:latin typeface="Arial" charset="0"/>
              </a:defRPr>
            </a:lvl2pPr>
            <a:lvl3pPr marL="1143000" indent="-228600">
              <a:defRPr sz="2800" b="1">
                <a:solidFill>
                  <a:schemeClr val="bg2"/>
                </a:solidFill>
                <a:latin typeface="Arial" charset="0"/>
              </a:defRPr>
            </a:lvl3pPr>
            <a:lvl4pPr marL="1600200" indent="-228600">
              <a:defRPr sz="2800" b="1">
                <a:solidFill>
                  <a:schemeClr val="bg2"/>
                </a:solidFill>
                <a:latin typeface="Arial" charset="0"/>
              </a:defRPr>
            </a:lvl4pPr>
            <a:lvl5pPr marL="2057400" indent="-228600">
              <a:defRPr sz="2800" b="1">
                <a:solidFill>
                  <a:schemeClr val="bg2"/>
                </a:solidFill>
                <a:latin typeface="Arial" charset="0"/>
              </a:defRPr>
            </a:lvl5pPr>
            <a:lvl6pPr marL="2514600" indent="-228600" algn="ctr" eaLnBrk="0" fontAlgn="base" hangingPunct="0">
              <a:spcBef>
                <a:spcPct val="0"/>
              </a:spcBef>
              <a:spcAft>
                <a:spcPct val="0"/>
              </a:spcAft>
              <a:defRPr sz="2800" b="1">
                <a:solidFill>
                  <a:schemeClr val="bg2"/>
                </a:solidFill>
                <a:latin typeface="Arial" charset="0"/>
              </a:defRPr>
            </a:lvl6pPr>
            <a:lvl7pPr marL="2971800" indent="-228600" algn="ctr" eaLnBrk="0" fontAlgn="base" hangingPunct="0">
              <a:spcBef>
                <a:spcPct val="0"/>
              </a:spcBef>
              <a:spcAft>
                <a:spcPct val="0"/>
              </a:spcAft>
              <a:defRPr sz="2800" b="1">
                <a:solidFill>
                  <a:schemeClr val="bg2"/>
                </a:solidFill>
                <a:latin typeface="Arial" charset="0"/>
              </a:defRPr>
            </a:lvl7pPr>
            <a:lvl8pPr marL="3429000" indent="-228600" algn="ctr" eaLnBrk="0" fontAlgn="base" hangingPunct="0">
              <a:spcBef>
                <a:spcPct val="0"/>
              </a:spcBef>
              <a:spcAft>
                <a:spcPct val="0"/>
              </a:spcAft>
              <a:defRPr sz="2800" b="1">
                <a:solidFill>
                  <a:schemeClr val="bg2"/>
                </a:solidFill>
                <a:latin typeface="Arial" charset="0"/>
              </a:defRPr>
            </a:lvl8pPr>
            <a:lvl9pPr marL="3886200" indent="-228600" algn="ctr" eaLnBrk="0" fontAlgn="base" hangingPunct="0">
              <a:spcBef>
                <a:spcPct val="0"/>
              </a:spcBef>
              <a:spcAft>
                <a:spcPct val="0"/>
              </a:spcAft>
              <a:defRPr sz="2800" b="1">
                <a:solidFill>
                  <a:schemeClr val="bg2"/>
                </a:solidFill>
                <a:latin typeface="Arial" charset="0"/>
              </a:defRPr>
            </a:lvl9pPr>
          </a:lstStyle>
          <a:p>
            <a:pPr algn="ctr" eaLnBrk="1" hangingPunct="1"/>
            <a:r>
              <a:rPr lang="en-US" sz="1600">
                <a:solidFill>
                  <a:schemeClr val="bg1"/>
                </a:solidFill>
                <a:latin typeface="Times New Roman" pitchFamily="18" charset="0"/>
                <a:cs typeface="Calibri" pitchFamily="34" charset="0"/>
              </a:rPr>
              <a:t>Death</a:t>
            </a:r>
            <a:endParaRPr lang="en-US" sz="1400">
              <a:solidFill>
                <a:schemeClr val="bg1"/>
              </a:solidFill>
            </a:endParaRPr>
          </a:p>
          <a:p>
            <a:pPr algn="ctr" eaLnBrk="1" hangingPunct="1"/>
            <a:r>
              <a:rPr lang="en-US" sz="1600">
                <a:solidFill>
                  <a:schemeClr val="bg1"/>
                </a:solidFill>
                <a:latin typeface="Times New Roman" pitchFamily="18" charset="0"/>
                <a:cs typeface="Calibri" pitchFamily="34" charset="0"/>
              </a:rPr>
              <a:t>Benefit</a:t>
            </a:r>
            <a:endParaRPr lang="en-US" sz="1400">
              <a:solidFill>
                <a:schemeClr val="bg1"/>
              </a:solidFill>
            </a:endParaRPr>
          </a:p>
          <a:p>
            <a:pPr algn="ctr" eaLnBrk="1" hangingPunct="1"/>
            <a:endParaRPr lang="en-US">
              <a:solidFill>
                <a:schemeClr val="tx1"/>
              </a:solidFill>
            </a:endParaRPr>
          </a:p>
        </p:txBody>
      </p:sp>
      <p:sp>
        <p:nvSpPr>
          <p:cNvPr id="26" name="Text Box 6"/>
          <p:cNvSpPr txBox="1">
            <a:spLocks noChangeArrowheads="1"/>
          </p:cNvSpPr>
          <p:nvPr/>
        </p:nvSpPr>
        <p:spPr bwMode="auto">
          <a:xfrm>
            <a:off x="2856519" y="3993727"/>
            <a:ext cx="856162" cy="491608"/>
          </a:xfrm>
          <a:prstGeom prst="rect">
            <a:avLst/>
          </a:prstGeom>
          <a:solidFill>
            <a:srgbClr val="0000CC">
              <a:alpha val="79999"/>
            </a:srgbClr>
          </a:solidFill>
          <a:ln w="38100">
            <a:solidFill>
              <a:srgbClr val="000000"/>
            </a:solidFill>
            <a:miter lim="800000"/>
            <a:headEnd/>
            <a:tailEnd/>
          </a:ln>
        </p:spPr>
        <p:txBody>
          <a:bodyPr/>
          <a:lstStyle>
            <a:lvl1pPr>
              <a:defRPr sz="2800" b="1">
                <a:solidFill>
                  <a:schemeClr val="bg2"/>
                </a:solidFill>
                <a:latin typeface="Arial" charset="0"/>
              </a:defRPr>
            </a:lvl1pPr>
            <a:lvl2pPr marL="742950" indent="-285750">
              <a:defRPr sz="2800" b="1">
                <a:solidFill>
                  <a:schemeClr val="bg2"/>
                </a:solidFill>
                <a:latin typeface="Arial" charset="0"/>
              </a:defRPr>
            </a:lvl2pPr>
            <a:lvl3pPr marL="1143000" indent="-228600">
              <a:defRPr sz="2800" b="1">
                <a:solidFill>
                  <a:schemeClr val="bg2"/>
                </a:solidFill>
                <a:latin typeface="Arial" charset="0"/>
              </a:defRPr>
            </a:lvl3pPr>
            <a:lvl4pPr marL="1600200" indent="-228600">
              <a:defRPr sz="2800" b="1">
                <a:solidFill>
                  <a:schemeClr val="bg2"/>
                </a:solidFill>
                <a:latin typeface="Arial" charset="0"/>
              </a:defRPr>
            </a:lvl4pPr>
            <a:lvl5pPr marL="2057400" indent="-228600">
              <a:defRPr sz="2800" b="1">
                <a:solidFill>
                  <a:schemeClr val="bg2"/>
                </a:solidFill>
                <a:latin typeface="Arial" charset="0"/>
              </a:defRPr>
            </a:lvl5pPr>
            <a:lvl6pPr marL="2514600" indent="-228600" algn="ctr" eaLnBrk="0" fontAlgn="base" hangingPunct="0">
              <a:spcBef>
                <a:spcPct val="0"/>
              </a:spcBef>
              <a:spcAft>
                <a:spcPct val="0"/>
              </a:spcAft>
              <a:defRPr sz="2800" b="1">
                <a:solidFill>
                  <a:schemeClr val="bg2"/>
                </a:solidFill>
                <a:latin typeface="Arial" charset="0"/>
              </a:defRPr>
            </a:lvl6pPr>
            <a:lvl7pPr marL="2971800" indent="-228600" algn="ctr" eaLnBrk="0" fontAlgn="base" hangingPunct="0">
              <a:spcBef>
                <a:spcPct val="0"/>
              </a:spcBef>
              <a:spcAft>
                <a:spcPct val="0"/>
              </a:spcAft>
              <a:defRPr sz="2800" b="1">
                <a:solidFill>
                  <a:schemeClr val="bg2"/>
                </a:solidFill>
                <a:latin typeface="Arial" charset="0"/>
              </a:defRPr>
            </a:lvl7pPr>
            <a:lvl8pPr marL="3429000" indent="-228600" algn="ctr" eaLnBrk="0" fontAlgn="base" hangingPunct="0">
              <a:spcBef>
                <a:spcPct val="0"/>
              </a:spcBef>
              <a:spcAft>
                <a:spcPct val="0"/>
              </a:spcAft>
              <a:defRPr sz="2800" b="1">
                <a:solidFill>
                  <a:schemeClr val="bg2"/>
                </a:solidFill>
                <a:latin typeface="Arial" charset="0"/>
              </a:defRPr>
            </a:lvl8pPr>
            <a:lvl9pPr marL="3886200" indent="-228600" algn="ctr" eaLnBrk="0" fontAlgn="base" hangingPunct="0">
              <a:spcBef>
                <a:spcPct val="0"/>
              </a:spcBef>
              <a:spcAft>
                <a:spcPct val="0"/>
              </a:spcAft>
              <a:defRPr sz="2800" b="1">
                <a:solidFill>
                  <a:schemeClr val="bg2"/>
                </a:solidFill>
                <a:latin typeface="Arial" charset="0"/>
              </a:defRPr>
            </a:lvl9pPr>
          </a:lstStyle>
          <a:p>
            <a:pPr algn="ctr" eaLnBrk="1" hangingPunct="1"/>
            <a:r>
              <a:rPr lang="en-US" sz="1200" dirty="0">
                <a:solidFill>
                  <a:schemeClr val="bg1"/>
                </a:solidFill>
                <a:latin typeface="Times New Roman" pitchFamily="18" charset="0"/>
                <a:cs typeface="Calibri" pitchFamily="34" charset="0"/>
              </a:rPr>
              <a:t>Life</a:t>
            </a:r>
            <a:endParaRPr lang="en-US" sz="1100" dirty="0">
              <a:solidFill>
                <a:schemeClr val="bg1"/>
              </a:solidFill>
            </a:endParaRPr>
          </a:p>
          <a:p>
            <a:pPr algn="ctr" eaLnBrk="1" hangingPunct="1"/>
            <a:r>
              <a:rPr lang="en-US" sz="1200" dirty="0">
                <a:solidFill>
                  <a:schemeClr val="bg1"/>
                </a:solidFill>
                <a:latin typeface="Times New Roman" pitchFamily="18" charset="0"/>
                <a:cs typeface="Calibri" pitchFamily="34" charset="0"/>
              </a:rPr>
              <a:t>Insurance</a:t>
            </a:r>
            <a:endParaRPr lang="en-US" sz="1100" dirty="0">
              <a:solidFill>
                <a:schemeClr val="bg1"/>
              </a:solidFill>
            </a:endParaRPr>
          </a:p>
          <a:p>
            <a:pPr algn="ctr" eaLnBrk="1" hangingPunct="1"/>
            <a:endParaRPr lang="en-US" sz="4000" dirty="0">
              <a:solidFill>
                <a:schemeClr val="tx1"/>
              </a:solidFill>
            </a:endParaRPr>
          </a:p>
        </p:txBody>
      </p:sp>
      <p:sp>
        <p:nvSpPr>
          <p:cNvPr id="27" name="Text Box 6"/>
          <p:cNvSpPr txBox="1">
            <a:spLocks noChangeArrowheads="1"/>
          </p:cNvSpPr>
          <p:nvPr/>
        </p:nvSpPr>
        <p:spPr bwMode="auto">
          <a:xfrm>
            <a:off x="5387082" y="3920487"/>
            <a:ext cx="856162" cy="491608"/>
          </a:xfrm>
          <a:prstGeom prst="rect">
            <a:avLst/>
          </a:prstGeom>
          <a:solidFill>
            <a:srgbClr val="0000CC">
              <a:alpha val="79999"/>
            </a:srgbClr>
          </a:solidFill>
          <a:ln w="38100">
            <a:solidFill>
              <a:srgbClr val="000000"/>
            </a:solidFill>
            <a:miter lim="800000"/>
            <a:headEnd/>
            <a:tailEnd/>
          </a:ln>
        </p:spPr>
        <p:txBody>
          <a:bodyPr/>
          <a:lstStyle>
            <a:lvl1pPr>
              <a:defRPr sz="2800" b="1">
                <a:solidFill>
                  <a:schemeClr val="bg2"/>
                </a:solidFill>
                <a:latin typeface="Arial" charset="0"/>
              </a:defRPr>
            </a:lvl1pPr>
            <a:lvl2pPr marL="742950" indent="-285750">
              <a:defRPr sz="2800" b="1">
                <a:solidFill>
                  <a:schemeClr val="bg2"/>
                </a:solidFill>
                <a:latin typeface="Arial" charset="0"/>
              </a:defRPr>
            </a:lvl2pPr>
            <a:lvl3pPr marL="1143000" indent="-228600">
              <a:defRPr sz="2800" b="1">
                <a:solidFill>
                  <a:schemeClr val="bg2"/>
                </a:solidFill>
                <a:latin typeface="Arial" charset="0"/>
              </a:defRPr>
            </a:lvl3pPr>
            <a:lvl4pPr marL="1600200" indent="-228600">
              <a:defRPr sz="2800" b="1">
                <a:solidFill>
                  <a:schemeClr val="bg2"/>
                </a:solidFill>
                <a:latin typeface="Arial" charset="0"/>
              </a:defRPr>
            </a:lvl4pPr>
            <a:lvl5pPr marL="2057400" indent="-228600">
              <a:defRPr sz="2800" b="1">
                <a:solidFill>
                  <a:schemeClr val="bg2"/>
                </a:solidFill>
                <a:latin typeface="Arial" charset="0"/>
              </a:defRPr>
            </a:lvl5pPr>
            <a:lvl6pPr marL="2514600" indent="-228600" algn="ctr" eaLnBrk="0" fontAlgn="base" hangingPunct="0">
              <a:spcBef>
                <a:spcPct val="0"/>
              </a:spcBef>
              <a:spcAft>
                <a:spcPct val="0"/>
              </a:spcAft>
              <a:defRPr sz="2800" b="1">
                <a:solidFill>
                  <a:schemeClr val="bg2"/>
                </a:solidFill>
                <a:latin typeface="Arial" charset="0"/>
              </a:defRPr>
            </a:lvl6pPr>
            <a:lvl7pPr marL="2971800" indent="-228600" algn="ctr" eaLnBrk="0" fontAlgn="base" hangingPunct="0">
              <a:spcBef>
                <a:spcPct val="0"/>
              </a:spcBef>
              <a:spcAft>
                <a:spcPct val="0"/>
              </a:spcAft>
              <a:defRPr sz="2800" b="1">
                <a:solidFill>
                  <a:schemeClr val="bg2"/>
                </a:solidFill>
                <a:latin typeface="Arial" charset="0"/>
              </a:defRPr>
            </a:lvl7pPr>
            <a:lvl8pPr marL="3429000" indent="-228600" algn="ctr" eaLnBrk="0" fontAlgn="base" hangingPunct="0">
              <a:spcBef>
                <a:spcPct val="0"/>
              </a:spcBef>
              <a:spcAft>
                <a:spcPct val="0"/>
              </a:spcAft>
              <a:defRPr sz="2800" b="1">
                <a:solidFill>
                  <a:schemeClr val="bg2"/>
                </a:solidFill>
                <a:latin typeface="Arial" charset="0"/>
              </a:defRPr>
            </a:lvl8pPr>
            <a:lvl9pPr marL="3886200" indent="-228600" algn="ctr" eaLnBrk="0" fontAlgn="base" hangingPunct="0">
              <a:spcBef>
                <a:spcPct val="0"/>
              </a:spcBef>
              <a:spcAft>
                <a:spcPct val="0"/>
              </a:spcAft>
              <a:defRPr sz="2800" b="1">
                <a:solidFill>
                  <a:schemeClr val="bg2"/>
                </a:solidFill>
                <a:latin typeface="Arial" charset="0"/>
              </a:defRPr>
            </a:lvl9pPr>
          </a:lstStyle>
          <a:p>
            <a:pPr algn="ctr" eaLnBrk="1" hangingPunct="1"/>
            <a:r>
              <a:rPr lang="en-US" sz="1200" dirty="0">
                <a:solidFill>
                  <a:schemeClr val="bg1"/>
                </a:solidFill>
                <a:latin typeface="Times New Roman" pitchFamily="18" charset="0"/>
                <a:cs typeface="Calibri" pitchFamily="34" charset="0"/>
              </a:rPr>
              <a:t>Life</a:t>
            </a:r>
            <a:endParaRPr lang="en-US" sz="1100" dirty="0">
              <a:solidFill>
                <a:schemeClr val="bg1"/>
              </a:solidFill>
            </a:endParaRPr>
          </a:p>
          <a:p>
            <a:pPr algn="ctr" eaLnBrk="1" hangingPunct="1"/>
            <a:r>
              <a:rPr lang="en-US" sz="1200" dirty="0">
                <a:solidFill>
                  <a:schemeClr val="bg1"/>
                </a:solidFill>
                <a:latin typeface="Times New Roman" pitchFamily="18" charset="0"/>
                <a:cs typeface="Calibri" pitchFamily="34" charset="0"/>
              </a:rPr>
              <a:t>Insurance</a:t>
            </a:r>
            <a:endParaRPr lang="en-US" sz="1100" dirty="0">
              <a:solidFill>
                <a:schemeClr val="bg1"/>
              </a:solidFill>
            </a:endParaRPr>
          </a:p>
          <a:p>
            <a:pPr algn="ctr" eaLnBrk="1" hangingPunct="1"/>
            <a:endParaRPr lang="en-US" sz="4000" dirty="0">
              <a:solidFill>
                <a:schemeClr val="tx1"/>
              </a:solidFill>
            </a:endParaRPr>
          </a:p>
        </p:txBody>
      </p:sp>
      <p:sp>
        <p:nvSpPr>
          <p:cNvPr id="28" name="Text Box 6"/>
          <p:cNvSpPr txBox="1">
            <a:spLocks noChangeArrowheads="1"/>
          </p:cNvSpPr>
          <p:nvPr/>
        </p:nvSpPr>
        <p:spPr bwMode="auto">
          <a:xfrm>
            <a:off x="7195343" y="3856043"/>
            <a:ext cx="856162" cy="491608"/>
          </a:xfrm>
          <a:prstGeom prst="rect">
            <a:avLst/>
          </a:prstGeom>
          <a:solidFill>
            <a:srgbClr val="0000CC">
              <a:alpha val="79999"/>
            </a:srgbClr>
          </a:solidFill>
          <a:ln w="38100">
            <a:solidFill>
              <a:srgbClr val="000000"/>
            </a:solidFill>
            <a:miter lim="800000"/>
            <a:headEnd/>
            <a:tailEnd/>
          </a:ln>
        </p:spPr>
        <p:txBody>
          <a:bodyPr/>
          <a:lstStyle>
            <a:lvl1pPr>
              <a:defRPr sz="2800" b="1">
                <a:solidFill>
                  <a:schemeClr val="bg2"/>
                </a:solidFill>
                <a:latin typeface="Arial" charset="0"/>
              </a:defRPr>
            </a:lvl1pPr>
            <a:lvl2pPr marL="742950" indent="-285750">
              <a:defRPr sz="2800" b="1">
                <a:solidFill>
                  <a:schemeClr val="bg2"/>
                </a:solidFill>
                <a:latin typeface="Arial" charset="0"/>
              </a:defRPr>
            </a:lvl2pPr>
            <a:lvl3pPr marL="1143000" indent="-228600">
              <a:defRPr sz="2800" b="1">
                <a:solidFill>
                  <a:schemeClr val="bg2"/>
                </a:solidFill>
                <a:latin typeface="Arial" charset="0"/>
              </a:defRPr>
            </a:lvl3pPr>
            <a:lvl4pPr marL="1600200" indent="-228600">
              <a:defRPr sz="2800" b="1">
                <a:solidFill>
                  <a:schemeClr val="bg2"/>
                </a:solidFill>
                <a:latin typeface="Arial" charset="0"/>
              </a:defRPr>
            </a:lvl4pPr>
            <a:lvl5pPr marL="2057400" indent="-228600">
              <a:defRPr sz="2800" b="1">
                <a:solidFill>
                  <a:schemeClr val="bg2"/>
                </a:solidFill>
                <a:latin typeface="Arial" charset="0"/>
              </a:defRPr>
            </a:lvl5pPr>
            <a:lvl6pPr marL="2514600" indent="-228600" algn="ctr" eaLnBrk="0" fontAlgn="base" hangingPunct="0">
              <a:spcBef>
                <a:spcPct val="0"/>
              </a:spcBef>
              <a:spcAft>
                <a:spcPct val="0"/>
              </a:spcAft>
              <a:defRPr sz="2800" b="1">
                <a:solidFill>
                  <a:schemeClr val="bg2"/>
                </a:solidFill>
                <a:latin typeface="Arial" charset="0"/>
              </a:defRPr>
            </a:lvl6pPr>
            <a:lvl7pPr marL="2971800" indent="-228600" algn="ctr" eaLnBrk="0" fontAlgn="base" hangingPunct="0">
              <a:spcBef>
                <a:spcPct val="0"/>
              </a:spcBef>
              <a:spcAft>
                <a:spcPct val="0"/>
              </a:spcAft>
              <a:defRPr sz="2800" b="1">
                <a:solidFill>
                  <a:schemeClr val="bg2"/>
                </a:solidFill>
                <a:latin typeface="Arial" charset="0"/>
              </a:defRPr>
            </a:lvl7pPr>
            <a:lvl8pPr marL="3429000" indent="-228600" algn="ctr" eaLnBrk="0" fontAlgn="base" hangingPunct="0">
              <a:spcBef>
                <a:spcPct val="0"/>
              </a:spcBef>
              <a:spcAft>
                <a:spcPct val="0"/>
              </a:spcAft>
              <a:defRPr sz="2800" b="1">
                <a:solidFill>
                  <a:schemeClr val="bg2"/>
                </a:solidFill>
                <a:latin typeface="Arial" charset="0"/>
              </a:defRPr>
            </a:lvl8pPr>
            <a:lvl9pPr marL="3886200" indent="-228600" algn="ctr" eaLnBrk="0" fontAlgn="base" hangingPunct="0">
              <a:spcBef>
                <a:spcPct val="0"/>
              </a:spcBef>
              <a:spcAft>
                <a:spcPct val="0"/>
              </a:spcAft>
              <a:defRPr sz="2800" b="1">
                <a:solidFill>
                  <a:schemeClr val="bg2"/>
                </a:solidFill>
                <a:latin typeface="Arial" charset="0"/>
              </a:defRPr>
            </a:lvl9pPr>
          </a:lstStyle>
          <a:p>
            <a:pPr algn="ctr" eaLnBrk="1" hangingPunct="1"/>
            <a:r>
              <a:rPr lang="en-US" sz="1200" dirty="0">
                <a:solidFill>
                  <a:schemeClr val="bg1"/>
                </a:solidFill>
                <a:latin typeface="Times New Roman" pitchFamily="18" charset="0"/>
                <a:cs typeface="Calibri" pitchFamily="34" charset="0"/>
              </a:rPr>
              <a:t>Life</a:t>
            </a:r>
            <a:endParaRPr lang="en-US" sz="1100" dirty="0">
              <a:solidFill>
                <a:schemeClr val="bg1"/>
              </a:solidFill>
            </a:endParaRPr>
          </a:p>
          <a:p>
            <a:pPr algn="ctr" eaLnBrk="1" hangingPunct="1"/>
            <a:r>
              <a:rPr lang="en-US" sz="1200" dirty="0">
                <a:solidFill>
                  <a:schemeClr val="bg1"/>
                </a:solidFill>
                <a:latin typeface="Times New Roman" pitchFamily="18" charset="0"/>
                <a:cs typeface="Calibri" pitchFamily="34" charset="0"/>
              </a:rPr>
              <a:t>Insurance</a:t>
            </a:r>
            <a:endParaRPr lang="en-US" sz="1100" dirty="0">
              <a:solidFill>
                <a:schemeClr val="bg1"/>
              </a:solidFill>
            </a:endParaRPr>
          </a:p>
          <a:p>
            <a:pPr algn="ctr" eaLnBrk="1" hangingPunct="1"/>
            <a:endParaRPr lang="en-US" sz="4000" dirty="0">
              <a:solidFill>
                <a:schemeClr val="tx1"/>
              </a:solidFill>
            </a:endParaRPr>
          </a:p>
        </p:txBody>
      </p:sp>
      <p:sp>
        <p:nvSpPr>
          <p:cNvPr id="29" name="TextBox 28"/>
          <p:cNvSpPr txBox="1"/>
          <p:nvPr/>
        </p:nvSpPr>
        <p:spPr>
          <a:xfrm>
            <a:off x="897147" y="1216325"/>
            <a:ext cx="6797615" cy="646331"/>
          </a:xfrm>
          <a:prstGeom prst="rect">
            <a:avLst/>
          </a:prstGeom>
          <a:noFill/>
        </p:spPr>
        <p:txBody>
          <a:bodyPr wrap="square" rtlCol="0">
            <a:spAutoFit/>
          </a:bodyPr>
          <a:lstStyle/>
          <a:p>
            <a:pPr marL="285750" indent="-285750">
              <a:buFont typeface="Arial" panose="020B0604020202020204" pitchFamily="34" charset="0"/>
              <a:buChar char="•"/>
            </a:pPr>
            <a:r>
              <a:rPr lang="en-US" sz="1800" dirty="0" smtClean="0"/>
              <a:t>This is sometimes used when one partner’s insurance is way more expensive than everyone else’s.</a:t>
            </a:r>
            <a:endParaRPr lang="en-US" sz="1800" dirty="0"/>
          </a:p>
        </p:txBody>
      </p:sp>
      <p:sp>
        <p:nvSpPr>
          <p:cNvPr id="30" name="TextBox 29"/>
          <p:cNvSpPr txBox="1"/>
          <p:nvPr/>
        </p:nvSpPr>
        <p:spPr>
          <a:xfrm>
            <a:off x="6236877" y="1953439"/>
            <a:ext cx="1213919" cy="1200329"/>
          </a:xfrm>
          <a:prstGeom prst="rect">
            <a:avLst/>
          </a:prstGeom>
          <a:noFill/>
        </p:spPr>
        <p:txBody>
          <a:bodyPr wrap="square" rtlCol="0">
            <a:spAutoFit/>
          </a:bodyPr>
          <a:lstStyle/>
          <a:p>
            <a:pPr algn="ctr"/>
            <a:r>
              <a:rPr lang="en-US" sz="7200" dirty="0" smtClean="0"/>
              <a:t>x</a:t>
            </a:r>
            <a:endParaRPr lang="en-US" sz="7200" dirty="0"/>
          </a:p>
        </p:txBody>
      </p:sp>
      <p:cxnSp>
        <p:nvCxnSpPr>
          <p:cNvPr id="31" name="Straight Arrow Connector 30"/>
          <p:cNvCxnSpPr/>
          <p:nvPr/>
        </p:nvCxnSpPr>
        <p:spPr>
          <a:xfrm flipV="1">
            <a:off x="5941102" y="3897443"/>
            <a:ext cx="789482" cy="904406"/>
          </a:xfrm>
          <a:prstGeom prst="straightConnector1">
            <a:avLst/>
          </a:prstGeom>
          <a:ln w="28575">
            <a:solidFill>
              <a:srgbClr val="008000"/>
            </a:solidFill>
            <a:tailEnd type="arrow"/>
          </a:ln>
        </p:spPr>
        <p:style>
          <a:lnRef idx="1">
            <a:schemeClr val="accent1"/>
          </a:lnRef>
          <a:fillRef idx="0">
            <a:schemeClr val="accent1"/>
          </a:fillRef>
          <a:effectRef idx="0">
            <a:schemeClr val="accent1"/>
          </a:effectRef>
          <a:fontRef idx="minor">
            <a:schemeClr val="tx1"/>
          </a:fontRef>
        </p:style>
      </p:cxnSp>
      <p:cxnSp>
        <p:nvCxnSpPr>
          <p:cNvPr id="32" name="Straight Arrow Connector 31"/>
          <p:cNvCxnSpPr/>
          <p:nvPr/>
        </p:nvCxnSpPr>
        <p:spPr>
          <a:xfrm flipV="1">
            <a:off x="7235698" y="2573039"/>
            <a:ext cx="829010" cy="883367"/>
          </a:xfrm>
          <a:prstGeom prst="straightConnector1">
            <a:avLst/>
          </a:prstGeom>
          <a:ln w="28575">
            <a:solidFill>
              <a:srgbClr val="008000"/>
            </a:solidFill>
            <a:tailEnd type="arrow"/>
          </a:ln>
        </p:spPr>
        <p:style>
          <a:lnRef idx="1">
            <a:schemeClr val="accent1"/>
          </a:lnRef>
          <a:fillRef idx="0">
            <a:schemeClr val="accent1"/>
          </a:fillRef>
          <a:effectRef idx="0">
            <a:schemeClr val="accent1"/>
          </a:effectRef>
          <a:fontRef idx="minor">
            <a:schemeClr val="tx1"/>
          </a:fontRef>
        </p:style>
      </p:cxnSp>
      <p:sp>
        <p:nvSpPr>
          <p:cNvPr id="33" name="TextBox 32"/>
          <p:cNvSpPr txBox="1"/>
          <p:nvPr/>
        </p:nvSpPr>
        <p:spPr>
          <a:xfrm>
            <a:off x="7810394" y="2234485"/>
            <a:ext cx="827471" cy="338554"/>
          </a:xfrm>
          <a:prstGeom prst="rect">
            <a:avLst/>
          </a:prstGeom>
          <a:noFill/>
        </p:spPr>
        <p:txBody>
          <a:bodyPr wrap="none" rtlCol="0">
            <a:spAutoFit/>
          </a:bodyPr>
          <a:lstStyle/>
          <a:p>
            <a:r>
              <a:rPr lang="en-CA" dirty="0" smtClean="0"/>
              <a:t>Estate</a:t>
            </a:r>
            <a:endParaRPr lang="en-CA" dirty="0"/>
          </a:p>
        </p:txBody>
      </p:sp>
      <p:sp>
        <p:nvSpPr>
          <p:cNvPr id="34" name="TextBox 33"/>
          <p:cNvSpPr txBox="1"/>
          <p:nvPr/>
        </p:nvSpPr>
        <p:spPr>
          <a:xfrm>
            <a:off x="6309378" y="4098323"/>
            <a:ext cx="523971" cy="338554"/>
          </a:xfrm>
          <a:prstGeom prst="rect">
            <a:avLst/>
          </a:prstGeom>
          <a:solidFill>
            <a:schemeClr val="bg1"/>
          </a:solidFill>
          <a:ln>
            <a:noFill/>
          </a:ln>
        </p:spPr>
        <p:txBody>
          <a:bodyPr wrap="square" rtlCol="0">
            <a:spAutoFit/>
          </a:bodyPr>
          <a:lstStyle/>
          <a:p>
            <a:r>
              <a:rPr lang="en-CA" b="1" dirty="0" smtClean="0">
                <a:solidFill>
                  <a:srgbClr val="008000"/>
                </a:solidFill>
              </a:rPr>
              <a:t>$$</a:t>
            </a:r>
            <a:endParaRPr lang="en-CA" b="1" dirty="0">
              <a:solidFill>
                <a:srgbClr val="008000"/>
              </a:solidFill>
            </a:endParaRPr>
          </a:p>
        </p:txBody>
      </p:sp>
      <p:sp>
        <p:nvSpPr>
          <p:cNvPr id="35" name="TextBox 34"/>
          <p:cNvSpPr txBox="1"/>
          <p:nvPr/>
        </p:nvSpPr>
        <p:spPr>
          <a:xfrm>
            <a:off x="7611858" y="2815214"/>
            <a:ext cx="523971" cy="338554"/>
          </a:xfrm>
          <a:prstGeom prst="rect">
            <a:avLst/>
          </a:prstGeom>
          <a:solidFill>
            <a:schemeClr val="bg1"/>
          </a:solidFill>
          <a:ln>
            <a:noFill/>
          </a:ln>
        </p:spPr>
        <p:txBody>
          <a:bodyPr wrap="square" rtlCol="0">
            <a:spAutoFit/>
          </a:bodyPr>
          <a:lstStyle/>
          <a:p>
            <a:r>
              <a:rPr lang="en-CA" b="1" dirty="0" smtClean="0">
                <a:solidFill>
                  <a:srgbClr val="008000"/>
                </a:solidFill>
              </a:rPr>
              <a:t>$$</a:t>
            </a:r>
            <a:endParaRPr lang="en-CA" b="1" dirty="0">
              <a:solidFill>
                <a:srgbClr val="008000"/>
              </a:solidFill>
            </a:endParaRPr>
          </a:p>
        </p:txBody>
      </p:sp>
    </p:spTree>
    <p:extLst>
      <p:ext uri="{BB962C8B-B14F-4D97-AF65-F5344CB8AC3E}">
        <p14:creationId xmlns:p14="http://schemas.microsoft.com/office/powerpoint/2010/main" val="32153375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30"/>
                                        </p:tgtEl>
                                        <p:attrNameLst>
                                          <p:attrName>style.visibility</p:attrName>
                                        </p:attrNameLst>
                                      </p:cBhvr>
                                      <p:to>
                                        <p:strVal val="visible"/>
                                      </p:to>
                                    </p:set>
                                    <p:animEffect transition="in" filter="circle(in)">
                                      <p:cBhvr>
                                        <p:cTn id="7" dur="2000"/>
                                        <p:tgtEl>
                                          <p:spTgt spid="30"/>
                                        </p:tgtEl>
                                      </p:cBhvr>
                                    </p:animEffect>
                                  </p:childTnLst>
                                </p:cTn>
                              </p:par>
                            </p:childTnLst>
                          </p:cTn>
                        </p:par>
                        <p:par>
                          <p:cTn id="8" fill="hold">
                            <p:stCondLst>
                              <p:cond delay="2000"/>
                            </p:stCondLst>
                            <p:childTnLst>
                              <p:par>
                                <p:cTn id="9" presetID="10" presetClass="entr" presetSubtype="0" fill="hold" grpId="0" nodeType="afterEffect">
                                  <p:stCondLst>
                                    <p:cond delay="0"/>
                                  </p:stCondLst>
                                  <p:childTnLst>
                                    <p:set>
                                      <p:cBhvr>
                                        <p:cTn id="10" dur="1" fill="hold">
                                          <p:stCondLst>
                                            <p:cond delay="0"/>
                                          </p:stCondLst>
                                        </p:cTn>
                                        <p:tgtEl>
                                          <p:spTgt spid="33"/>
                                        </p:tgtEl>
                                        <p:attrNameLst>
                                          <p:attrName>style.visibility</p:attrName>
                                        </p:attrNameLst>
                                      </p:cBhvr>
                                      <p:to>
                                        <p:strVal val="visible"/>
                                      </p:to>
                                    </p:set>
                                    <p:animEffect transition="in" filter="fade">
                                      <p:cBhvr>
                                        <p:cTn id="11" dur="500"/>
                                        <p:tgtEl>
                                          <p:spTgt spid="33"/>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xit" presetSubtype="0" fill="hold" grpId="0" nodeType="clickEffect">
                                  <p:stCondLst>
                                    <p:cond delay="0"/>
                                  </p:stCondLst>
                                  <p:childTnLst>
                                    <p:animEffect transition="out" filter="fade">
                                      <p:cBhvr>
                                        <p:cTn id="15" dur="500"/>
                                        <p:tgtEl>
                                          <p:spTgt spid="28"/>
                                        </p:tgtEl>
                                      </p:cBhvr>
                                    </p:animEffect>
                                    <p:set>
                                      <p:cBhvr>
                                        <p:cTn id="16" dur="1" fill="hold">
                                          <p:stCondLst>
                                            <p:cond delay="499"/>
                                          </p:stCondLst>
                                        </p:cTn>
                                        <p:tgtEl>
                                          <p:spTgt spid="28"/>
                                        </p:tgtEl>
                                        <p:attrNameLst>
                                          <p:attrName>style.visibility</p:attrName>
                                        </p:attrNameLst>
                                      </p:cBhvr>
                                      <p:to>
                                        <p:strVal val="hidden"/>
                                      </p:to>
                                    </p:set>
                                  </p:childTnLst>
                                </p:cTn>
                              </p:par>
                              <p:par>
                                <p:cTn id="17" presetID="10" presetClass="entr" presetSubtype="0" fill="hold" grpId="0" nodeType="withEffect">
                                  <p:stCondLst>
                                    <p:cond delay="0"/>
                                  </p:stCondLst>
                                  <p:childTnLst>
                                    <p:set>
                                      <p:cBhvr>
                                        <p:cTn id="18" dur="1" fill="hold">
                                          <p:stCondLst>
                                            <p:cond delay="0"/>
                                          </p:stCondLst>
                                        </p:cTn>
                                        <p:tgtEl>
                                          <p:spTgt spid="23"/>
                                        </p:tgtEl>
                                        <p:attrNameLst>
                                          <p:attrName>style.visibility</p:attrName>
                                        </p:attrNameLst>
                                      </p:cBhvr>
                                      <p:to>
                                        <p:strVal val="visible"/>
                                      </p:to>
                                    </p:set>
                                    <p:animEffect transition="in" filter="fade">
                                      <p:cBhvr>
                                        <p:cTn id="19" dur="1000"/>
                                        <p:tgtEl>
                                          <p:spTgt spid="23"/>
                                        </p:tgtEl>
                                      </p:cBhvr>
                                    </p:animEffect>
                                  </p:childTnLst>
                                </p:cTn>
                              </p:par>
                            </p:childTnLst>
                          </p:cTn>
                        </p:par>
                      </p:childTnLst>
                    </p:cTn>
                  </p:par>
                  <p:par>
                    <p:cTn id="20" fill="hold">
                      <p:stCondLst>
                        <p:cond delay="indefinite"/>
                      </p:stCondLst>
                      <p:childTnLst>
                        <p:par>
                          <p:cTn id="21" fill="hold">
                            <p:stCondLst>
                              <p:cond delay="0"/>
                            </p:stCondLst>
                            <p:childTnLst>
                              <p:par>
                                <p:cTn id="22" presetID="22" presetClass="entr" presetSubtype="4" fill="hold" nodeType="clickEffect">
                                  <p:stCondLst>
                                    <p:cond delay="0"/>
                                  </p:stCondLst>
                                  <p:childTnLst>
                                    <p:set>
                                      <p:cBhvr>
                                        <p:cTn id="23" dur="1" fill="hold">
                                          <p:stCondLst>
                                            <p:cond delay="0"/>
                                          </p:stCondLst>
                                        </p:cTn>
                                        <p:tgtEl>
                                          <p:spTgt spid="31"/>
                                        </p:tgtEl>
                                        <p:attrNameLst>
                                          <p:attrName>style.visibility</p:attrName>
                                        </p:attrNameLst>
                                      </p:cBhvr>
                                      <p:to>
                                        <p:strVal val="visible"/>
                                      </p:to>
                                    </p:set>
                                    <p:animEffect transition="in" filter="wipe(down)">
                                      <p:cBhvr>
                                        <p:cTn id="24" dur="1500"/>
                                        <p:tgtEl>
                                          <p:spTgt spid="31"/>
                                        </p:tgtEl>
                                      </p:cBhvr>
                                    </p:animEffect>
                                  </p:childTnLst>
                                </p:cTn>
                              </p:par>
                              <p:par>
                                <p:cTn id="25" presetID="10" presetClass="entr" presetSubtype="0" fill="hold" grpId="0" nodeType="withEffect">
                                  <p:stCondLst>
                                    <p:cond delay="0"/>
                                  </p:stCondLst>
                                  <p:childTnLst>
                                    <p:set>
                                      <p:cBhvr>
                                        <p:cTn id="26" dur="1" fill="hold">
                                          <p:stCondLst>
                                            <p:cond delay="0"/>
                                          </p:stCondLst>
                                        </p:cTn>
                                        <p:tgtEl>
                                          <p:spTgt spid="34"/>
                                        </p:tgtEl>
                                        <p:attrNameLst>
                                          <p:attrName>style.visibility</p:attrName>
                                        </p:attrNameLst>
                                      </p:cBhvr>
                                      <p:to>
                                        <p:strVal val="visible"/>
                                      </p:to>
                                    </p:set>
                                    <p:animEffect transition="in" filter="fade">
                                      <p:cBhvr>
                                        <p:cTn id="27" dur="1000"/>
                                        <p:tgtEl>
                                          <p:spTgt spid="34"/>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nodeType="clickEffect">
                                  <p:stCondLst>
                                    <p:cond delay="0"/>
                                  </p:stCondLst>
                                  <p:childTnLst>
                                    <p:set>
                                      <p:cBhvr>
                                        <p:cTn id="31" dur="1" fill="hold">
                                          <p:stCondLst>
                                            <p:cond delay="0"/>
                                          </p:stCondLst>
                                        </p:cTn>
                                        <p:tgtEl>
                                          <p:spTgt spid="32"/>
                                        </p:tgtEl>
                                        <p:attrNameLst>
                                          <p:attrName>style.visibility</p:attrName>
                                        </p:attrNameLst>
                                      </p:cBhvr>
                                      <p:to>
                                        <p:strVal val="visible"/>
                                      </p:to>
                                    </p:set>
                                    <p:animEffect transition="in" filter="wipe(down)">
                                      <p:cBhvr>
                                        <p:cTn id="32" dur="1500"/>
                                        <p:tgtEl>
                                          <p:spTgt spid="32"/>
                                        </p:tgtEl>
                                      </p:cBhvr>
                                    </p:animEffect>
                                  </p:childTnLst>
                                </p:cTn>
                              </p:par>
                              <p:par>
                                <p:cTn id="33" presetID="10" presetClass="entr" presetSubtype="0" fill="hold" grpId="0" nodeType="withEffect">
                                  <p:stCondLst>
                                    <p:cond delay="0"/>
                                  </p:stCondLst>
                                  <p:childTnLst>
                                    <p:set>
                                      <p:cBhvr>
                                        <p:cTn id="34" dur="1" fill="hold">
                                          <p:stCondLst>
                                            <p:cond delay="0"/>
                                          </p:stCondLst>
                                        </p:cTn>
                                        <p:tgtEl>
                                          <p:spTgt spid="35"/>
                                        </p:tgtEl>
                                        <p:attrNameLst>
                                          <p:attrName>style.visibility</p:attrName>
                                        </p:attrNameLst>
                                      </p:cBhvr>
                                      <p:to>
                                        <p:strVal val="visible"/>
                                      </p:to>
                                    </p:set>
                                    <p:animEffect transition="in" filter="fade">
                                      <p:cBhvr>
                                        <p:cTn id="35" dur="1000"/>
                                        <p:tgtEl>
                                          <p:spTgt spid="3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animBg="1"/>
      <p:bldP spid="28" grpId="0" animBg="1"/>
      <p:bldP spid="30" grpId="0"/>
      <p:bldP spid="33" grpId="0"/>
      <p:bldP spid="34" grpId="0" animBg="1"/>
      <p:bldP spid="35"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Line 13"/>
          <p:cNvSpPr>
            <a:spLocks noChangeShapeType="1"/>
          </p:cNvSpPr>
          <p:nvPr/>
        </p:nvSpPr>
        <p:spPr bwMode="auto">
          <a:xfrm flipV="1">
            <a:off x="2160880" y="4100271"/>
            <a:ext cx="904" cy="650765"/>
          </a:xfrm>
          <a:prstGeom prst="line">
            <a:avLst/>
          </a:prstGeom>
          <a:noFill/>
          <a:ln w="1905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 name="Oval 11"/>
          <p:cNvSpPr>
            <a:spLocks noChangeArrowheads="1"/>
          </p:cNvSpPr>
          <p:nvPr/>
        </p:nvSpPr>
        <p:spPr bwMode="auto">
          <a:xfrm>
            <a:off x="1365528" y="2283503"/>
            <a:ext cx="1522015" cy="761084"/>
          </a:xfrm>
          <a:prstGeom prst="ellipse">
            <a:avLst/>
          </a:prstGeom>
          <a:solidFill>
            <a:srgbClr val="FFFFFF"/>
          </a:solidFill>
          <a:ln w="38100">
            <a:solidFill>
              <a:srgbClr val="000080"/>
            </a:solidFill>
            <a:round/>
            <a:headEnd/>
            <a:tailEnd/>
          </a:ln>
        </p:spPr>
        <p:txBody>
          <a:bodyPr/>
          <a:lstStyle/>
          <a:p>
            <a:pPr algn="ctr"/>
            <a:r>
              <a:rPr lang="en-US" sz="1800" b="1" dirty="0" smtClean="0"/>
              <a:t>Son A</a:t>
            </a:r>
            <a:endParaRPr lang="en-US" sz="1800" dirty="0"/>
          </a:p>
        </p:txBody>
      </p:sp>
      <p:sp>
        <p:nvSpPr>
          <p:cNvPr id="5" name="Text Box 9"/>
          <p:cNvSpPr txBox="1">
            <a:spLocks noChangeArrowheads="1"/>
          </p:cNvSpPr>
          <p:nvPr/>
        </p:nvSpPr>
        <p:spPr bwMode="auto">
          <a:xfrm>
            <a:off x="1500995" y="3360024"/>
            <a:ext cx="1386548" cy="726688"/>
          </a:xfrm>
          <a:prstGeom prst="rect">
            <a:avLst/>
          </a:prstGeom>
          <a:solidFill>
            <a:srgbClr val="FFFFFF"/>
          </a:solidFill>
          <a:ln w="28575">
            <a:solidFill>
              <a:srgbClr val="000000"/>
            </a:solidFill>
            <a:miter lim="800000"/>
            <a:headEnd/>
            <a:tailEnd/>
          </a:ln>
        </p:spPr>
        <p:txBody>
          <a:bodyPr/>
          <a:lstStyle>
            <a:lvl1pPr>
              <a:defRPr sz="2800" b="1">
                <a:solidFill>
                  <a:schemeClr val="bg2"/>
                </a:solidFill>
                <a:latin typeface="Arial" charset="0"/>
              </a:defRPr>
            </a:lvl1pPr>
            <a:lvl2pPr marL="742950" indent="-285750">
              <a:defRPr sz="2800" b="1">
                <a:solidFill>
                  <a:schemeClr val="bg2"/>
                </a:solidFill>
                <a:latin typeface="Arial" charset="0"/>
              </a:defRPr>
            </a:lvl2pPr>
            <a:lvl3pPr marL="1143000" indent="-228600">
              <a:defRPr sz="2800" b="1">
                <a:solidFill>
                  <a:schemeClr val="bg2"/>
                </a:solidFill>
                <a:latin typeface="Arial" charset="0"/>
              </a:defRPr>
            </a:lvl3pPr>
            <a:lvl4pPr marL="1600200" indent="-228600">
              <a:defRPr sz="2800" b="1">
                <a:solidFill>
                  <a:schemeClr val="bg2"/>
                </a:solidFill>
                <a:latin typeface="Arial" charset="0"/>
              </a:defRPr>
            </a:lvl4pPr>
            <a:lvl5pPr marL="2057400" indent="-228600">
              <a:defRPr sz="2800" b="1">
                <a:solidFill>
                  <a:schemeClr val="bg2"/>
                </a:solidFill>
                <a:latin typeface="Arial" charset="0"/>
              </a:defRPr>
            </a:lvl5pPr>
            <a:lvl6pPr marL="2514600" indent="-228600" algn="ctr" eaLnBrk="0" fontAlgn="base" hangingPunct="0">
              <a:spcBef>
                <a:spcPct val="0"/>
              </a:spcBef>
              <a:spcAft>
                <a:spcPct val="0"/>
              </a:spcAft>
              <a:defRPr sz="2800" b="1">
                <a:solidFill>
                  <a:schemeClr val="bg2"/>
                </a:solidFill>
                <a:latin typeface="Arial" charset="0"/>
              </a:defRPr>
            </a:lvl6pPr>
            <a:lvl7pPr marL="2971800" indent="-228600" algn="ctr" eaLnBrk="0" fontAlgn="base" hangingPunct="0">
              <a:spcBef>
                <a:spcPct val="0"/>
              </a:spcBef>
              <a:spcAft>
                <a:spcPct val="0"/>
              </a:spcAft>
              <a:defRPr sz="2800" b="1">
                <a:solidFill>
                  <a:schemeClr val="bg2"/>
                </a:solidFill>
                <a:latin typeface="Arial" charset="0"/>
              </a:defRPr>
            </a:lvl7pPr>
            <a:lvl8pPr marL="3429000" indent="-228600" algn="ctr" eaLnBrk="0" fontAlgn="base" hangingPunct="0">
              <a:spcBef>
                <a:spcPct val="0"/>
              </a:spcBef>
              <a:spcAft>
                <a:spcPct val="0"/>
              </a:spcAft>
              <a:defRPr sz="2800" b="1">
                <a:solidFill>
                  <a:schemeClr val="bg2"/>
                </a:solidFill>
                <a:latin typeface="Arial" charset="0"/>
              </a:defRPr>
            </a:lvl8pPr>
            <a:lvl9pPr marL="3886200" indent="-228600" algn="ctr" eaLnBrk="0" fontAlgn="base" hangingPunct="0">
              <a:spcBef>
                <a:spcPct val="0"/>
              </a:spcBef>
              <a:spcAft>
                <a:spcPct val="0"/>
              </a:spcAft>
              <a:defRPr sz="2800" b="1">
                <a:solidFill>
                  <a:schemeClr val="bg2"/>
                </a:solidFill>
                <a:latin typeface="Arial" charset="0"/>
              </a:defRPr>
            </a:lvl9pPr>
          </a:lstStyle>
          <a:p>
            <a:pPr algn="ctr" eaLnBrk="1" hangingPunct="1"/>
            <a:r>
              <a:rPr lang="en-US" sz="1800" b="0" dirty="0" smtClean="0">
                <a:solidFill>
                  <a:schemeClr val="tx2"/>
                </a:solidFill>
                <a:latin typeface="Arial" panose="020B0604020202020204" pitchFamily="34" charset="0"/>
                <a:cs typeface="Arial" panose="020B0604020202020204" pitchFamily="34" charset="0"/>
              </a:rPr>
              <a:t>Son A  Co.</a:t>
            </a:r>
          </a:p>
          <a:p>
            <a:pPr algn="ctr" eaLnBrk="1" hangingPunct="1"/>
            <a:r>
              <a:rPr lang="en-US" sz="1800" b="0" dirty="0" smtClean="0">
                <a:solidFill>
                  <a:schemeClr val="tx2"/>
                </a:solidFill>
                <a:latin typeface="Arial" panose="020B0604020202020204" pitchFamily="34" charset="0"/>
                <a:cs typeface="Arial" panose="020B0604020202020204" pitchFamily="34" charset="0"/>
              </a:rPr>
              <a:t>45%</a:t>
            </a:r>
            <a:endParaRPr lang="en-US" sz="4000" b="0" dirty="0">
              <a:solidFill>
                <a:schemeClr val="tx2"/>
              </a:solidFill>
              <a:latin typeface="Arial" panose="020B0604020202020204" pitchFamily="34" charset="0"/>
              <a:cs typeface="Arial" panose="020B0604020202020204" pitchFamily="34" charset="0"/>
            </a:endParaRPr>
          </a:p>
        </p:txBody>
      </p:sp>
      <p:sp>
        <p:nvSpPr>
          <p:cNvPr id="6" name="Line 8"/>
          <p:cNvSpPr>
            <a:spLocks noChangeShapeType="1"/>
          </p:cNvSpPr>
          <p:nvPr/>
        </p:nvSpPr>
        <p:spPr bwMode="auto">
          <a:xfrm flipV="1">
            <a:off x="2159976" y="3044585"/>
            <a:ext cx="904" cy="315440"/>
          </a:xfrm>
          <a:prstGeom prst="line">
            <a:avLst/>
          </a:prstGeom>
          <a:noFill/>
          <a:ln w="1905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7" name="Oval 11"/>
          <p:cNvSpPr>
            <a:spLocks noChangeArrowheads="1"/>
          </p:cNvSpPr>
          <p:nvPr/>
        </p:nvSpPr>
        <p:spPr bwMode="auto">
          <a:xfrm>
            <a:off x="3534946" y="2283502"/>
            <a:ext cx="1522015" cy="761083"/>
          </a:xfrm>
          <a:prstGeom prst="ellipse">
            <a:avLst/>
          </a:prstGeom>
          <a:solidFill>
            <a:srgbClr val="FFFFFF"/>
          </a:solidFill>
          <a:ln w="38100">
            <a:solidFill>
              <a:srgbClr val="000080"/>
            </a:solidFill>
            <a:round/>
            <a:headEnd/>
            <a:tailEnd/>
          </a:ln>
        </p:spPr>
        <p:txBody>
          <a:bodyPr/>
          <a:lstStyle/>
          <a:p>
            <a:pPr algn="ctr"/>
            <a:r>
              <a:rPr lang="en-US" sz="1800" b="1" dirty="0" smtClean="0"/>
              <a:t>Son B</a:t>
            </a:r>
            <a:endParaRPr lang="en-US" sz="1800" dirty="0"/>
          </a:p>
        </p:txBody>
      </p:sp>
      <p:sp>
        <p:nvSpPr>
          <p:cNvPr id="8" name="Text Box 9"/>
          <p:cNvSpPr txBox="1">
            <a:spLocks noChangeArrowheads="1"/>
          </p:cNvSpPr>
          <p:nvPr/>
        </p:nvSpPr>
        <p:spPr bwMode="auto">
          <a:xfrm>
            <a:off x="3674853" y="3373582"/>
            <a:ext cx="1382107" cy="726688"/>
          </a:xfrm>
          <a:prstGeom prst="rect">
            <a:avLst/>
          </a:prstGeom>
          <a:solidFill>
            <a:srgbClr val="FFFFFF"/>
          </a:solidFill>
          <a:ln w="28575">
            <a:solidFill>
              <a:srgbClr val="000000"/>
            </a:solidFill>
            <a:miter lim="800000"/>
            <a:headEnd/>
            <a:tailEnd/>
          </a:ln>
        </p:spPr>
        <p:txBody>
          <a:bodyPr/>
          <a:lstStyle>
            <a:lvl1pPr>
              <a:defRPr sz="2800" b="1">
                <a:solidFill>
                  <a:schemeClr val="bg2"/>
                </a:solidFill>
                <a:latin typeface="Arial" charset="0"/>
              </a:defRPr>
            </a:lvl1pPr>
            <a:lvl2pPr marL="742950" indent="-285750">
              <a:defRPr sz="2800" b="1">
                <a:solidFill>
                  <a:schemeClr val="bg2"/>
                </a:solidFill>
                <a:latin typeface="Arial" charset="0"/>
              </a:defRPr>
            </a:lvl2pPr>
            <a:lvl3pPr marL="1143000" indent="-228600">
              <a:defRPr sz="2800" b="1">
                <a:solidFill>
                  <a:schemeClr val="bg2"/>
                </a:solidFill>
                <a:latin typeface="Arial" charset="0"/>
              </a:defRPr>
            </a:lvl3pPr>
            <a:lvl4pPr marL="1600200" indent="-228600">
              <a:defRPr sz="2800" b="1">
                <a:solidFill>
                  <a:schemeClr val="bg2"/>
                </a:solidFill>
                <a:latin typeface="Arial" charset="0"/>
              </a:defRPr>
            </a:lvl4pPr>
            <a:lvl5pPr marL="2057400" indent="-228600">
              <a:defRPr sz="2800" b="1">
                <a:solidFill>
                  <a:schemeClr val="bg2"/>
                </a:solidFill>
                <a:latin typeface="Arial" charset="0"/>
              </a:defRPr>
            </a:lvl5pPr>
            <a:lvl6pPr marL="2514600" indent="-228600" algn="ctr" eaLnBrk="0" fontAlgn="base" hangingPunct="0">
              <a:spcBef>
                <a:spcPct val="0"/>
              </a:spcBef>
              <a:spcAft>
                <a:spcPct val="0"/>
              </a:spcAft>
              <a:defRPr sz="2800" b="1">
                <a:solidFill>
                  <a:schemeClr val="bg2"/>
                </a:solidFill>
                <a:latin typeface="Arial" charset="0"/>
              </a:defRPr>
            </a:lvl6pPr>
            <a:lvl7pPr marL="2971800" indent="-228600" algn="ctr" eaLnBrk="0" fontAlgn="base" hangingPunct="0">
              <a:spcBef>
                <a:spcPct val="0"/>
              </a:spcBef>
              <a:spcAft>
                <a:spcPct val="0"/>
              </a:spcAft>
              <a:defRPr sz="2800" b="1">
                <a:solidFill>
                  <a:schemeClr val="bg2"/>
                </a:solidFill>
                <a:latin typeface="Arial" charset="0"/>
              </a:defRPr>
            </a:lvl7pPr>
            <a:lvl8pPr marL="3429000" indent="-228600" algn="ctr" eaLnBrk="0" fontAlgn="base" hangingPunct="0">
              <a:spcBef>
                <a:spcPct val="0"/>
              </a:spcBef>
              <a:spcAft>
                <a:spcPct val="0"/>
              </a:spcAft>
              <a:defRPr sz="2800" b="1">
                <a:solidFill>
                  <a:schemeClr val="bg2"/>
                </a:solidFill>
                <a:latin typeface="Arial" charset="0"/>
              </a:defRPr>
            </a:lvl8pPr>
            <a:lvl9pPr marL="3886200" indent="-228600" algn="ctr" eaLnBrk="0" fontAlgn="base" hangingPunct="0">
              <a:spcBef>
                <a:spcPct val="0"/>
              </a:spcBef>
              <a:spcAft>
                <a:spcPct val="0"/>
              </a:spcAft>
              <a:defRPr sz="2800" b="1">
                <a:solidFill>
                  <a:schemeClr val="bg2"/>
                </a:solidFill>
                <a:latin typeface="Arial" charset="0"/>
              </a:defRPr>
            </a:lvl9pPr>
          </a:lstStyle>
          <a:p>
            <a:pPr algn="ctr" eaLnBrk="1" hangingPunct="1"/>
            <a:r>
              <a:rPr lang="en-US" sz="1800" b="0" dirty="0" smtClean="0">
                <a:solidFill>
                  <a:schemeClr val="tx2"/>
                </a:solidFill>
                <a:latin typeface="Arial" panose="020B0604020202020204" pitchFamily="34" charset="0"/>
                <a:cs typeface="Arial" panose="020B0604020202020204" pitchFamily="34" charset="0"/>
              </a:rPr>
              <a:t>Son B  Co.</a:t>
            </a:r>
          </a:p>
          <a:p>
            <a:pPr algn="ctr" eaLnBrk="1" hangingPunct="1"/>
            <a:r>
              <a:rPr lang="en-US" sz="1800" b="0" dirty="0" smtClean="0">
                <a:solidFill>
                  <a:schemeClr val="tx2"/>
                </a:solidFill>
                <a:latin typeface="Arial" panose="020B0604020202020204" pitchFamily="34" charset="0"/>
                <a:cs typeface="Arial" panose="020B0604020202020204" pitchFamily="34" charset="0"/>
              </a:rPr>
              <a:t>45%</a:t>
            </a:r>
            <a:endParaRPr lang="en-US" sz="4000" b="0" dirty="0">
              <a:solidFill>
                <a:schemeClr val="tx2"/>
              </a:solidFill>
              <a:latin typeface="Arial" panose="020B0604020202020204" pitchFamily="34" charset="0"/>
              <a:cs typeface="Arial" panose="020B0604020202020204" pitchFamily="34" charset="0"/>
            </a:endParaRPr>
          </a:p>
        </p:txBody>
      </p:sp>
      <p:sp>
        <p:nvSpPr>
          <p:cNvPr id="9" name="Line 8"/>
          <p:cNvSpPr>
            <a:spLocks noChangeShapeType="1"/>
          </p:cNvSpPr>
          <p:nvPr/>
        </p:nvSpPr>
        <p:spPr bwMode="auto">
          <a:xfrm flipV="1">
            <a:off x="4329394" y="3044584"/>
            <a:ext cx="904" cy="315440"/>
          </a:xfrm>
          <a:prstGeom prst="line">
            <a:avLst/>
          </a:prstGeom>
          <a:noFill/>
          <a:ln w="1905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4" name="Line 13"/>
          <p:cNvSpPr>
            <a:spLocks noChangeShapeType="1"/>
          </p:cNvSpPr>
          <p:nvPr/>
        </p:nvSpPr>
        <p:spPr bwMode="auto">
          <a:xfrm flipV="1">
            <a:off x="6896761" y="4016214"/>
            <a:ext cx="904" cy="650765"/>
          </a:xfrm>
          <a:prstGeom prst="line">
            <a:avLst/>
          </a:prstGeom>
          <a:noFill/>
          <a:ln w="1905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5" name="Oval 11"/>
          <p:cNvSpPr>
            <a:spLocks noChangeArrowheads="1"/>
          </p:cNvSpPr>
          <p:nvPr/>
        </p:nvSpPr>
        <p:spPr bwMode="auto">
          <a:xfrm>
            <a:off x="5941108" y="2233534"/>
            <a:ext cx="1923736" cy="726995"/>
          </a:xfrm>
          <a:prstGeom prst="ellipse">
            <a:avLst/>
          </a:prstGeom>
          <a:solidFill>
            <a:srgbClr val="FFFFFF"/>
          </a:solidFill>
          <a:ln w="38100">
            <a:solidFill>
              <a:srgbClr val="000080"/>
            </a:solidFill>
            <a:round/>
            <a:headEnd/>
            <a:tailEnd/>
          </a:ln>
        </p:spPr>
        <p:txBody>
          <a:bodyPr/>
          <a:lstStyle/>
          <a:p>
            <a:pPr algn="ctr"/>
            <a:r>
              <a:rPr lang="en-US" sz="1800" b="1" dirty="0" smtClean="0"/>
              <a:t>Key Man</a:t>
            </a:r>
            <a:endParaRPr lang="en-US" sz="1800" dirty="0"/>
          </a:p>
        </p:txBody>
      </p:sp>
      <p:sp>
        <p:nvSpPr>
          <p:cNvPr id="16" name="Text Box 9"/>
          <p:cNvSpPr txBox="1">
            <a:spLocks noChangeArrowheads="1"/>
          </p:cNvSpPr>
          <p:nvPr/>
        </p:nvSpPr>
        <p:spPr bwMode="auto">
          <a:xfrm>
            <a:off x="6310474" y="3289526"/>
            <a:ext cx="1170766" cy="726688"/>
          </a:xfrm>
          <a:prstGeom prst="rect">
            <a:avLst/>
          </a:prstGeom>
          <a:solidFill>
            <a:srgbClr val="FFFFFF"/>
          </a:solidFill>
          <a:ln w="28575">
            <a:solidFill>
              <a:srgbClr val="000000"/>
            </a:solidFill>
            <a:miter lim="800000"/>
            <a:headEnd/>
            <a:tailEnd/>
          </a:ln>
        </p:spPr>
        <p:txBody>
          <a:bodyPr/>
          <a:lstStyle>
            <a:lvl1pPr>
              <a:defRPr sz="2800" b="1">
                <a:solidFill>
                  <a:schemeClr val="bg2"/>
                </a:solidFill>
                <a:latin typeface="Arial" charset="0"/>
              </a:defRPr>
            </a:lvl1pPr>
            <a:lvl2pPr marL="742950" indent="-285750">
              <a:defRPr sz="2800" b="1">
                <a:solidFill>
                  <a:schemeClr val="bg2"/>
                </a:solidFill>
                <a:latin typeface="Arial" charset="0"/>
              </a:defRPr>
            </a:lvl2pPr>
            <a:lvl3pPr marL="1143000" indent="-228600">
              <a:defRPr sz="2800" b="1">
                <a:solidFill>
                  <a:schemeClr val="bg2"/>
                </a:solidFill>
                <a:latin typeface="Arial" charset="0"/>
              </a:defRPr>
            </a:lvl3pPr>
            <a:lvl4pPr marL="1600200" indent="-228600">
              <a:defRPr sz="2800" b="1">
                <a:solidFill>
                  <a:schemeClr val="bg2"/>
                </a:solidFill>
                <a:latin typeface="Arial" charset="0"/>
              </a:defRPr>
            </a:lvl4pPr>
            <a:lvl5pPr marL="2057400" indent="-228600">
              <a:defRPr sz="2800" b="1">
                <a:solidFill>
                  <a:schemeClr val="bg2"/>
                </a:solidFill>
                <a:latin typeface="Arial" charset="0"/>
              </a:defRPr>
            </a:lvl5pPr>
            <a:lvl6pPr marL="2514600" indent="-228600" algn="ctr" eaLnBrk="0" fontAlgn="base" hangingPunct="0">
              <a:spcBef>
                <a:spcPct val="0"/>
              </a:spcBef>
              <a:spcAft>
                <a:spcPct val="0"/>
              </a:spcAft>
              <a:defRPr sz="2800" b="1">
                <a:solidFill>
                  <a:schemeClr val="bg2"/>
                </a:solidFill>
                <a:latin typeface="Arial" charset="0"/>
              </a:defRPr>
            </a:lvl6pPr>
            <a:lvl7pPr marL="2971800" indent="-228600" algn="ctr" eaLnBrk="0" fontAlgn="base" hangingPunct="0">
              <a:spcBef>
                <a:spcPct val="0"/>
              </a:spcBef>
              <a:spcAft>
                <a:spcPct val="0"/>
              </a:spcAft>
              <a:defRPr sz="2800" b="1">
                <a:solidFill>
                  <a:schemeClr val="bg2"/>
                </a:solidFill>
                <a:latin typeface="Arial" charset="0"/>
              </a:defRPr>
            </a:lvl7pPr>
            <a:lvl8pPr marL="3429000" indent="-228600" algn="ctr" eaLnBrk="0" fontAlgn="base" hangingPunct="0">
              <a:spcBef>
                <a:spcPct val="0"/>
              </a:spcBef>
              <a:spcAft>
                <a:spcPct val="0"/>
              </a:spcAft>
              <a:defRPr sz="2800" b="1">
                <a:solidFill>
                  <a:schemeClr val="bg2"/>
                </a:solidFill>
                <a:latin typeface="Arial" charset="0"/>
              </a:defRPr>
            </a:lvl8pPr>
            <a:lvl9pPr marL="3886200" indent="-228600" algn="ctr" eaLnBrk="0" fontAlgn="base" hangingPunct="0">
              <a:spcBef>
                <a:spcPct val="0"/>
              </a:spcBef>
              <a:spcAft>
                <a:spcPct val="0"/>
              </a:spcAft>
              <a:defRPr sz="2800" b="1">
                <a:solidFill>
                  <a:schemeClr val="bg2"/>
                </a:solidFill>
                <a:latin typeface="Arial" charset="0"/>
              </a:defRPr>
            </a:lvl9pPr>
          </a:lstStyle>
          <a:p>
            <a:pPr algn="ctr" eaLnBrk="1" hangingPunct="1"/>
            <a:r>
              <a:rPr lang="en-US" sz="1800" b="0" dirty="0" smtClean="0">
                <a:solidFill>
                  <a:schemeClr val="tx2"/>
                </a:solidFill>
                <a:latin typeface="Arial" panose="020B0604020202020204" pitchFamily="34" charset="0"/>
                <a:cs typeface="Arial" panose="020B0604020202020204" pitchFamily="34" charset="0"/>
              </a:rPr>
              <a:t>KM Co.</a:t>
            </a:r>
          </a:p>
          <a:p>
            <a:pPr algn="ctr" eaLnBrk="1" hangingPunct="1"/>
            <a:r>
              <a:rPr lang="en-US" sz="1800" b="0" dirty="0" smtClean="0">
                <a:solidFill>
                  <a:schemeClr val="tx2"/>
                </a:solidFill>
                <a:latin typeface="Arial" panose="020B0604020202020204" pitchFamily="34" charset="0"/>
                <a:cs typeface="Arial" panose="020B0604020202020204" pitchFamily="34" charset="0"/>
              </a:rPr>
              <a:t>10%</a:t>
            </a:r>
            <a:endParaRPr lang="en-US" sz="4000" b="0" dirty="0">
              <a:solidFill>
                <a:schemeClr val="tx2"/>
              </a:solidFill>
              <a:latin typeface="Arial" panose="020B0604020202020204" pitchFamily="34" charset="0"/>
              <a:cs typeface="Arial" panose="020B0604020202020204" pitchFamily="34" charset="0"/>
            </a:endParaRPr>
          </a:p>
        </p:txBody>
      </p:sp>
      <p:sp>
        <p:nvSpPr>
          <p:cNvPr id="17" name="Line 8"/>
          <p:cNvSpPr>
            <a:spLocks noChangeShapeType="1"/>
          </p:cNvSpPr>
          <p:nvPr/>
        </p:nvSpPr>
        <p:spPr bwMode="auto">
          <a:xfrm flipV="1">
            <a:off x="6895857" y="2960528"/>
            <a:ext cx="904" cy="315440"/>
          </a:xfrm>
          <a:prstGeom prst="line">
            <a:avLst/>
          </a:prstGeom>
          <a:noFill/>
          <a:ln w="1905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8" name="Line 13"/>
          <p:cNvSpPr>
            <a:spLocks noChangeShapeType="1"/>
          </p:cNvSpPr>
          <p:nvPr/>
        </p:nvSpPr>
        <p:spPr bwMode="auto">
          <a:xfrm flipV="1">
            <a:off x="4355310" y="4100270"/>
            <a:ext cx="904" cy="650765"/>
          </a:xfrm>
          <a:prstGeom prst="line">
            <a:avLst/>
          </a:prstGeom>
          <a:noFill/>
          <a:ln w="1905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 name="Text Box 12"/>
          <p:cNvSpPr txBox="1">
            <a:spLocks noChangeArrowheads="1"/>
          </p:cNvSpPr>
          <p:nvPr/>
        </p:nvSpPr>
        <p:spPr bwMode="auto">
          <a:xfrm>
            <a:off x="1721330" y="4655632"/>
            <a:ext cx="5413150" cy="917032"/>
          </a:xfrm>
          <a:prstGeom prst="rect">
            <a:avLst/>
          </a:prstGeom>
          <a:solidFill>
            <a:srgbClr val="99CC00"/>
          </a:solidFill>
          <a:ln w="9525">
            <a:solidFill>
              <a:srgbClr val="000000"/>
            </a:solidFill>
            <a:miter lim="800000"/>
            <a:headEnd/>
            <a:tailEnd/>
          </a:ln>
        </p:spPr>
        <p:txBody>
          <a:bodyPr/>
          <a:lstStyle>
            <a:lvl1pPr>
              <a:defRPr sz="2800" b="1">
                <a:solidFill>
                  <a:schemeClr val="bg2"/>
                </a:solidFill>
                <a:latin typeface="Arial" charset="0"/>
              </a:defRPr>
            </a:lvl1pPr>
            <a:lvl2pPr marL="742950" indent="-285750">
              <a:defRPr sz="2800" b="1">
                <a:solidFill>
                  <a:schemeClr val="bg2"/>
                </a:solidFill>
                <a:latin typeface="Arial" charset="0"/>
              </a:defRPr>
            </a:lvl2pPr>
            <a:lvl3pPr marL="1143000" indent="-228600">
              <a:defRPr sz="2800" b="1">
                <a:solidFill>
                  <a:schemeClr val="bg2"/>
                </a:solidFill>
                <a:latin typeface="Arial" charset="0"/>
              </a:defRPr>
            </a:lvl3pPr>
            <a:lvl4pPr marL="1600200" indent="-228600">
              <a:defRPr sz="2800" b="1">
                <a:solidFill>
                  <a:schemeClr val="bg2"/>
                </a:solidFill>
                <a:latin typeface="Arial" charset="0"/>
              </a:defRPr>
            </a:lvl4pPr>
            <a:lvl5pPr marL="2057400" indent="-228600">
              <a:defRPr sz="2800" b="1">
                <a:solidFill>
                  <a:schemeClr val="bg2"/>
                </a:solidFill>
                <a:latin typeface="Arial" charset="0"/>
              </a:defRPr>
            </a:lvl5pPr>
            <a:lvl6pPr marL="2514600" indent="-228600" algn="ctr" eaLnBrk="0" fontAlgn="base" hangingPunct="0">
              <a:spcBef>
                <a:spcPct val="0"/>
              </a:spcBef>
              <a:spcAft>
                <a:spcPct val="0"/>
              </a:spcAft>
              <a:defRPr sz="2800" b="1">
                <a:solidFill>
                  <a:schemeClr val="bg2"/>
                </a:solidFill>
                <a:latin typeface="Arial" charset="0"/>
              </a:defRPr>
            </a:lvl6pPr>
            <a:lvl7pPr marL="2971800" indent="-228600" algn="ctr" eaLnBrk="0" fontAlgn="base" hangingPunct="0">
              <a:spcBef>
                <a:spcPct val="0"/>
              </a:spcBef>
              <a:spcAft>
                <a:spcPct val="0"/>
              </a:spcAft>
              <a:defRPr sz="2800" b="1">
                <a:solidFill>
                  <a:schemeClr val="bg2"/>
                </a:solidFill>
                <a:latin typeface="Arial" charset="0"/>
              </a:defRPr>
            </a:lvl7pPr>
            <a:lvl8pPr marL="3429000" indent="-228600" algn="ctr" eaLnBrk="0" fontAlgn="base" hangingPunct="0">
              <a:spcBef>
                <a:spcPct val="0"/>
              </a:spcBef>
              <a:spcAft>
                <a:spcPct val="0"/>
              </a:spcAft>
              <a:defRPr sz="2800" b="1">
                <a:solidFill>
                  <a:schemeClr val="bg2"/>
                </a:solidFill>
                <a:latin typeface="Arial" charset="0"/>
              </a:defRPr>
            </a:lvl8pPr>
            <a:lvl9pPr marL="3886200" indent="-228600" algn="ctr" eaLnBrk="0" fontAlgn="base" hangingPunct="0">
              <a:spcBef>
                <a:spcPct val="0"/>
              </a:spcBef>
              <a:spcAft>
                <a:spcPct val="0"/>
              </a:spcAft>
              <a:defRPr sz="2800" b="1">
                <a:solidFill>
                  <a:schemeClr val="bg2"/>
                </a:solidFill>
                <a:latin typeface="Arial" charset="0"/>
              </a:defRPr>
            </a:lvl9pPr>
          </a:lstStyle>
          <a:p>
            <a:pPr algn="ctr" eaLnBrk="1" hangingPunct="1"/>
            <a:r>
              <a:rPr lang="en-US" sz="2000" dirty="0" smtClean="0">
                <a:solidFill>
                  <a:schemeClr val="tx2"/>
                </a:solidFill>
                <a:latin typeface="Times New Roman" pitchFamily="18" charset="0"/>
                <a:cs typeface="Calibri" pitchFamily="34" charset="0"/>
              </a:rPr>
              <a:t>Operating Co.</a:t>
            </a:r>
            <a:endParaRPr lang="en-US" sz="1200" dirty="0">
              <a:solidFill>
                <a:schemeClr val="tx2"/>
              </a:solidFill>
            </a:endParaRPr>
          </a:p>
          <a:p>
            <a:pPr algn="ctr" eaLnBrk="1" hangingPunct="1"/>
            <a:endParaRPr lang="en-US" dirty="0">
              <a:solidFill>
                <a:schemeClr val="tx1"/>
              </a:solidFill>
            </a:endParaRPr>
          </a:p>
        </p:txBody>
      </p:sp>
      <p:sp>
        <p:nvSpPr>
          <p:cNvPr id="20" name="Rectangle 19"/>
          <p:cNvSpPr/>
          <p:nvPr/>
        </p:nvSpPr>
        <p:spPr>
          <a:xfrm>
            <a:off x="0" y="0"/>
            <a:ext cx="9144000" cy="1104900"/>
          </a:xfrm>
          <a:prstGeom prst="rect">
            <a:avLst/>
          </a:prstGeom>
          <a:solidFill>
            <a:srgbClr val="005F7F"/>
          </a:solidFill>
          <a:ln>
            <a:solidFill>
              <a:schemeClr val="tx2">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sz="2000" b="1" dirty="0" smtClean="0"/>
              <a:t>Cross insurance vs. Share redemption</a:t>
            </a:r>
            <a:endParaRPr lang="en-CA" b="1" dirty="0"/>
          </a:p>
        </p:txBody>
      </p:sp>
      <p:sp>
        <p:nvSpPr>
          <p:cNvPr id="22" name="Text Box 6"/>
          <p:cNvSpPr txBox="1">
            <a:spLocks noChangeArrowheads="1"/>
          </p:cNvSpPr>
          <p:nvPr/>
        </p:nvSpPr>
        <p:spPr bwMode="auto">
          <a:xfrm>
            <a:off x="1210397" y="3948904"/>
            <a:ext cx="856162" cy="648347"/>
          </a:xfrm>
          <a:prstGeom prst="rect">
            <a:avLst/>
          </a:prstGeom>
          <a:solidFill>
            <a:srgbClr val="0000CC">
              <a:alpha val="79999"/>
            </a:srgbClr>
          </a:solidFill>
          <a:ln w="38100">
            <a:solidFill>
              <a:srgbClr val="000000"/>
            </a:solidFill>
            <a:miter lim="800000"/>
            <a:headEnd/>
            <a:tailEnd/>
          </a:ln>
        </p:spPr>
        <p:txBody>
          <a:bodyPr/>
          <a:lstStyle>
            <a:lvl1pPr>
              <a:defRPr sz="2800" b="1">
                <a:solidFill>
                  <a:schemeClr val="bg2"/>
                </a:solidFill>
                <a:latin typeface="Arial" charset="0"/>
              </a:defRPr>
            </a:lvl1pPr>
            <a:lvl2pPr marL="742950" indent="-285750">
              <a:defRPr sz="2800" b="1">
                <a:solidFill>
                  <a:schemeClr val="bg2"/>
                </a:solidFill>
                <a:latin typeface="Arial" charset="0"/>
              </a:defRPr>
            </a:lvl2pPr>
            <a:lvl3pPr marL="1143000" indent="-228600">
              <a:defRPr sz="2800" b="1">
                <a:solidFill>
                  <a:schemeClr val="bg2"/>
                </a:solidFill>
                <a:latin typeface="Arial" charset="0"/>
              </a:defRPr>
            </a:lvl3pPr>
            <a:lvl4pPr marL="1600200" indent="-228600">
              <a:defRPr sz="2800" b="1">
                <a:solidFill>
                  <a:schemeClr val="bg2"/>
                </a:solidFill>
                <a:latin typeface="Arial" charset="0"/>
              </a:defRPr>
            </a:lvl4pPr>
            <a:lvl5pPr marL="2057400" indent="-228600">
              <a:defRPr sz="2800" b="1">
                <a:solidFill>
                  <a:schemeClr val="bg2"/>
                </a:solidFill>
                <a:latin typeface="Arial" charset="0"/>
              </a:defRPr>
            </a:lvl5pPr>
            <a:lvl6pPr marL="2514600" indent="-228600" algn="ctr" eaLnBrk="0" fontAlgn="base" hangingPunct="0">
              <a:spcBef>
                <a:spcPct val="0"/>
              </a:spcBef>
              <a:spcAft>
                <a:spcPct val="0"/>
              </a:spcAft>
              <a:defRPr sz="2800" b="1">
                <a:solidFill>
                  <a:schemeClr val="bg2"/>
                </a:solidFill>
                <a:latin typeface="Arial" charset="0"/>
              </a:defRPr>
            </a:lvl6pPr>
            <a:lvl7pPr marL="2971800" indent="-228600" algn="ctr" eaLnBrk="0" fontAlgn="base" hangingPunct="0">
              <a:spcBef>
                <a:spcPct val="0"/>
              </a:spcBef>
              <a:spcAft>
                <a:spcPct val="0"/>
              </a:spcAft>
              <a:defRPr sz="2800" b="1">
                <a:solidFill>
                  <a:schemeClr val="bg2"/>
                </a:solidFill>
                <a:latin typeface="Arial" charset="0"/>
              </a:defRPr>
            </a:lvl7pPr>
            <a:lvl8pPr marL="3429000" indent="-228600" algn="ctr" eaLnBrk="0" fontAlgn="base" hangingPunct="0">
              <a:spcBef>
                <a:spcPct val="0"/>
              </a:spcBef>
              <a:spcAft>
                <a:spcPct val="0"/>
              </a:spcAft>
              <a:defRPr sz="2800" b="1">
                <a:solidFill>
                  <a:schemeClr val="bg2"/>
                </a:solidFill>
                <a:latin typeface="Arial" charset="0"/>
              </a:defRPr>
            </a:lvl8pPr>
            <a:lvl9pPr marL="3886200" indent="-228600" algn="ctr" eaLnBrk="0" fontAlgn="base" hangingPunct="0">
              <a:spcBef>
                <a:spcPct val="0"/>
              </a:spcBef>
              <a:spcAft>
                <a:spcPct val="0"/>
              </a:spcAft>
              <a:defRPr sz="2800" b="1">
                <a:solidFill>
                  <a:schemeClr val="bg2"/>
                </a:solidFill>
                <a:latin typeface="Arial" charset="0"/>
              </a:defRPr>
            </a:lvl9pPr>
          </a:lstStyle>
          <a:p>
            <a:pPr algn="ctr" eaLnBrk="1" hangingPunct="1"/>
            <a:r>
              <a:rPr lang="en-US" sz="1200" dirty="0">
                <a:solidFill>
                  <a:schemeClr val="bg1"/>
                </a:solidFill>
                <a:latin typeface="Times New Roman" pitchFamily="18" charset="0"/>
                <a:cs typeface="Calibri" pitchFamily="34" charset="0"/>
              </a:rPr>
              <a:t>Life</a:t>
            </a:r>
            <a:endParaRPr lang="en-US" sz="1100" dirty="0">
              <a:solidFill>
                <a:schemeClr val="bg1"/>
              </a:solidFill>
            </a:endParaRPr>
          </a:p>
          <a:p>
            <a:pPr algn="ctr" eaLnBrk="1" hangingPunct="1"/>
            <a:r>
              <a:rPr lang="en-US" sz="1200" dirty="0" smtClean="0">
                <a:solidFill>
                  <a:schemeClr val="bg1"/>
                </a:solidFill>
                <a:latin typeface="Times New Roman" pitchFamily="18" charset="0"/>
                <a:cs typeface="Calibri" pitchFamily="34" charset="0"/>
              </a:rPr>
              <a:t>Insurance on B</a:t>
            </a:r>
            <a:endParaRPr lang="en-US" sz="1100" dirty="0">
              <a:solidFill>
                <a:schemeClr val="bg1"/>
              </a:solidFill>
            </a:endParaRPr>
          </a:p>
          <a:p>
            <a:pPr algn="ctr" eaLnBrk="1" hangingPunct="1"/>
            <a:endParaRPr lang="en-US" sz="4000" dirty="0">
              <a:solidFill>
                <a:schemeClr val="tx1"/>
              </a:solidFill>
            </a:endParaRPr>
          </a:p>
        </p:txBody>
      </p:sp>
      <p:sp>
        <p:nvSpPr>
          <p:cNvPr id="23" name="Text Box 5"/>
          <p:cNvSpPr txBox="1">
            <a:spLocks noChangeArrowheads="1"/>
          </p:cNvSpPr>
          <p:nvPr/>
        </p:nvSpPr>
        <p:spPr bwMode="auto">
          <a:xfrm>
            <a:off x="4492065" y="3998658"/>
            <a:ext cx="784538" cy="457294"/>
          </a:xfrm>
          <a:prstGeom prst="rect">
            <a:avLst/>
          </a:prstGeom>
          <a:solidFill>
            <a:srgbClr val="0000CC">
              <a:alpha val="79999"/>
            </a:srgbClr>
          </a:solidFill>
          <a:ln w="38100">
            <a:solidFill>
              <a:srgbClr val="000000"/>
            </a:solidFill>
            <a:miter lim="800000"/>
            <a:headEnd/>
            <a:tailEnd/>
          </a:ln>
        </p:spPr>
        <p:txBody>
          <a:bodyPr/>
          <a:lstStyle>
            <a:lvl1pPr>
              <a:defRPr sz="2800" b="1">
                <a:solidFill>
                  <a:schemeClr val="bg2"/>
                </a:solidFill>
                <a:latin typeface="Arial" charset="0"/>
              </a:defRPr>
            </a:lvl1pPr>
            <a:lvl2pPr marL="742950" indent="-285750">
              <a:defRPr sz="2800" b="1">
                <a:solidFill>
                  <a:schemeClr val="bg2"/>
                </a:solidFill>
                <a:latin typeface="Arial" charset="0"/>
              </a:defRPr>
            </a:lvl2pPr>
            <a:lvl3pPr marL="1143000" indent="-228600">
              <a:defRPr sz="2800" b="1">
                <a:solidFill>
                  <a:schemeClr val="bg2"/>
                </a:solidFill>
                <a:latin typeface="Arial" charset="0"/>
              </a:defRPr>
            </a:lvl3pPr>
            <a:lvl4pPr marL="1600200" indent="-228600">
              <a:defRPr sz="2800" b="1">
                <a:solidFill>
                  <a:schemeClr val="bg2"/>
                </a:solidFill>
                <a:latin typeface="Arial" charset="0"/>
              </a:defRPr>
            </a:lvl4pPr>
            <a:lvl5pPr marL="2057400" indent="-228600">
              <a:defRPr sz="2800" b="1">
                <a:solidFill>
                  <a:schemeClr val="bg2"/>
                </a:solidFill>
                <a:latin typeface="Arial" charset="0"/>
              </a:defRPr>
            </a:lvl5pPr>
            <a:lvl6pPr marL="2514600" indent="-228600" algn="ctr" eaLnBrk="0" fontAlgn="base" hangingPunct="0">
              <a:spcBef>
                <a:spcPct val="0"/>
              </a:spcBef>
              <a:spcAft>
                <a:spcPct val="0"/>
              </a:spcAft>
              <a:defRPr sz="2800" b="1">
                <a:solidFill>
                  <a:schemeClr val="bg2"/>
                </a:solidFill>
                <a:latin typeface="Arial" charset="0"/>
              </a:defRPr>
            </a:lvl6pPr>
            <a:lvl7pPr marL="2971800" indent="-228600" algn="ctr" eaLnBrk="0" fontAlgn="base" hangingPunct="0">
              <a:spcBef>
                <a:spcPct val="0"/>
              </a:spcBef>
              <a:spcAft>
                <a:spcPct val="0"/>
              </a:spcAft>
              <a:defRPr sz="2800" b="1">
                <a:solidFill>
                  <a:schemeClr val="bg2"/>
                </a:solidFill>
                <a:latin typeface="Arial" charset="0"/>
              </a:defRPr>
            </a:lvl7pPr>
            <a:lvl8pPr marL="3429000" indent="-228600" algn="ctr" eaLnBrk="0" fontAlgn="base" hangingPunct="0">
              <a:spcBef>
                <a:spcPct val="0"/>
              </a:spcBef>
              <a:spcAft>
                <a:spcPct val="0"/>
              </a:spcAft>
              <a:defRPr sz="2800" b="1">
                <a:solidFill>
                  <a:schemeClr val="bg2"/>
                </a:solidFill>
                <a:latin typeface="Arial" charset="0"/>
              </a:defRPr>
            </a:lvl8pPr>
            <a:lvl9pPr marL="3886200" indent="-228600" algn="ctr" eaLnBrk="0" fontAlgn="base" hangingPunct="0">
              <a:spcBef>
                <a:spcPct val="0"/>
              </a:spcBef>
              <a:spcAft>
                <a:spcPct val="0"/>
              </a:spcAft>
              <a:defRPr sz="2800" b="1">
                <a:solidFill>
                  <a:schemeClr val="bg2"/>
                </a:solidFill>
                <a:latin typeface="Arial" charset="0"/>
              </a:defRPr>
            </a:lvl9pPr>
          </a:lstStyle>
          <a:p>
            <a:pPr algn="ctr" eaLnBrk="1" hangingPunct="1"/>
            <a:r>
              <a:rPr lang="en-US" sz="1200">
                <a:solidFill>
                  <a:schemeClr val="bg1"/>
                </a:solidFill>
                <a:latin typeface="Times New Roman" pitchFamily="18" charset="0"/>
                <a:cs typeface="Calibri" pitchFamily="34" charset="0"/>
              </a:rPr>
              <a:t>Death</a:t>
            </a:r>
            <a:endParaRPr lang="en-US" sz="1100">
              <a:solidFill>
                <a:schemeClr val="bg1"/>
              </a:solidFill>
            </a:endParaRPr>
          </a:p>
          <a:p>
            <a:pPr algn="ctr" eaLnBrk="1" hangingPunct="1"/>
            <a:r>
              <a:rPr lang="en-US" sz="1200">
                <a:solidFill>
                  <a:schemeClr val="bg1"/>
                </a:solidFill>
                <a:latin typeface="Times New Roman" pitchFamily="18" charset="0"/>
                <a:cs typeface="Calibri" pitchFamily="34" charset="0"/>
              </a:rPr>
              <a:t>Benefit</a:t>
            </a:r>
            <a:endParaRPr lang="en-US" sz="1100">
              <a:solidFill>
                <a:schemeClr val="bg1"/>
              </a:solidFill>
            </a:endParaRPr>
          </a:p>
          <a:p>
            <a:pPr algn="ctr" eaLnBrk="1" hangingPunct="1"/>
            <a:endParaRPr lang="en-US" sz="2000">
              <a:solidFill>
                <a:schemeClr val="tx1"/>
              </a:solidFill>
            </a:endParaRPr>
          </a:p>
        </p:txBody>
      </p:sp>
      <p:sp>
        <p:nvSpPr>
          <p:cNvPr id="26" name="Text Box 6"/>
          <p:cNvSpPr txBox="1">
            <a:spLocks noChangeArrowheads="1"/>
          </p:cNvSpPr>
          <p:nvPr/>
        </p:nvSpPr>
        <p:spPr bwMode="auto">
          <a:xfrm>
            <a:off x="3447288" y="3948904"/>
            <a:ext cx="856162" cy="648347"/>
          </a:xfrm>
          <a:prstGeom prst="rect">
            <a:avLst/>
          </a:prstGeom>
          <a:solidFill>
            <a:srgbClr val="0000CC">
              <a:alpha val="79999"/>
            </a:srgbClr>
          </a:solidFill>
          <a:ln w="38100">
            <a:solidFill>
              <a:srgbClr val="000000"/>
            </a:solidFill>
            <a:miter lim="800000"/>
            <a:headEnd/>
            <a:tailEnd/>
          </a:ln>
        </p:spPr>
        <p:txBody>
          <a:bodyPr/>
          <a:lstStyle>
            <a:lvl1pPr>
              <a:defRPr sz="2800" b="1">
                <a:solidFill>
                  <a:schemeClr val="bg2"/>
                </a:solidFill>
                <a:latin typeface="Arial" charset="0"/>
              </a:defRPr>
            </a:lvl1pPr>
            <a:lvl2pPr marL="742950" indent="-285750">
              <a:defRPr sz="2800" b="1">
                <a:solidFill>
                  <a:schemeClr val="bg2"/>
                </a:solidFill>
                <a:latin typeface="Arial" charset="0"/>
              </a:defRPr>
            </a:lvl2pPr>
            <a:lvl3pPr marL="1143000" indent="-228600">
              <a:defRPr sz="2800" b="1">
                <a:solidFill>
                  <a:schemeClr val="bg2"/>
                </a:solidFill>
                <a:latin typeface="Arial" charset="0"/>
              </a:defRPr>
            </a:lvl3pPr>
            <a:lvl4pPr marL="1600200" indent="-228600">
              <a:defRPr sz="2800" b="1">
                <a:solidFill>
                  <a:schemeClr val="bg2"/>
                </a:solidFill>
                <a:latin typeface="Arial" charset="0"/>
              </a:defRPr>
            </a:lvl4pPr>
            <a:lvl5pPr marL="2057400" indent="-228600">
              <a:defRPr sz="2800" b="1">
                <a:solidFill>
                  <a:schemeClr val="bg2"/>
                </a:solidFill>
                <a:latin typeface="Arial" charset="0"/>
              </a:defRPr>
            </a:lvl5pPr>
            <a:lvl6pPr marL="2514600" indent="-228600" algn="ctr" eaLnBrk="0" fontAlgn="base" hangingPunct="0">
              <a:spcBef>
                <a:spcPct val="0"/>
              </a:spcBef>
              <a:spcAft>
                <a:spcPct val="0"/>
              </a:spcAft>
              <a:defRPr sz="2800" b="1">
                <a:solidFill>
                  <a:schemeClr val="bg2"/>
                </a:solidFill>
                <a:latin typeface="Arial" charset="0"/>
              </a:defRPr>
            </a:lvl6pPr>
            <a:lvl7pPr marL="2971800" indent="-228600" algn="ctr" eaLnBrk="0" fontAlgn="base" hangingPunct="0">
              <a:spcBef>
                <a:spcPct val="0"/>
              </a:spcBef>
              <a:spcAft>
                <a:spcPct val="0"/>
              </a:spcAft>
              <a:defRPr sz="2800" b="1">
                <a:solidFill>
                  <a:schemeClr val="bg2"/>
                </a:solidFill>
                <a:latin typeface="Arial" charset="0"/>
              </a:defRPr>
            </a:lvl7pPr>
            <a:lvl8pPr marL="3429000" indent="-228600" algn="ctr" eaLnBrk="0" fontAlgn="base" hangingPunct="0">
              <a:spcBef>
                <a:spcPct val="0"/>
              </a:spcBef>
              <a:spcAft>
                <a:spcPct val="0"/>
              </a:spcAft>
              <a:defRPr sz="2800" b="1">
                <a:solidFill>
                  <a:schemeClr val="bg2"/>
                </a:solidFill>
                <a:latin typeface="Arial" charset="0"/>
              </a:defRPr>
            </a:lvl8pPr>
            <a:lvl9pPr marL="3886200" indent="-228600" algn="ctr" eaLnBrk="0" fontAlgn="base" hangingPunct="0">
              <a:spcBef>
                <a:spcPct val="0"/>
              </a:spcBef>
              <a:spcAft>
                <a:spcPct val="0"/>
              </a:spcAft>
              <a:defRPr sz="2800" b="1">
                <a:solidFill>
                  <a:schemeClr val="bg2"/>
                </a:solidFill>
                <a:latin typeface="Arial" charset="0"/>
              </a:defRPr>
            </a:lvl9pPr>
          </a:lstStyle>
          <a:p>
            <a:pPr algn="ctr" eaLnBrk="1" hangingPunct="1"/>
            <a:r>
              <a:rPr lang="en-US" sz="1200" dirty="0">
                <a:solidFill>
                  <a:schemeClr val="bg1"/>
                </a:solidFill>
                <a:latin typeface="Times New Roman" pitchFamily="18" charset="0"/>
                <a:cs typeface="Calibri" pitchFamily="34" charset="0"/>
              </a:rPr>
              <a:t>Life</a:t>
            </a:r>
            <a:endParaRPr lang="en-US" sz="1100" dirty="0">
              <a:solidFill>
                <a:schemeClr val="bg1"/>
              </a:solidFill>
            </a:endParaRPr>
          </a:p>
          <a:p>
            <a:pPr algn="ctr" eaLnBrk="1" hangingPunct="1"/>
            <a:r>
              <a:rPr lang="en-US" sz="1200" dirty="0" smtClean="0">
                <a:solidFill>
                  <a:schemeClr val="bg1"/>
                </a:solidFill>
                <a:latin typeface="Times New Roman" pitchFamily="18" charset="0"/>
                <a:cs typeface="Calibri" pitchFamily="34" charset="0"/>
              </a:rPr>
              <a:t>Insurance on A</a:t>
            </a:r>
            <a:endParaRPr lang="en-US" sz="1100" dirty="0">
              <a:solidFill>
                <a:schemeClr val="bg1"/>
              </a:solidFill>
            </a:endParaRPr>
          </a:p>
          <a:p>
            <a:pPr algn="ctr" eaLnBrk="1" hangingPunct="1"/>
            <a:endParaRPr lang="en-US" sz="4000" dirty="0">
              <a:solidFill>
                <a:schemeClr val="tx1"/>
              </a:solidFill>
            </a:endParaRPr>
          </a:p>
        </p:txBody>
      </p:sp>
      <p:sp>
        <p:nvSpPr>
          <p:cNvPr id="29" name="TextBox 28"/>
          <p:cNvSpPr txBox="1"/>
          <p:nvPr/>
        </p:nvSpPr>
        <p:spPr>
          <a:xfrm>
            <a:off x="904643" y="1216325"/>
            <a:ext cx="6797615" cy="830997"/>
          </a:xfrm>
          <a:prstGeom prst="rect">
            <a:avLst/>
          </a:prstGeom>
          <a:noFill/>
        </p:spPr>
        <p:txBody>
          <a:bodyPr wrap="square" rtlCol="0">
            <a:spAutoFit/>
          </a:bodyPr>
          <a:lstStyle/>
          <a:p>
            <a:pPr marL="285750" indent="-285750">
              <a:buFont typeface="Arial" panose="020B0604020202020204" pitchFamily="34" charset="0"/>
              <a:buChar char="•"/>
            </a:pPr>
            <a:r>
              <a:rPr lang="en-US" dirty="0" smtClean="0"/>
              <a:t>This can be used when minority partners are involved, and it is not intended to increase their % ownership if </a:t>
            </a:r>
            <a:r>
              <a:rPr lang="en-US" b="1" dirty="0" smtClean="0"/>
              <a:t>A</a:t>
            </a:r>
            <a:r>
              <a:rPr lang="en-US" dirty="0" smtClean="0"/>
              <a:t> or </a:t>
            </a:r>
            <a:r>
              <a:rPr lang="en-US" b="1" dirty="0" smtClean="0"/>
              <a:t>B</a:t>
            </a:r>
            <a:r>
              <a:rPr lang="en-US" dirty="0" smtClean="0"/>
              <a:t> die first.</a:t>
            </a:r>
            <a:endParaRPr lang="en-US" dirty="0"/>
          </a:p>
        </p:txBody>
      </p:sp>
      <p:sp>
        <p:nvSpPr>
          <p:cNvPr id="30" name="Text Box 5"/>
          <p:cNvSpPr txBox="1">
            <a:spLocks noChangeArrowheads="1"/>
          </p:cNvSpPr>
          <p:nvPr/>
        </p:nvSpPr>
        <p:spPr bwMode="auto">
          <a:xfrm>
            <a:off x="2322646" y="3983219"/>
            <a:ext cx="784538" cy="457294"/>
          </a:xfrm>
          <a:prstGeom prst="rect">
            <a:avLst/>
          </a:prstGeom>
          <a:solidFill>
            <a:srgbClr val="0000CC">
              <a:alpha val="79999"/>
            </a:srgbClr>
          </a:solidFill>
          <a:ln w="38100">
            <a:solidFill>
              <a:srgbClr val="000000"/>
            </a:solidFill>
            <a:miter lim="800000"/>
            <a:headEnd/>
            <a:tailEnd/>
          </a:ln>
        </p:spPr>
        <p:txBody>
          <a:bodyPr/>
          <a:lstStyle>
            <a:lvl1pPr>
              <a:defRPr sz="2800" b="1">
                <a:solidFill>
                  <a:schemeClr val="bg2"/>
                </a:solidFill>
                <a:latin typeface="Arial" charset="0"/>
              </a:defRPr>
            </a:lvl1pPr>
            <a:lvl2pPr marL="742950" indent="-285750">
              <a:defRPr sz="2800" b="1">
                <a:solidFill>
                  <a:schemeClr val="bg2"/>
                </a:solidFill>
                <a:latin typeface="Arial" charset="0"/>
              </a:defRPr>
            </a:lvl2pPr>
            <a:lvl3pPr marL="1143000" indent="-228600">
              <a:defRPr sz="2800" b="1">
                <a:solidFill>
                  <a:schemeClr val="bg2"/>
                </a:solidFill>
                <a:latin typeface="Arial" charset="0"/>
              </a:defRPr>
            </a:lvl3pPr>
            <a:lvl4pPr marL="1600200" indent="-228600">
              <a:defRPr sz="2800" b="1">
                <a:solidFill>
                  <a:schemeClr val="bg2"/>
                </a:solidFill>
                <a:latin typeface="Arial" charset="0"/>
              </a:defRPr>
            </a:lvl4pPr>
            <a:lvl5pPr marL="2057400" indent="-228600">
              <a:defRPr sz="2800" b="1">
                <a:solidFill>
                  <a:schemeClr val="bg2"/>
                </a:solidFill>
                <a:latin typeface="Arial" charset="0"/>
              </a:defRPr>
            </a:lvl5pPr>
            <a:lvl6pPr marL="2514600" indent="-228600" algn="ctr" eaLnBrk="0" fontAlgn="base" hangingPunct="0">
              <a:spcBef>
                <a:spcPct val="0"/>
              </a:spcBef>
              <a:spcAft>
                <a:spcPct val="0"/>
              </a:spcAft>
              <a:defRPr sz="2800" b="1">
                <a:solidFill>
                  <a:schemeClr val="bg2"/>
                </a:solidFill>
                <a:latin typeface="Arial" charset="0"/>
              </a:defRPr>
            </a:lvl6pPr>
            <a:lvl7pPr marL="2971800" indent="-228600" algn="ctr" eaLnBrk="0" fontAlgn="base" hangingPunct="0">
              <a:spcBef>
                <a:spcPct val="0"/>
              </a:spcBef>
              <a:spcAft>
                <a:spcPct val="0"/>
              </a:spcAft>
              <a:defRPr sz="2800" b="1">
                <a:solidFill>
                  <a:schemeClr val="bg2"/>
                </a:solidFill>
                <a:latin typeface="Arial" charset="0"/>
              </a:defRPr>
            </a:lvl7pPr>
            <a:lvl8pPr marL="3429000" indent="-228600" algn="ctr" eaLnBrk="0" fontAlgn="base" hangingPunct="0">
              <a:spcBef>
                <a:spcPct val="0"/>
              </a:spcBef>
              <a:spcAft>
                <a:spcPct val="0"/>
              </a:spcAft>
              <a:defRPr sz="2800" b="1">
                <a:solidFill>
                  <a:schemeClr val="bg2"/>
                </a:solidFill>
                <a:latin typeface="Arial" charset="0"/>
              </a:defRPr>
            </a:lvl8pPr>
            <a:lvl9pPr marL="3886200" indent="-228600" algn="ctr" eaLnBrk="0" fontAlgn="base" hangingPunct="0">
              <a:spcBef>
                <a:spcPct val="0"/>
              </a:spcBef>
              <a:spcAft>
                <a:spcPct val="0"/>
              </a:spcAft>
              <a:defRPr sz="2800" b="1">
                <a:solidFill>
                  <a:schemeClr val="bg2"/>
                </a:solidFill>
                <a:latin typeface="Arial" charset="0"/>
              </a:defRPr>
            </a:lvl9pPr>
          </a:lstStyle>
          <a:p>
            <a:pPr algn="ctr" eaLnBrk="1" hangingPunct="1"/>
            <a:r>
              <a:rPr lang="en-US" sz="1200">
                <a:solidFill>
                  <a:schemeClr val="bg1"/>
                </a:solidFill>
                <a:latin typeface="Times New Roman" pitchFamily="18" charset="0"/>
                <a:cs typeface="Calibri" pitchFamily="34" charset="0"/>
              </a:rPr>
              <a:t>Death</a:t>
            </a:r>
            <a:endParaRPr lang="en-US" sz="1100">
              <a:solidFill>
                <a:schemeClr val="bg1"/>
              </a:solidFill>
            </a:endParaRPr>
          </a:p>
          <a:p>
            <a:pPr algn="ctr" eaLnBrk="1" hangingPunct="1"/>
            <a:r>
              <a:rPr lang="en-US" sz="1200">
                <a:solidFill>
                  <a:schemeClr val="bg1"/>
                </a:solidFill>
                <a:latin typeface="Times New Roman" pitchFamily="18" charset="0"/>
                <a:cs typeface="Calibri" pitchFamily="34" charset="0"/>
              </a:rPr>
              <a:t>Benefit</a:t>
            </a:r>
            <a:endParaRPr lang="en-US" sz="1100">
              <a:solidFill>
                <a:schemeClr val="bg1"/>
              </a:solidFill>
            </a:endParaRPr>
          </a:p>
          <a:p>
            <a:pPr algn="ctr" eaLnBrk="1" hangingPunct="1"/>
            <a:endParaRPr lang="en-US" sz="2000">
              <a:solidFill>
                <a:schemeClr val="tx1"/>
              </a:solidFill>
            </a:endParaRPr>
          </a:p>
        </p:txBody>
      </p:sp>
      <p:sp>
        <p:nvSpPr>
          <p:cNvPr id="24" name="Text Box 6"/>
          <p:cNvSpPr txBox="1">
            <a:spLocks noChangeArrowheads="1"/>
          </p:cNvSpPr>
          <p:nvPr/>
        </p:nvSpPr>
        <p:spPr bwMode="auto">
          <a:xfrm>
            <a:off x="2322646" y="4789974"/>
            <a:ext cx="856162" cy="648347"/>
          </a:xfrm>
          <a:prstGeom prst="rect">
            <a:avLst/>
          </a:prstGeom>
          <a:solidFill>
            <a:srgbClr val="0000CC">
              <a:alpha val="79999"/>
            </a:srgbClr>
          </a:solidFill>
          <a:ln w="38100">
            <a:solidFill>
              <a:srgbClr val="000000"/>
            </a:solidFill>
            <a:miter lim="800000"/>
            <a:headEnd/>
            <a:tailEnd/>
          </a:ln>
        </p:spPr>
        <p:txBody>
          <a:bodyPr/>
          <a:lstStyle>
            <a:lvl1pPr>
              <a:defRPr sz="2800" b="1">
                <a:solidFill>
                  <a:schemeClr val="bg2"/>
                </a:solidFill>
                <a:latin typeface="Arial" charset="0"/>
              </a:defRPr>
            </a:lvl1pPr>
            <a:lvl2pPr marL="742950" indent="-285750">
              <a:defRPr sz="2800" b="1">
                <a:solidFill>
                  <a:schemeClr val="bg2"/>
                </a:solidFill>
                <a:latin typeface="Arial" charset="0"/>
              </a:defRPr>
            </a:lvl2pPr>
            <a:lvl3pPr marL="1143000" indent="-228600">
              <a:defRPr sz="2800" b="1">
                <a:solidFill>
                  <a:schemeClr val="bg2"/>
                </a:solidFill>
                <a:latin typeface="Arial" charset="0"/>
              </a:defRPr>
            </a:lvl3pPr>
            <a:lvl4pPr marL="1600200" indent="-228600">
              <a:defRPr sz="2800" b="1">
                <a:solidFill>
                  <a:schemeClr val="bg2"/>
                </a:solidFill>
                <a:latin typeface="Arial" charset="0"/>
              </a:defRPr>
            </a:lvl4pPr>
            <a:lvl5pPr marL="2057400" indent="-228600">
              <a:defRPr sz="2800" b="1">
                <a:solidFill>
                  <a:schemeClr val="bg2"/>
                </a:solidFill>
                <a:latin typeface="Arial" charset="0"/>
              </a:defRPr>
            </a:lvl5pPr>
            <a:lvl6pPr marL="2514600" indent="-228600" algn="ctr" eaLnBrk="0" fontAlgn="base" hangingPunct="0">
              <a:spcBef>
                <a:spcPct val="0"/>
              </a:spcBef>
              <a:spcAft>
                <a:spcPct val="0"/>
              </a:spcAft>
              <a:defRPr sz="2800" b="1">
                <a:solidFill>
                  <a:schemeClr val="bg2"/>
                </a:solidFill>
                <a:latin typeface="Arial" charset="0"/>
              </a:defRPr>
            </a:lvl6pPr>
            <a:lvl7pPr marL="2971800" indent="-228600" algn="ctr" eaLnBrk="0" fontAlgn="base" hangingPunct="0">
              <a:spcBef>
                <a:spcPct val="0"/>
              </a:spcBef>
              <a:spcAft>
                <a:spcPct val="0"/>
              </a:spcAft>
              <a:defRPr sz="2800" b="1">
                <a:solidFill>
                  <a:schemeClr val="bg2"/>
                </a:solidFill>
                <a:latin typeface="Arial" charset="0"/>
              </a:defRPr>
            </a:lvl7pPr>
            <a:lvl8pPr marL="3429000" indent="-228600" algn="ctr" eaLnBrk="0" fontAlgn="base" hangingPunct="0">
              <a:spcBef>
                <a:spcPct val="0"/>
              </a:spcBef>
              <a:spcAft>
                <a:spcPct val="0"/>
              </a:spcAft>
              <a:defRPr sz="2800" b="1">
                <a:solidFill>
                  <a:schemeClr val="bg2"/>
                </a:solidFill>
                <a:latin typeface="Arial" charset="0"/>
              </a:defRPr>
            </a:lvl8pPr>
            <a:lvl9pPr marL="3886200" indent="-228600" algn="ctr" eaLnBrk="0" fontAlgn="base" hangingPunct="0">
              <a:spcBef>
                <a:spcPct val="0"/>
              </a:spcBef>
              <a:spcAft>
                <a:spcPct val="0"/>
              </a:spcAft>
              <a:defRPr sz="2800" b="1">
                <a:solidFill>
                  <a:schemeClr val="bg2"/>
                </a:solidFill>
                <a:latin typeface="Arial" charset="0"/>
              </a:defRPr>
            </a:lvl9pPr>
          </a:lstStyle>
          <a:p>
            <a:pPr algn="ctr" eaLnBrk="1" hangingPunct="1"/>
            <a:r>
              <a:rPr lang="en-US" sz="1200" dirty="0">
                <a:solidFill>
                  <a:schemeClr val="bg1"/>
                </a:solidFill>
                <a:latin typeface="Times New Roman" pitchFamily="18" charset="0"/>
                <a:cs typeface="Calibri" pitchFamily="34" charset="0"/>
              </a:rPr>
              <a:t>Life</a:t>
            </a:r>
            <a:endParaRPr lang="en-US" sz="1100" dirty="0">
              <a:solidFill>
                <a:schemeClr val="bg1"/>
              </a:solidFill>
            </a:endParaRPr>
          </a:p>
          <a:p>
            <a:pPr algn="ctr" eaLnBrk="1" hangingPunct="1"/>
            <a:r>
              <a:rPr lang="en-US" sz="1200" dirty="0" smtClean="0">
                <a:solidFill>
                  <a:schemeClr val="bg1"/>
                </a:solidFill>
                <a:latin typeface="Times New Roman" pitchFamily="18" charset="0"/>
                <a:cs typeface="Calibri" pitchFamily="34" charset="0"/>
              </a:rPr>
              <a:t>Insurance Key Man</a:t>
            </a:r>
            <a:endParaRPr lang="en-US" sz="1100" dirty="0">
              <a:solidFill>
                <a:schemeClr val="bg1"/>
              </a:solidFill>
            </a:endParaRPr>
          </a:p>
          <a:p>
            <a:pPr algn="ctr" eaLnBrk="1" hangingPunct="1"/>
            <a:endParaRPr lang="en-US" sz="4000" dirty="0">
              <a:solidFill>
                <a:schemeClr val="tx1"/>
              </a:solidFill>
            </a:endParaRPr>
          </a:p>
        </p:txBody>
      </p:sp>
      <p:sp>
        <p:nvSpPr>
          <p:cNvPr id="25" name="Text Box 5"/>
          <p:cNvSpPr txBox="1">
            <a:spLocks noChangeArrowheads="1"/>
          </p:cNvSpPr>
          <p:nvPr/>
        </p:nvSpPr>
        <p:spPr bwMode="auto">
          <a:xfrm>
            <a:off x="5656519" y="4789974"/>
            <a:ext cx="930711" cy="648347"/>
          </a:xfrm>
          <a:prstGeom prst="rect">
            <a:avLst/>
          </a:prstGeom>
          <a:solidFill>
            <a:srgbClr val="0000CC">
              <a:alpha val="79999"/>
            </a:srgbClr>
          </a:solidFill>
          <a:ln w="38100">
            <a:solidFill>
              <a:srgbClr val="000000"/>
            </a:solidFill>
            <a:miter lim="800000"/>
            <a:headEnd/>
            <a:tailEnd/>
          </a:ln>
        </p:spPr>
        <p:txBody>
          <a:bodyPr/>
          <a:lstStyle>
            <a:lvl1pPr>
              <a:defRPr sz="2800" b="1">
                <a:solidFill>
                  <a:schemeClr val="bg2"/>
                </a:solidFill>
                <a:latin typeface="Arial" charset="0"/>
              </a:defRPr>
            </a:lvl1pPr>
            <a:lvl2pPr marL="742950" indent="-285750">
              <a:defRPr sz="2800" b="1">
                <a:solidFill>
                  <a:schemeClr val="bg2"/>
                </a:solidFill>
                <a:latin typeface="Arial" charset="0"/>
              </a:defRPr>
            </a:lvl2pPr>
            <a:lvl3pPr marL="1143000" indent="-228600">
              <a:defRPr sz="2800" b="1">
                <a:solidFill>
                  <a:schemeClr val="bg2"/>
                </a:solidFill>
                <a:latin typeface="Arial" charset="0"/>
              </a:defRPr>
            </a:lvl3pPr>
            <a:lvl4pPr marL="1600200" indent="-228600">
              <a:defRPr sz="2800" b="1">
                <a:solidFill>
                  <a:schemeClr val="bg2"/>
                </a:solidFill>
                <a:latin typeface="Arial" charset="0"/>
              </a:defRPr>
            </a:lvl4pPr>
            <a:lvl5pPr marL="2057400" indent="-228600">
              <a:defRPr sz="2800" b="1">
                <a:solidFill>
                  <a:schemeClr val="bg2"/>
                </a:solidFill>
                <a:latin typeface="Arial" charset="0"/>
              </a:defRPr>
            </a:lvl5pPr>
            <a:lvl6pPr marL="2514600" indent="-228600" algn="ctr" eaLnBrk="0" fontAlgn="base" hangingPunct="0">
              <a:spcBef>
                <a:spcPct val="0"/>
              </a:spcBef>
              <a:spcAft>
                <a:spcPct val="0"/>
              </a:spcAft>
              <a:defRPr sz="2800" b="1">
                <a:solidFill>
                  <a:schemeClr val="bg2"/>
                </a:solidFill>
                <a:latin typeface="Arial" charset="0"/>
              </a:defRPr>
            </a:lvl6pPr>
            <a:lvl7pPr marL="2971800" indent="-228600" algn="ctr" eaLnBrk="0" fontAlgn="base" hangingPunct="0">
              <a:spcBef>
                <a:spcPct val="0"/>
              </a:spcBef>
              <a:spcAft>
                <a:spcPct val="0"/>
              </a:spcAft>
              <a:defRPr sz="2800" b="1">
                <a:solidFill>
                  <a:schemeClr val="bg2"/>
                </a:solidFill>
                <a:latin typeface="Arial" charset="0"/>
              </a:defRPr>
            </a:lvl7pPr>
            <a:lvl8pPr marL="3429000" indent="-228600" algn="ctr" eaLnBrk="0" fontAlgn="base" hangingPunct="0">
              <a:spcBef>
                <a:spcPct val="0"/>
              </a:spcBef>
              <a:spcAft>
                <a:spcPct val="0"/>
              </a:spcAft>
              <a:defRPr sz="2800" b="1">
                <a:solidFill>
                  <a:schemeClr val="bg2"/>
                </a:solidFill>
                <a:latin typeface="Arial" charset="0"/>
              </a:defRPr>
            </a:lvl8pPr>
            <a:lvl9pPr marL="3886200" indent="-228600" algn="ctr" eaLnBrk="0" fontAlgn="base" hangingPunct="0">
              <a:spcBef>
                <a:spcPct val="0"/>
              </a:spcBef>
              <a:spcAft>
                <a:spcPct val="0"/>
              </a:spcAft>
              <a:defRPr sz="2800" b="1">
                <a:solidFill>
                  <a:schemeClr val="bg2"/>
                </a:solidFill>
                <a:latin typeface="Arial" charset="0"/>
              </a:defRPr>
            </a:lvl9pPr>
          </a:lstStyle>
          <a:p>
            <a:pPr algn="ctr" eaLnBrk="1" hangingPunct="1"/>
            <a:r>
              <a:rPr lang="en-US" sz="1200" dirty="0" smtClean="0">
                <a:solidFill>
                  <a:schemeClr val="bg1"/>
                </a:solidFill>
                <a:latin typeface="Times New Roman" pitchFamily="18" charset="0"/>
                <a:cs typeface="Calibri" pitchFamily="34" charset="0"/>
              </a:rPr>
              <a:t>Key Man Death</a:t>
            </a:r>
            <a:endParaRPr lang="en-US" sz="1100" dirty="0">
              <a:solidFill>
                <a:schemeClr val="bg1"/>
              </a:solidFill>
            </a:endParaRPr>
          </a:p>
          <a:p>
            <a:pPr algn="ctr" eaLnBrk="1" hangingPunct="1"/>
            <a:r>
              <a:rPr lang="en-US" sz="1200" dirty="0">
                <a:solidFill>
                  <a:schemeClr val="bg1"/>
                </a:solidFill>
                <a:latin typeface="Times New Roman" pitchFamily="18" charset="0"/>
                <a:cs typeface="Calibri" pitchFamily="34" charset="0"/>
              </a:rPr>
              <a:t>Benefit</a:t>
            </a:r>
            <a:endParaRPr lang="en-US" sz="1100" dirty="0">
              <a:solidFill>
                <a:schemeClr val="bg1"/>
              </a:solidFill>
            </a:endParaRPr>
          </a:p>
          <a:p>
            <a:pPr algn="ctr" eaLnBrk="1" hangingPunct="1"/>
            <a:endParaRPr lang="en-US" sz="2000" dirty="0">
              <a:solidFill>
                <a:schemeClr val="tx1"/>
              </a:solidFill>
            </a:endParaRPr>
          </a:p>
        </p:txBody>
      </p:sp>
    </p:spTree>
    <p:extLst>
      <p:ext uri="{BB962C8B-B14F-4D97-AF65-F5344CB8AC3E}">
        <p14:creationId xmlns:p14="http://schemas.microsoft.com/office/powerpoint/2010/main" val="144804739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Line 13"/>
          <p:cNvSpPr>
            <a:spLocks noChangeShapeType="1"/>
          </p:cNvSpPr>
          <p:nvPr/>
        </p:nvSpPr>
        <p:spPr bwMode="auto">
          <a:xfrm flipV="1">
            <a:off x="2107050" y="4105534"/>
            <a:ext cx="904" cy="650765"/>
          </a:xfrm>
          <a:prstGeom prst="line">
            <a:avLst/>
          </a:prstGeom>
          <a:noFill/>
          <a:ln w="1905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 name="Title 1"/>
          <p:cNvSpPr>
            <a:spLocks noGrp="1"/>
          </p:cNvSpPr>
          <p:nvPr>
            <p:ph type="title"/>
          </p:nvPr>
        </p:nvSpPr>
        <p:spPr/>
        <p:txBody>
          <a:bodyPr/>
          <a:lstStyle/>
          <a:p>
            <a:endParaRPr lang="en-US"/>
          </a:p>
        </p:txBody>
      </p:sp>
      <p:sp>
        <p:nvSpPr>
          <p:cNvPr id="4" name="Oval 11"/>
          <p:cNvSpPr>
            <a:spLocks noChangeArrowheads="1"/>
          </p:cNvSpPr>
          <p:nvPr/>
        </p:nvSpPr>
        <p:spPr bwMode="auto">
          <a:xfrm>
            <a:off x="1365528" y="2417320"/>
            <a:ext cx="1522015" cy="627266"/>
          </a:xfrm>
          <a:prstGeom prst="ellipse">
            <a:avLst/>
          </a:prstGeom>
          <a:solidFill>
            <a:srgbClr val="FFFFFF"/>
          </a:solidFill>
          <a:ln w="38100">
            <a:solidFill>
              <a:srgbClr val="000080"/>
            </a:solidFill>
            <a:round/>
            <a:headEnd/>
            <a:tailEnd/>
          </a:ln>
        </p:spPr>
        <p:txBody>
          <a:bodyPr/>
          <a:lstStyle/>
          <a:p>
            <a:pPr algn="ctr"/>
            <a:r>
              <a:rPr lang="en-US" sz="1800" b="1" dirty="0" smtClean="0"/>
              <a:t>Son A</a:t>
            </a:r>
            <a:endParaRPr lang="en-US" sz="1800" dirty="0"/>
          </a:p>
        </p:txBody>
      </p:sp>
      <p:sp>
        <p:nvSpPr>
          <p:cNvPr id="5" name="Text Box 9"/>
          <p:cNvSpPr txBox="1">
            <a:spLocks noChangeArrowheads="1"/>
          </p:cNvSpPr>
          <p:nvPr/>
        </p:nvSpPr>
        <p:spPr bwMode="auto">
          <a:xfrm>
            <a:off x="1500996" y="3373583"/>
            <a:ext cx="1213919" cy="726688"/>
          </a:xfrm>
          <a:prstGeom prst="rect">
            <a:avLst/>
          </a:prstGeom>
          <a:solidFill>
            <a:srgbClr val="FFFFFF"/>
          </a:solidFill>
          <a:ln w="28575">
            <a:solidFill>
              <a:srgbClr val="000000"/>
            </a:solidFill>
            <a:miter lim="800000"/>
            <a:headEnd/>
            <a:tailEnd/>
          </a:ln>
        </p:spPr>
        <p:txBody>
          <a:bodyPr/>
          <a:lstStyle>
            <a:lvl1pPr>
              <a:defRPr sz="2800" b="1">
                <a:solidFill>
                  <a:schemeClr val="bg2"/>
                </a:solidFill>
                <a:latin typeface="Arial" charset="0"/>
              </a:defRPr>
            </a:lvl1pPr>
            <a:lvl2pPr marL="742950" indent="-285750">
              <a:defRPr sz="2800" b="1">
                <a:solidFill>
                  <a:schemeClr val="bg2"/>
                </a:solidFill>
                <a:latin typeface="Arial" charset="0"/>
              </a:defRPr>
            </a:lvl2pPr>
            <a:lvl3pPr marL="1143000" indent="-228600">
              <a:defRPr sz="2800" b="1">
                <a:solidFill>
                  <a:schemeClr val="bg2"/>
                </a:solidFill>
                <a:latin typeface="Arial" charset="0"/>
              </a:defRPr>
            </a:lvl3pPr>
            <a:lvl4pPr marL="1600200" indent="-228600">
              <a:defRPr sz="2800" b="1">
                <a:solidFill>
                  <a:schemeClr val="bg2"/>
                </a:solidFill>
                <a:latin typeface="Arial" charset="0"/>
              </a:defRPr>
            </a:lvl4pPr>
            <a:lvl5pPr marL="2057400" indent="-228600">
              <a:defRPr sz="2800" b="1">
                <a:solidFill>
                  <a:schemeClr val="bg2"/>
                </a:solidFill>
                <a:latin typeface="Arial" charset="0"/>
              </a:defRPr>
            </a:lvl5pPr>
            <a:lvl6pPr marL="2514600" indent="-228600" algn="ctr" eaLnBrk="0" fontAlgn="base" hangingPunct="0">
              <a:spcBef>
                <a:spcPct val="0"/>
              </a:spcBef>
              <a:spcAft>
                <a:spcPct val="0"/>
              </a:spcAft>
              <a:defRPr sz="2800" b="1">
                <a:solidFill>
                  <a:schemeClr val="bg2"/>
                </a:solidFill>
                <a:latin typeface="Arial" charset="0"/>
              </a:defRPr>
            </a:lvl6pPr>
            <a:lvl7pPr marL="2971800" indent="-228600" algn="ctr" eaLnBrk="0" fontAlgn="base" hangingPunct="0">
              <a:spcBef>
                <a:spcPct val="0"/>
              </a:spcBef>
              <a:spcAft>
                <a:spcPct val="0"/>
              </a:spcAft>
              <a:defRPr sz="2800" b="1">
                <a:solidFill>
                  <a:schemeClr val="bg2"/>
                </a:solidFill>
                <a:latin typeface="Arial" charset="0"/>
              </a:defRPr>
            </a:lvl7pPr>
            <a:lvl8pPr marL="3429000" indent="-228600" algn="ctr" eaLnBrk="0" fontAlgn="base" hangingPunct="0">
              <a:spcBef>
                <a:spcPct val="0"/>
              </a:spcBef>
              <a:spcAft>
                <a:spcPct val="0"/>
              </a:spcAft>
              <a:defRPr sz="2800" b="1">
                <a:solidFill>
                  <a:schemeClr val="bg2"/>
                </a:solidFill>
                <a:latin typeface="Arial" charset="0"/>
              </a:defRPr>
            </a:lvl8pPr>
            <a:lvl9pPr marL="3886200" indent="-228600" algn="ctr" eaLnBrk="0" fontAlgn="base" hangingPunct="0">
              <a:spcBef>
                <a:spcPct val="0"/>
              </a:spcBef>
              <a:spcAft>
                <a:spcPct val="0"/>
              </a:spcAft>
              <a:defRPr sz="2800" b="1">
                <a:solidFill>
                  <a:schemeClr val="bg2"/>
                </a:solidFill>
                <a:latin typeface="Arial" charset="0"/>
              </a:defRPr>
            </a:lvl9pPr>
          </a:lstStyle>
          <a:p>
            <a:pPr algn="ctr" eaLnBrk="1" hangingPunct="1"/>
            <a:r>
              <a:rPr lang="en-US" sz="1800" b="0" dirty="0" smtClean="0">
                <a:solidFill>
                  <a:schemeClr val="tx2"/>
                </a:solidFill>
                <a:latin typeface="Arial" panose="020B0604020202020204" pitchFamily="34" charset="0"/>
                <a:cs typeface="Arial" panose="020B0604020202020204" pitchFamily="34" charset="0"/>
              </a:rPr>
              <a:t>A Co.</a:t>
            </a:r>
          </a:p>
        </p:txBody>
      </p:sp>
      <p:sp>
        <p:nvSpPr>
          <p:cNvPr id="6" name="Line 8"/>
          <p:cNvSpPr>
            <a:spLocks noChangeShapeType="1"/>
          </p:cNvSpPr>
          <p:nvPr/>
        </p:nvSpPr>
        <p:spPr bwMode="auto">
          <a:xfrm flipV="1">
            <a:off x="2159976" y="3044585"/>
            <a:ext cx="904" cy="315440"/>
          </a:xfrm>
          <a:prstGeom prst="line">
            <a:avLst/>
          </a:prstGeom>
          <a:noFill/>
          <a:ln w="1905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7" name="Oval 11"/>
          <p:cNvSpPr>
            <a:spLocks noChangeArrowheads="1"/>
          </p:cNvSpPr>
          <p:nvPr/>
        </p:nvSpPr>
        <p:spPr bwMode="auto">
          <a:xfrm>
            <a:off x="3534946" y="2417319"/>
            <a:ext cx="1522015" cy="627266"/>
          </a:xfrm>
          <a:prstGeom prst="ellipse">
            <a:avLst/>
          </a:prstGeom>
          <a:solidFill>
            <a:srgbClr val="FFFFFF"/>
          </a:solidFill>
          <a:ln w="38100">
            <a:solidFill>
              <a:srgbClr val="000080"/>
            </a:solidFill>
            <a:round/>
            <a:headEnd/>
            <a:tailEnd/>
          </a:ln>
        </p:spPr>
        <p:txBody>
          <a:bodyPr/>
          <a:lstStyle/>
          <a:p>
            <a:pPr algn="ctr"/>
            <a:r>
              <a:rPr lang="en-US" sz="1800" b="1" dirty="0" smtClean="0"/>
              <a:t>Son B</a:t>
            </a:r>
            <a:endParaRPr lang="en-US" sz="1800" dirty="0"/>
          </a:p>
        </p:txBody>
      </p:sp>
      <p:sp>
        <p:nvSpPr>
          <p:cNvPr id="8" name="Text Box 9"/>
          <p:cNvSpPr txBox="1">
            <a:spLocks noChangeArrowheads="1"/>
          </p:cNvSpPr>
          <p:nvPr/>
        </p:nvSpPr>
        <p:spPr bwMode="auto">
          <a:xfrm>
            <a:off x="3674854" y="3378846"/>
            <a:ext cx="1209480" cy="726688"/>
          </a:xfrm>
          <a:prstGeom prst="rect">
            <a:avLst/>
          </a:prstGeom>
          <a:solidFill>
            <a:srgbClr val="FFFFFF"/>
          </a:solidFill>
          <a:ln w="28575">
            <a:solidFill>
              <a:srgbClr val="000000"/>
            </a:solidFill>
            <a:miter lim="800000"/>
            <a:headEnd/>
            <a:tailEnd/>
          </a:ln>
        </p:spPr>
        <p:txBody>
          <a:bodyPr/>
          <a:lstStyle>
            <a:lvl1pPr>
              <a:defRPr sz="2800" b="1">
                <a:solidFill>
                  <a:schemeClr val="bg2"/>
                </a:solidFill>
                <a:latin typeface="Arial" charset="0"/>
              </a:defRPr>
            </a:lvl1pPr>
            <a:lvl2pPr marL="742950" indent="-285750">
              <a:defRPr sz="2800" b="1">
                <a:solidFill>
                  <a:schemeClr val="bg2"/>
                </a:solidFill>
                <a:latin typeface="Arial" charset="0"/>
              </a:defRPr>
            </a:lvl2pPr>
            <a:lvl3pPr marL="1143000" indent="-228600">
              <a:defRPr sz="2800" b="1">
                <a:solidFill>
                  <a:schemeClr val="bg2"/>
                </a:solidFill>
                <a:latin typeface="Arial" charset="0"/>
              </a:defRPr>
            </a:lvl3pPr>
            <a:lvl4pPr marL="1600200" indent="-228600">
              <a:defRPr sz="2800" b="1">
                <a:solidFill>
                  <a:schemeClr val="bg2"/>
                </a:solidFill>
                <a:latin typeface="Arial" charset="0"/>
              </a:defRPr>
            </a:lvl4pPr>
            <a:lvl5pPr marL="2057400" indent="-228600">
              <a:defRPr sz="2800" b="1">
                <a:solidFill>
                  <a:schemeClr val="bg2"/>
                </a:solidFill>
                <a:latin typeface="Arial" charset="0"/>
              </a:defRPr>
            </a:lvl5pPr>
            <a:lvl6pPr marL="2514600" indent="-228600" algn="ctr" eaLnBrk="0" fontAlgn="base" hangingPunct="0">
              <a:spcBef>
                <a:spcPct val="0"/>
              </a:spcBef>
              <a:spcAft>
                <a:spcPct val="0"/>
              </a:spcAft>
              <a:defRPr sz="2800" b="1">
                <a:solidFill>
                  <a:schemeClr val="bg2"/>
                </a:solidFill>
                <a:latin typeface="Arial" charset="0"/>
              </a:defRPr>
            </a:lvl6pPr>
            <a:lvl7pPr marL="2971800" indent="-228600" algn="ctr" eaLnBrk="0" fontAlgn="base" hangingPunct="0">
              <a:spcBef>
                <a:spcPct val="0"/>
              </a:spcBef>
              <a:spcAft>
                <a:spcPct val="0"/>
              </a:spcAft>
              <a:defRPr sz="2800" b="1">
                <a:solidFill>
                  <a:schemeClr val="bg2"/>
                </a:solidFill>
                <a:latin typeface="Arial" charset="0"/>
              </a:defRPr>
            </a:lvl7pPr>
            <a:lvl8pPr marL="3429000" indent="-228600" algn="ctr" eaLnBrk="0" fontAlgn="base" hangingPunct="0">
              <a:spcBef>
                <a:spcPct val="0"/>
              </a:spcBef>
              <a:spcAft>
                <a:spcPct val="0"/>
              </a:spcAft>
              <a:defRPr sz="2800" b="1">
                <a:solidFill>
                  <a:schemeClr val="bg2"/>
                </a:solidFill>
                <a:latin typeface="Arial" charset="0"/>
              </a:defRPr>
            </a:lvl8pPr>
            <a:lvl9pPr marL="3886200" indent="-228600" algn="ctr" eaLnBrk="0" fontAlgn="base" hangingPunct="0">
              <a:spcBef>
                <a:spcPct val="0"/>
              </a:spcBef>
              <a:spcAft>
                <a:spcPct val="0"/>
              </a:spcAft>
              <a:defRPr sz="2800" b="1">
                <a:solidFill>
                  <a:schemeClr val="bg2"/>
                </a:solidFill>
                <a:latin typeface="Arial" charset="0"/>
              </a:defRPr>
            </a:lvl9pPr>
          </a:lstStyle>
          <a:p>
            <a:pPr algn="ctr" eaLnBrk="1" hangingPunct="1"/>
            <a:r>
              <a:rPr lang="en-US" sz="1800" b="0" dirty="0" smtClean="0">
                <a:solidFill>
                  <a:schemeClr val="tx2"/>
                </a:solidFill>
                <a:latin typeface="Arial" panose="020B0604020202020204" pitchFamily="34" charset="0"/>
                <a:cs typeface="Arial" panose="020B0604020202020204" pitchFamily="34" charset="0"/>
              </a:rPr>
              <a:t>B Co.</a:t>
            </a:r>
            <a:endParaRPr lang="en-US" sz="4000" b="0" dirty="0">
              <a:solidFill>
                <a:schemeClr val="tx2"/>
              </a:solidFill>
              <a:latin typeface="Arial" panose="020B0604020202020204" pitchFamily="34" charset="0"/>
              <a:cs typeface="Arial" panose="020B0604020202020204" pitchFamily="34" charset="0"/>
            </a:endParaRPr>
          </a:p>
        </p:txBody>
      </p:sp>
      <p:sp>
        <p:nvSpPr>
          <p:cNvPr id="9" name="Line 8"/>
          <p:cNvSpPr>
            <a:spLocks noChangeShapeType="1"/>
          </p:cNvSpPr>
          <p:nvPr/>
        </p:nvSpPr>
        <p:spPr bwMode="auto">
          <a:xfrm flipV="1">
            <a:off x="4329394" y="3044584"/>
            <a:ext cx="904" cy="315440"/>
          </a:xfrm>
          <a:prstGeom prst="line">
            <a:avLst/>
          </a:prstGeom>
          <a:noFill/>
          <a:ln w="1905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4" name="Line 13"/>
          <p:cNvSpPr>
            <a:spLocks noChangeShapeType="1"/>
          </p:cNvSpPr>
          <p:nvPr/>
        </p:nvSpPr>
        <p:spPr bwMode="auto">
          <a:xfrm flipV="1">
            <a:off x="6896761" y="4016214"/>
            <a:ext cx="904" cy="650765"/>
          </a:xfrm>
          <a:prstGeom prst="line">
            <a:avLst/>
          </a:prstGeom>
          <a:noFill/>
          <a:ln w="1905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5" name="Oval 11"/>
          <p:cNvSpPr>
            <a:spLocks noChangeArrowheads="1"/>
          </p:cNvSpPr>
          <p:nvPr/>
        </p:nvSpPr>
        <p:spPr bwMode="auto">
          <a:xfrm>
            <a:off x="5923510" y="2333263"/>
            <a:ext cx="1948309" cy="627266"/>
          </a:xfrm>
          <a:prstGeom prst="ellipse">
            <a:avLst/>
          </a:prstGeom>
          <a:solidFill>
            <a:srgbClr val="FFFFFF"/>
          </a:solidFill>
          <a:ln w="38100">
            <a:solidFill>
              <a:srgbClr val="000080"/>
            </a:solidFill>
            <a:round/>
            <a:headEnd/>
            <a:tailEnd/>
          </a:ln>
        </p:spPr>
        <p:txBody>
          <a:bodyPr/>
          <a:lstStyle/>
          <a:p>
            <a:pPr algn="ctr"/>
            <a:r>
              <a:rPr lang="en-US" sz="1800" b="1" dirty="0" smtClean="0"/>
              <a:t>Key Man</a:t>
            </a:r>
            <a:r>
              <a:rPr lang="en-US" sz="1800" dirty="0" smtClean="0"/>
              <a:t> </a:t>
            </a:r>
            <a:endParaRPr lang="en-US" sz="1800" dirty="0"/>
          </a:p>
        </p:txBody>
      </p:sp>
      <p:sp>
        <p:nvSpPr>
          <p:cNvPr id="16" name="Text Box 9"/>
          <p:cNvSpPr txBox="1">
            <a:spLocks noChangeArrowheads="1"/>
          </p:cNvSpPr>
          <p:nvPr/>
        </p:nvSpPr>
        <p:spPr bwMode="auto">
          <a:xfrm>
            <a:off x="6280031" y="3289526"/>
            <a:ext cx="1170766" cy="726688"/>
          </a:xfrm>
          <a:prstGeom prst="rect">
            <a:avLst/>
          </a:prstGeom>
          <a:solidFill>
            <a:srgbClr val="FFFFFF"/>
          </a:solidFill>
          <a:ln w="28575">
            <a:solidFill>
              <a:srgbClr val="000000"/>
            </a:solidFill>
            <a:miter lim="800000"/>
            <a:headEnd/>
            <a:tailEnd/>
          </a:ln>
        </p:spPr>
        <p:txBody>
          <a:bodyPr/>
          <a:lstStyle>
            <a:lvl1pPr>
              <a:defRPr sz="2800" b="1">
                <a:solidFill>
                  <a:schemeClr val="bg2"/>
                </a:solidFill>
                <a:latin typeface="Arial" charset="0"/>
              </a:defRPr>
            </a:lvl1pPr>
            <a:lvl2pPr marL="742950" indent="-285750">
              <a:defRPr sz="2800" b="1">
                <a:solidFill>
                  <a:schemeClr val="bg2"/>
                </a:solidFill>
                <a:latin typeface="Arial" charset="0"/>
              </a:defRPr>
            </a:lvl2pPr>
            <a:lvl3pPr marL="1143000" indent="-228600">
              <a:defRPr sz="2800" b="1">
                <a:solidFill>
                  <a:schemeClr val="bg2"/>
                </a:solidFill>
                <a:latin typeface="Arial" charset="0"/>
              </a:defRPr>
            </a:lvl3pPr>
            <a:lvl4pPr marL="1600200" indent="-228600">
              <a:defRPr sz="2800" b="1">
                <a:solidFill>
                  <a:schemeClr val="bg2"/>
                </a:solidFill>
                <a:latin typeface="Arial" charset="0"/>
              </a:defRPr>
            </a:lvl4pPr>
            <a:lvl5pPr marL="2057400" indent="-228600">
              <a:defRPr sz="2800" b="1">
                <a:solidFill>
                  <a:schemeClr val="bg2"/>
                </a:solidFill>
                <a:latin typeface="Arial" charset="0"/>
              </a:defRPr>
            </a:lvl5pPr>
            <a:lvl6pPr marL="2514600" indent="-228600" algn="ctr" eaLnBrk="0" fontAlgn="base" hangingPunct="0">
              <a:spcBef>
                <a:spcPct val="0"/>
              </a:spcBef>
              <a:spcAft>
                <a:spcPct val="0"/>
              </a:spcAft>
              <a:defRPr sz="2800" b="1">
                <a:solidFill>
                  <a:schemeClr val="bg2"/>
                </a:solidFill>
                <a:latin typeface="Arial" charset="0"/>
              </a:defRPr>
            </a:lvl6pPr>
            <a:lvl7pPr marL="2971800" indent="-228600" algn="ctr" eaLnBrk="0" fontAlgn="base" hangingPunct="0">
              <a:spcBef>
                <a:spcPct val="0"/>
              </a:spcBef>
              <a:spcAft>
                <a:spcPct val="0"/>
              </a:spcAft>
              <a:defRPr sz="2800" b="1">
                <a:solidFill>
                  <a:schemeClr val="bg2"/>
                </a:solidFill>
                <a:latin typeface="Arial" charset="0"/>
              </a:defRPr>
            </a:lvl7pPr>
            <a:lvl8pPr marL="3429000" indent="-228600" algn="ctr" eaLnBrk="0" fontAlgn="base" hangingPunct="0">
              <a:spcBef>
                <a:spcPct val="0"/>
              </a:spcBef>
              <a:spcAft>
                <a:spcPct val="0"/>
              </a:spcAft>
              <a:defRPr sz="2800" b="1">
                <a:solidFill>
                  <a:schemeClr val="bg2"/>
                </a:solidFill>
                <a:latin typeface="Arial" charset="0"/>
              </a:defRPr>
            </a:lvl8pPr>
            <a:lvl9pPr marL="3886200" indent="-228600" algn="ctr" eaLnBrk="0" fontAlgn="base" hangingPunct="0">
              <a:spcBef>
                <a:spcPct val="0"/>
              </a:spcBef>
              <a:spcAft>
                <a:spcPct val="0"/>
              </a:spcAft>
              <a:defRPr sz="2800" b="1">
                <a:solidFill>
                  <a:schemeClr val="bg2"/>
                </a:solidFill>
                <a:latin typeface="Arial" charset="0"/>
              </a:defRPr>
            </a:lvl9pPr>
          </a:lstStyle>
          <a:p>
            <a:pPr algn="ctr" eaLnBrk="1" hangingPunct="1"/>
            <a:r>
              <a:rPr lang="en-US" sz="1800" b="0" dirty="0" smtClean="0">
                <a:solidFill>
                  <a:schemeClr val="tx2"/>
                </a:solidFill>
                <a:latin typeface="Arial" panose="020B0604020202020204" pitchFamily="34" charset="0"/>
                <a:cs typeface="Arial" panose="020B0604020202020204" pitchFamily="34" charset="0"/>
              </a:rPr>
              <a:t>K.M. Co.</a:t>
            </a:r>
            <a:endParaRPr lang="en-US" sz="4000" b="0" dirty="0">
              <a:solidFill>
                <a:schemeClr val="tx2"/>
              </a:solidFill>
              <a:latin typeface="Arial" panose="020B0604020202020204" pitchFamily="34" charset="0"/>
              <a:cs typeface="Arial" panose="020B0604020202020204" pitchFamily="34" charset="0"/>
            </a:endParaRPr>
          </a:p>
        </p:txBody>
      </p:sp>
      <p:sp>
        <p:nvSpPr>
          <p:cNvPr id="17" name="Line 8"/>
          <p:cNvSpPr>
            <a:spLocks noChangeShapeType="1"/>
          </p:cNvSpPr>
          <p:nvPr/>
        </p:nvSpPr>
        <p:spPr bwMode="auto">
          <a:xfrm flipV="1">
            <a:off x="6895857" y="2960528"/>
            <a:ext cx="904" cy="315440"/>
          </a:xfrm>
          <a:prstGeom prst="line">
            <a:avLst/>
          </a:prstGeom>
          <a:noFill/>
          <a:ln w="1905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8" name="Line 13"/>
          <p:cNvSpPr>
            <a:spLocks noChangeShapeType="1"/>
          </p:cNvSpPr>
          <p:nvPr/>
        </p:nvSpPr>
        <p:spPr bwMode="auto">
          <a:xfrm flipV="1">
            <a:off x="4355310" y="4100270"/>
            <a:ext cx="904" cy="650765"/>
          </a:xfrm>
          <a:prstGeom prst="line">
            <a:avLst/>
          </a:prstGeom>
          <a:noFill/>
          <a:ln w="1905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 name="Text Box 12"/>
          <p:cNvSpPr txBox="1">
            <a:spLocks noChangeArrowheads="1"/>
          </p:cNvSpPr>
          <p:nvPr/>
        </p:nvSpPr>
        <p:spPr bwMode="auto">
          <a:xfrm>
            <a:off x="1721330" y="4655632"/>
            <a:ext cx="5413150" cy="917032"/>
          </a:xfrm>
          <a:prstGeom prst="rect">
            <a:avLst/>
          </a:prstGeom>
          <a:solidFill>
            <a:srgbClr val="99CC00"/>
          </a:solidFill>
          <a:ln w="9525">
            <a:solidFill>
              <a:srgbClr val="000000"/>
            </a:solidFill>
            <a:miter lim="800000"/>
            <a:headEnd/>
            <a:tailEnd/>
          </a:ln>
        </p:spPr>
        <p:txBody>
          <a:bodyPr/>
          <a:lstStyle>
            <a:lvl1pPr>
              <a:defRPr sz="2800" b="1">
                <a:solidFill>
                  <a:schemeClr val="bg2"/>
                </a:solidFill>
                <a:latin typeface="Arial" charset="0"/>
              </a:defRPr>
            </a:lvl1pPr>
            <a:lvl2pPr marL="742950" indent="-285750">
              <a:defRPr sz="2800" b="1">
                <a:solidFill>
                  <a:schemeClr val="bg2"/>
                </a:solidFill>
                <a:latin typeface="Arial" charset="0"/>
              </a:defRPr>
            </a:lvl2pPr>
            <a:lvl3pPr marL="1143000" indent="-228600">
              <a:defRPr sz="2800" b="1">
                <a:solidFill>
                  <a:schemeClr val="bg2"/>
                </a:solidFill>
                <a:latin typeface="Arial" charset="0"/>
              </a:defRPr>
            </a:lvl3pPr>
            <a:lvl4pPr marL="1600200" indent="-228600">
              <a:defRPr sz="2800" b="1">
                <a:solidFill>
                  <a:schemeClr val="bg2"/>
                </a:solidFill>
                <a:latin typeface="Arial" charset="0"/>
              </a:defRPr>
            </a:lvl4pPr>
            <a:lvl5pPr marL="2057400" indent="-228600">
              <a:defRPr sz="2800" b="1">
                <a:solidFill>
                  <a:schemeClr val="bg2"/>
                </a:solidFill>
                <a:latin typeface="Arial" charset="0"/>
              </a:defRPr>
            </a:lvl5pPr>
            <a:lvl6pPr marL="2514600" indent="-228600" algn="ctr" eaLnBrk="0" fontAlgn="base" hangingPunct="0">
              <a:spcBef>
                <a:spcPct val="0"/>
              </a:spcBef>
              <a:spcAft>
                <a:spcPct val="0"/>
              </a:spcAft>
              <a:defRPr sz="2800" b="1">
                <a:solidFill>
                  <a:schemeClr val="bg2"/>
                </a:solidFill>
                <a:latin typeface="Arial" charset="0"/>
              </a:defRPr>
            </a:lvl6pPr>
            <a:lvl7pPr marL="2971800" indent="-228600" algn="ctr" eaLnBrk="0" fontAlgn="base" hangingPunct="0">
              <a:spcBef>
                <a:spcPct val="0"/>
              </a:spcBef>
              <a:spcAft>
                <a:spcPct val="0"/>
              </a:spcAft>
              <a:defRPr sz="2800" b="1">
                <a:solidFill>
                  <a:schemeClr val="bg2"/>
                </a:solidFill>
                <a:latin typeface="Arial" charset="0"/>
              </a:defRPr>
            </a:lvl7pPr>
            <a:lvl8pPr marL="3429000" indent="-228600" algn="ctr" eaLnBrk="0" fontAlgn="base" hangingPunct="0">
              <a:spcBef>
                <a:spcPct val="0"/>
              </a:spcBef>
              <a:spcAft>
                <a:spcPct val="0"/>
              </a:spcAft>
              <a:defRPr sz="2800" b="1">
                <a:solidFill>
                  <a:schemeClr val="bg2"/>
                </a:solidFill>
                <a:latin typeface="Arial" charset="0"/>
              </a:defRPr>
            </a:lvl8pPr>
            <a:lvl9pPr marL="3886200" indent="-228600" algn="ctr" eaLnBrk="0" fontAlgn="base" hangingPunct="0">
              <a:spcBef>
                <a:spcPct val="0"/>
              </a:spcBef>
              <a:spcAft>
                <a:spcPct val="0"/>
              </a:spcAft>
              <a:defRPr sz="2800" b="1">
                <a:solidFill>
                  <a:schemeClr val="bg2"/>
                </a:solidFill>
                <a:latin typeface="Arial" charset="0"/>
              </a:defRPr>
            </a:lvl9pPr>
          </a:lstStyle>
          <a:p>
            <a:pPr algn="ctr" eaLnBrk="1" hangingPunct="1"/>
            <a:r>
              <a:rPr lang="en-US" sz="2000" dirty="0" smtClean="0">
                <a:solidFill>
                  <a:schemeClr val="tx2"/>
                </a:solidFill>
                <a:latin typeface="Times New Roman" pitchFamily="18" charset="0"/>
                <a:cs typeface="Calibri" pitchFamily="34" charset="0"/>
              </a:rPr>
              <a:t>Operating Co.</a:t>
            </a:r>
            <a:endParaRPr lang="en-US" sz="1200" dirty="0">
              <a:solidFill>
                <a:schemeClr val="tx2"/>
              </a:solidFill>
            </a:endParaRPr>
          </a:p>
          <a:p>
            <a:pPr algn="ctr" eaLnBrk="1" hangingPunct="1"/>
            <a:endParaRPr lang="en-US" dirty="0">
              <a:solidFill>
                <a:schemeClr val="tx1"/>
              </a:solidFill>
            </a:endParaRPr>
          </a:p>
        </p:txBody>
      </p:sp>
      <p:sp>
        <p:nvSpPr>
          <p:cNvPr id="20" name="Rectangle 19"/>
          <p:cNvSpPr/>
          <p:nvPr/>
        </p:nvSpPr>
        <p:spPr>
          <a:xfrm>
            <a:off x="0" y="0"/>
            <a:ext cx="9144000" cy="1104900"/>
          </a:xfrm>
          <a:prstGeom prst="rect">
            <a:avLst/>
          </a:prstGeom>
          <a:solidFill>
            <a:srgbClr val="005F7F"/>
          </a:solidFill>
          <a:ln>
            <a:solidFill>
              <a:schemeClr val="tx2">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sz="2000" b="1" dirty="0" smtClean="0"/>
              <a:t>Unintended result of Share redemption</a:t>
            </a:r>
            <a:endParaRPr lang="en-CA" b="1" dirty="0"/>
          </a:p>
        </p:txBody>
      </p:sp>
      <p:sp>
        <p:nvSpPr>
          <p:cNvPr id="23" name="Text Box 5"/>
          <p:cNvSpPr txBox="1">
            <a:spLocks noChangeArrowheads="1"/>
          </p:cNvSpPr>
          <p:nvPr/>
        </p:nvSpPr>
        <p:spPr bwMode="auto">
          <a:xfrm>
            <a:off x="2341225" y="4945726"/>
            <a:ext cx="784538" cy="457294"/>
          </a:xfrm>
          <a:prstGeom prst="rect">
            <a:avLst/>
          </a:prstGeom>
          <a:solidFill>
            <a:srgbClr val="0000CC">
              <a:alpha val="79999"/>
            </a:srgbClr>
          </a:solidFill>
          <a:ln w="38100">
            <a:solidFill>
              <a:srgbClr val="000000"/>
            </a:solidFill>
            <a:miter lim="800000"/>
            <a:headEnd/>
            <a:tailEnd/>
          </a:ln>
        </p:spPr>
        <p:txBody>
          <a:bodyPr/>
          <a:lstStyle>
            <a:lvl1pPr>
              <a:defRPr sz="2800" b="1">
                <a:solidFill>
                  <a:schemeClr val="bg2"/>
                </a:solidFill>
                <a:latin typeface="Arial" charset="0"/>
              </a:defRPr>
            </a:lvl1pPr>
            <a:lvl2pPr marL="742950" indent="-285750">
              <a:defRPr sz="2800" b="1">
                <a:solidFill>
                  <a:schemeClr val="bg2"/>
                </a:solidFill>
                <a:latin typeface="Arial" charset="0"/>
              </a:defRPr>
            </a:lvl2pPr>
            <a:lvl3pPr marL="1143000" indent="-228600">
              <a:defRPr sz="2800" b="1">
                <a:solidFill>
                  <a:schemeClr val="bg2"/>
                </a:solidFill>
                <a:latin typeface="Arial" charset="0"/>
              </a:defRPr>
            </a:lvl3pPr>
            <a:lvl4pPr marL="1600200" indent="-228600">
              <a:defRPr sz="2800" b="1">
                <a:solidFill>
                  <a:schemeClr val="bg2"/>
                </a:solidFill>
                <a:latin typeface="Arial" charset="0"/>
              </a:defRPr>
            </a:lvl4pPr>
            <a:lvl5pPr marL="2057400" indent="-228600">
              <a:defRPr sz="2800" b="1">
                <a:solidFill>
                  <a:schemeClr val="bg2"/>
                </a:solidFill>
                <a:latin typeface="Arial" charset="0"/>
              </a:defRPr>
            </a:lvl5pPr>
            <a:lvl6pPr marL="2514600" indent="-228600" algn="ctr" eaLnBrk="0" fontAlgn="base" hangingPunct="0">
              <a:spcBef>
                <a:spcPct val="0"/>
              </a:spcBef>
              <a:spcAft>
                <a:spcPct val="0"/>
              </a:spcAft>
              <a:defRPr sz="2800" b="1">
                <a:solidFill>
                  <a:schemeClr val="bg2"/>
                </a:solidFill>
                <a:latin typeface="Arial" charset="0"/>
              </a:defRPr>
            </a:lvl6pPr>
            <a:lvl7pPr marL="2971800" indent="-228600" algn="ctr" eaLnBrk="0" fontAlgn="base" hangingPunct="0">
              <a:spcBef>
                <a:spcPct val="0"/>
              </a:spcBef>
              <a:spcAft>
                <a:spcPct val="0"/>
              </a:spcAft>
              <a:defRPr sz="2800" b="1">
                <a:solidFill>
                  <a:schemeClr val="bg2"/>
                </a:solidFill>
                <a:latin typeface="Arial" charset="0"/>
              </a:defRPr>
            </a:lvl7pPr>
            <a:lvl8pPr marL="3429000" indent="-228600" algn="ctr" eaLnBrk="0" fontAlgn="base" hangingPunct="0">
              <a:spcBef>
                <a:spcPct val="0"/>
              </a:spcBef>
              <a:spcAft>
                <a:spcPct val="0"/>
              </a:spcAft>
              <a:defRPr sz="2800" b="1">
                <a:solidFill>
                  <a:schemeClr val="bg2"/>
                </a:solidFill>
                <a:latin typeface="Arial" charset="0"/>
              </a:defRPr>
            </a:lvl8pPr>
            <a:lvl9pPr marL="3886200" indent="-228600" algn="ctr" eaLnBrk="0" fontAlgn="base" hangingPunct="0">
              <a:spcBef>
                <a:spcPct val="0"/>
              </a:spcBef>
              <a:spcAft>
                <a:spcPct val="0"/>
              </a:spcAft>
              <a:defRPr sz="2800" b="1">
                <a:solidFill>
                  <a:schemeClr val="bg2"/>
                </a:solidFill>
                <a:latin typeface="Arial" charset="0"/>
              </a:defRPr>
            </a:lvl9pPr>
          </a:lstStyle>
          <a:p>
            <a:pPr algn="ctr" eaLnBrk="1" hangingPunct="1"/>
            <a:r>
              <a:rPr lang="en-US" sz="1200">
                <a:solidFill>
                  <a:schemeClr val="bg1"/>
                </a:solidFill>
                <a:latin typeface="Times New Roman" pitchFamily="18" charset="0"/>
                <a:cs typeface="Calibri" pitchFamily="34" charset="0"/>
              </a:rPr>
              <a:t>Death</a:t>
            </a:r>
            <a:endParaRPr lang="en-US" sz="1100">
              <a:solidFill>
                <a:schemeClr val="bg1"/>
              </a:solidFill>
            </a:endParaRPr>
          </a:p>
          <a:p>
            <a:pPr algn="ctr" eaLnBrk="1" hangingPunct="1"/>
            <a:r>
              <a:rPr lang="en-US" sz="1200">
                <a:solidFill>
                  <a:schemeClr val="bg1"/>
                </a:solidFill>
                <a:latin typeface="Times New Roman" pitchFamily="18" charset="0"/>
                <a:cs typeface="Calibri" pitchFamily="34" charset="0"/>
              </a:rPr>
              <a:t>Benefit</a:t>
            </a:r>
            <a:endParaRPr lang="en-US" sz="1100">
              <a:solidFill>
                <a:schemeClr val="bg1"/>
              </a:solidFill>
            </a:endParaRPr>
          </a:p>
          <a:p>
            <a:pPr algn="ctr" eaLnBrk="1" hangingPunct="1"/>
            <a:endParaRPr lang="en-US" sz="2000">
              <a:solidFill>
                <a:schemeClr val="tx1"/>
              </a:solidFill>
            </a:endParaRPr>
          </a:p>
        </p:txBody>
      </p:sp>
      <p:sp>
        <p:nvSpPr>
          <p:cNvPr id="29" name="TextBox 28"/>
          <p:cNvSpPr txBox="1"/>
          <p:nvPr/>
        </p:nvSpPr>
        <p:spPr>
          <a:xfrm>
            <a:off x="897147" y="1216325"/>
            <a:ext cx="6797615" cy="584775"/>
          </a:xfrm>
          <a:prstGeom prst="rect">
            <a:avLst/>
          </a:prstGeom>
          <a:noFill/>
        </p:spPr>
        <p:txBody>
          <a:bodyPr wrap="square" rtlCol="0">
            <a:spAutoFit/>
          </a:bodyPr>
          <a:lstStyle/>
          <a:p>
            <a:pPr marL="285750" indent="-285750">
              <a:buFont typeface="Arial" panose="020B0604020202020204" pitchFamily="34" charset="0"/>
              <a:buChar char="•"/>
            </a:pPr>
            <a:r>
              <a:rPr lang="en-US" dirty="0" smtClean="0"/>
              <a:t>With Share Redemption, survivors increase their value.  Is this really what is intended?  </a:t>
            </a:r>
            <a:endParaRPr lang="en-US" dirty="0"/>
          </a:p>
        </p:txBody>
      </p:sp>
      <p:sp>
        <p:nvSpPr>
          <p:cNvPr id="10" name="TextBox 9"/>
          <p:cNvSpPr txBox="1"/>
          <p:nvPr/>
        </p:nvSpPr>
        <p:spPr>
          <a:xfrm>
            <a:off x="1553920" y="2046731"/>
            <a:ext cx="1213919" cy="1200329"/>
          </a:xfrm>
          <a:prstGeom prst="rect">
            <a:avLst/>
          </a:prstGeom>
          <a:noFill/>
        </p:spPr>
        <p:txBody>
          <a:bodyPr wrap="square" rtlCol="0">
            <a:spAutoFit/>
          </a:bodyPr>
          <a:lstStyle/>
          <a:p>
            <a:pPr algn="ctr"/>
            <a:r>
              <a:rPr lang="en-US" sz="7200" dirty="0" smtClean="0"/>
              <a:t>x</a:t>
            </a:r>
            <a:endParaRPr lang="en-US" sz="7200" dirty="0"/>
          </a:p>
        </p:txBody>
      </p:sp>
      <p:sp>
        <p:nvSpPr>
          <p:cNvPr id="3" name="Rectangle 2"/>
          <p:cNvSpPr/>
          <p:nvPr/>
        </p:nvSpPr>
        <p:spPr>
          <a:xfrm>
            <a:off x="1844902" y="3731121"/>
            <a:ext cx="526105" cy="338554"/>
          </a:xfrm>
          <a:prstGeom prst="rect">
            <a:avLst/>
          </a:prstGeom>
        </p:spPr>
        <p:txBody>
          <a:bodyPr wrap="none">
            <a:spAutoFit/>
          </a:bodyPr>
          <a:lstStyle/>
          <a:p>
            <a:pPr algn="ctr" eaLnBrk="1" hangingPunct="1"/>
            <a:r>
              <a:rPr lang="en-US" b="1" dirty="0">
                <a:solidFill>
                  <a:srgbClr val="008000"/>
                </a:solidFill>
                <a:latin typeface="Arial" panose="020B0604020202020204" pitchFamily="34" charset="0"/>
                <a:cs typeface="Arial" panose="020B0604020202020204" pitchFamily="34" charset="0"/>
              </a:rPr>
              <a:t>$$$</a:t>
            </a:r>
            <a:endParaRPr lang="en-US" sz="3600" b="1" dirty="0">
              <a:solidFill>
                <a:srgbClr val="008000"/>
              </a:solidFill>
              <a:latin typeface="Arial" panose="020B0604020202020204" pitchFamily="34" charset="0"/>
              <a:cs typeface="Arial" panose="020B0604020202020204" pitchFamily="34" charset="0"/>
            </a:endParaRPr>
          </a:p>
        </p:txBody>
      </p:sp>
      <p:cxnSp>
        <p:nvCxnSpPr>
          <p:cNvPr id="27" name="Straight Arrow Connector 26"/>
          <p:cNvCxnSpPr/>
          <p:nvPr/>
        </p:nvCxnSpPr>
        <p:spPr>
          <a:xfrm flipH="1" flipV="1">
            <a:off x="2248525" y="4069675"/>
            <a:ext cx="360209" cy="829906"/>
          </a:xfrm>
          <a:prstGeom prst="straightConnector1">
            <a:avLst/>
          </a:prstGeom>
          <a:ln w="28575">
            <a:solidFill>
              <a:srgbClr val="008000"/>
            </a:solidFill>
            <a:tailEnd type="arrow"/>
          </a:ln>
        </p:spPr>
        <p:style>
          <a:lnRef idx="1">
            <a:schemeClr val="accent1"/>
          </a:lnRef>
          <a:fillRef idx="0">
            <a:schemeClr val="accent1"/>
          </a:fillRef>
          <a:effectRef idx="0">
            <a:schemeClr val="accent1"/>
          </a:effectRef>
          <a:fontRef idx="minor">
            <a:schemeClr val="tx1"/>
          </a:fontRef>
        </p:style>
      </p:cxnSp>
      <p:sp>
        <p:nvSpPr>
          <p:cNvPr id="13" name="Rectangle 12"/>
          <p:cNvSpPr/>
          <p:nvPr/>
        </p:nvSpPr>
        <p:spPr>
          <a:xfrm>
            <a:off x="6496563" y="3610716"/>
            <a:ext cx="737702" cy="338554"/>
          </a:xfrm>
          <a:prstGeom prst="rect">
            <a:avLst/>
          </a:prstGeom>
        </p:spPr>
        <p:txBody>
          <a:bodyPr wrap="none">
            <a:spAutoFit/>
          </a:bodyPr>
          <a:lstStyle/>
          <a:p>
            <a:r>
              <a:rPr lang="en-US" b="1" dirty="0"/>
              <a:t>18%</a:t>
            </a:r>
            <a:endParaRPr lang="en-CA" b="1" dirty="0"/>
          </a:p>
        </p:txBody>
      </p:sp>
      <p:sp>
        <p:nvSpPr>
          <p:cNvPr id="21" name="Rectangle 20"/>
          <p:cNvSpPr/>
          <p:nvPr/>
        </p:nvSpPr>
        <p:spPr>
          <a:xfrm>
            <a:off x="3997514" y="3692651"/>
            <a:ext cx="737702" cy="338554"/>
          </a:xfrm>
          <a:prstGeom prst="rect">
            <a:avLst/>
          </a:prstGeom>
        </p:spPr>
        <p:txBody>
          <a:bodyPr wrap="none">
            <a:spAutoFit/>
          </a:bodyPr>
          <a:lstStyle/>
          <a:p>
            <a:r>
              <a:rPr lang="en-US" b="1" dirty="0"/>
              <a:t>82%</a:t>
            </a:r>
            <a:endParaRPr lang="en-CA" b="1" dirty="0"/>
          </a:p>
        </p:txBody>
      </p:sp>
      <p:sp>
        <p:nvSpPr>
          <p:cNvPr id="25" name="TextBox 24"/>
          <p:cNvSpPr txBox="1"/>
          <p:nvPr/>
        </p:nvSpPr>
        <p:spPr>
          <a:xfrm>
            <a:off x="348545" y="2308341"/>
            <a:ext cx="827471" cy="338554"/>
          </a:xfrm>
          <a:prstGeom prst="rect">
            <a:avLst/>
          </a:prstGeom>
          <a:noFill/>
        </p:spPr>
        <p:txBody>
          <a:bodyPr wrap="none" rtlCol="0">
            <a:spAutoFit/>
          </a:bodyPr>
          <a:lstStyle/>
          <a:p>
            <a:r>
              <a:rPr lang="en-CA" dirty="0" smtClean="0"/>
              <a:t>Estate</a:t>
            </a:r>
            <a:endParaRPr lang="en-CA" dirty="0"/>
          </a:p>
        </p:txBody>
      </p:sp>
    </p:spTree>
    <p:extLst>
      <p:ext uri="{BB962C8B-B14F-4D97-AF65-F5344CB8AC3E}">
        <p14:creationId xmlns:p14="http://schemas.microsoft.com/office/powerpoint/2010/main" val="16886980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1250"/>
                                        <p:tgtEl>
                                          <p:spTgt spid="10"/>
                                        </p:tgtEl>
                                      </p:cBhvr>
                                    </p:animEffect>
                                  </p:childTnLst>
                                </p:cTn>
                              </p:par>
                            </p:childTnLst>
                          </p:cTn>
                        </p:par>
                        <p:par>
                          <p:cTn id="8" fill="hold">
                            <p:stCondLst>
                              <p:cond delay="1250"/>
                            </p:stCondLst>
                            <p:childTnLst>
                              <p:par>
                                <p:cTn id="9" presetID="10" presetClass="entr" presetSubtype="0" fill="hold" grpId="0" nodeType="afterEffect">
                                  <p:stCondLst>
                                    <p:cond delay="0"/>
                                  </p:stCondLst>
                                  <p:childTnLst>
                                    <p:set>
                                      <p:cBhvr>
                                        <p:cTn id="10" dur="1" fill="hold">
                                          <p:stCondLst>
                                            <p:cond delay="0"/>
                                          </p:stCondLst>
                                        </p:cTn>
                                        <p:tgtEl>
                                          <p:spTgt spid="25"/>
                                        </p:tgtEl>
                                        <p:attrNameLst>
                                          <p:attrName>style.visibility</p:attrName>
                                        </p:attrNameLst>
                                      </p:cBhvr>
                                      <p:to>
                                        <p:strVal val="visible"/>
                                      </p:to>
                                    </p:set>
                                    <p:animEffect transition="in" filter="fade">
                                      <p:cBhvr>
                                        <p:cTn id="11" dur="750"/>
                                        <p:tgtEl>
                                          <p:spTgt spid="25"/>
                                        </p:tgtEl>
                                      </p:cBhvr>
                                    </p:animEffect>
                                  </p:childTnLst>
                                </p:cTn>
                              </p:par>
                            </p:childTnLst>
                          </p:cTn>
                        </p:par>
                        <p:par>
                          <p:cTn id="12" fill="hold">
                            <p:stCondLst>
                              <p:cond delay="2000"/>
                            </p:stCondLst>
                            <p:childTnLst>
                              <p:par>
                                <p:cTn id="13" presetID="10" presetClass="entr" presetSubtype="0" fill="hold" grpId="0" nodeType="afterEffect">
                                  <p:stCondLst>
                                    <p:cond delay="0"/>
                                  </p:stCondLst>
                                  <p:childTnLst>
                                    <p:set>
                                      <p:cBhvr>
                                        <p:cTn id="14" dur="1" fill="hold">
                                          <p:stCondLst>
                                            <p:cond delay="0"/>
                                          </p:stCondLst>
                                        </p:cTn>
                                        <p:tgtEl>
                                          <p:spTgt spid="23"/>
                                        </p:tgtEl>
                                        <p:attrNameLst>
                                          <p:attrName>style.visibility</p:attrName>
                                        </p:attrNameLst>
                                      </p:cBhvr>
                                      <p:to>
                                        <p:strVal val="visible"/>
                                      </p:to>
                                    </p:set>
                                    <p:animEffect transition="in" filter="fade">
                                      <p:cBhvr>
                                        <p:cTn id="15" dur="1250"/>
                                        <p:tgtEl>
                                          <p:spTgt spid="23"/>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4" fill="hold" nodeType="clickEffect">
                                  <p:stCondLst>
                                    <p:cond delay="0"/>
                                  </p:stCondLst>
                                  <p:childTnLst>
                                    <p:set>
                                      <p:cBhvr>
                                        <p:cTn id="19" dur="1" fill="hold">
                                          <p:stCondLst>
                                            <p:cond delay="0"/>
                                          </p:stCondLst>
                                        </p:cTn>
                                        <p:tgtEl>
                                          <p:spTgt spid="27"/>
                                        </p:tgtEl>
                                        <p:attrNameLst>
                                          <p:attrName>style.visibility</p:attrName>
                                        </p:attrNameLst>
                                      </p:cBhvr>
                                      <p:to>
                                        <p:strVal val="visible"/>
                                      </p:to>
                                    </p:set>
                                    <p:animEffect transition="in" filter="wipe(down)">
                                      <p:cBhvr>
                                        <p:cTn id="20" dur="1500"/>
                                        <p:tgtEl>
                                          <p:spTgt spid="27"/>
                                        </p:tgtEl>
                                      </p:cBhvr>
                                    </p:animEffect>
                                  </p:childTnLst>
                                </p:cTn>
                              </p:par>
                            </p:childTnLst>
                          </p:cTn>
                        </p:par>
                        <p:par>
                          <p:cTn id="21" fill="hold">
                            <p:stCondLst>
                              <p:cond delay="1500"/>
                            </p:stCondLst>
                            <p:childTnLst>
                              <p:par>
                                <p:cTn id="22" presetID="10" presetClass="entr" presetSubtype="0" fill="hold" grpId="0" nodeType="afterEffect">
                                  <p:stCondLst>
                                    <p:cond delay="0"/>
                                  </p:stCondLst>
                                  <p:childTnLst>
                                    <p:set>
                                      <p:cBhvr>
                                        <p:cTn id="23" dur="1" fill="hold">
                                          <p:stCondLst>
                                            <p:cond delay="0"/>
                                          </p:stCondLst>
                                        </p:cTn>
                                        <p:tgtEl>
                                          <p:spTgt spid="3"/>
                                        </p:tgtEl>
                                        <p:attrNameLst>
                                          <p:attrName>style.visibility</p:attrName>
                                        </p:attrNameLst>
                                      </p:cBhvr>
                                      <p:to>
                                        <p:strVal val="visible"/>
                                      </p:to>
                                    </p:set>
                                    <p:animEffect transition="in" filter="fade">
                                      <p:cBhvr>
                                        <p:cTn id="24" dur="500"/>
                                        <p:tgtEl>
                                          <p:spTgt spid="3"/>
                                        </p:tgtEl>
                                      </p:cBhvr>
                                    </p:animEffect>
                                  </p:childTnLst>
                                </p:cTn>
                              </p:par>
                            </p:childTnLst>
                          </p:cTn>
                        </p:par>
                      </p:childTnLst>
                    </p:cTn>
                  </p:par>
                  <p:par>
                    <p:cTn id="25" fill="hold">
                      <p:stCondLst>
                        <p:cond delay="indefinite"/>
                      </p:stCondLst>
                      <p:childTnLst>
                        <p:par>
                          <p:cTn id="26" fill="hold">
                            <p:stCondLst>
                              <p:cond delay="0"/>
                            </p:stCondLst>
                            <p:childTnLst>
                              <p:par>
                                <p:cTn id="27" presetID="22" presetClass="exit" presetSubtype="1" fill="hold" grpId="0" nodeType="clickEffect">
                                  <p:stCondLst>
                                    <p:cond delay="0"/>
                                  </p:stCondLst>
                                  <p:childTnLst>
                                    <p:animEffect transition="out" filter="wipe(up)">
                                      <p:cBhvr>
                                        <p:cTn id="28" dur="1000"/>
                                        <p:tgtEl>
                                          <p:spTgt spid="24"/>
                                        </p:tgtEl>
                                      </p:cBhvr>
                                    </p:animEffect>
                                    <p:set>
                                      <p:cBhvr>
                                        <p:cTn id="29" dur="1" fill="hold">
                                          <p:stCondLst>
                                            <p:cond delay="999"/>
                                          </p:stCondLst>
                                        </p:cTn>
                                        <p:tgtEl>
                                          <p:spTgt spid="24"/>
                                        </p:tgtEl>
                                        <p:attrNameLst>
                                          <p:attrName>style.visibility</p:attrName>
                                        </p:attrNameLst>
                                      </p:cBhvr>
                                      <p:to>
                                        <p:strVal val="hidden"/>
                                      </p:to>
                                    </p:set>
                                  </p:childTnLst>
                                </p:cTn>
                              </p:par>
                            </p:childTnLst>
                          </p:cTn>
                        </p:par>
                      </p:childTnLst>
                    </p:cTn>
                  </p:par>
                  <p:par>
                    <p:cTn id="30" fill="hold">
                      <p:stCondLst>
                        <p:cond delay="indefinite"/>
                      </p:stCondLst>
                      <p:childTnLst>
                        <p:par>
                          <p:cTn id="31" fill="hold">
                            <p:stCondLst>
                              <p:cond delay="0"/>
                            </p:stCondLst>
                            <p:childTnLst>
                              <p:par>
                                <p:cTn id="32" presetID="10" presetClass="entr" presetSubtype="0" fill="hold" grpId="0" nodeType="clickEffect">
                                  <p:stCondLst>
                                    <p:cond delay="0"/>
                                  </p:stCondLst>
                                  <p:childTnLst>
                                    <p:set>
                                      <p:cBhvr>
                                        <p:cTn id="33" dur="1" fill="hold">
                                          <p:stCondLst>
                                            <p:cond delay="0"/>
                                          </p:stCondLst>
                                        </p:cTn>
                                        <p:tgtEl>
                                          <p:spTgt spid="21"/>
                                        </p:tgtEl>
                                        <p:attrNameLst>
                                          <p:attrName>style.visibility</p:attrName>
                                        </p:attrNameLst>
                                      </p:cBhvr>
                                      <p:to>
                                        <p:strVal val="visible"/>
                                      </p:to>
                                    </p:set>
                                    <p:animEffect transition="in" filter="fade">
                                      <p:cBhvr>
                                        <p:cTn id="34" dur="500"/>
                                        <p:tgtEl>
                                          <p:spTgt spid="21"/>
                                        </p:tgtEl>
                                      </p:cBhvr>
                                    </p:animEffect>
                                  </p:childTnLst>
                                </p:cTn>
                              </p:par>
                            </p:childTnLst>
                          </p:cTn>
                        </p:par>
                        <p:par>
                          <p:cTn id="35" fill="hold">
                            <p:stCondLst>
                              <p:cond delay="500"/>
                            </p:stCondLst>
                            <p:childTnLst>
                              <p:par>
                                <p:cTn id="36" presetID="10" presetClass="entr" presetSubtype="0" fill="hold" grpId="0" nodeType="afterEffect">
                                  <p:stCondLst>
                                    <p:cond delay="0"/>
                                  </p:stCondLst>
                                  <p:childTnLst>
                                    <p:set>
                                      <p:cBhvr>
                                        <p:cTn id="37" dur="1" fill="hold">
                                          <p:stCondLst>
                                            <p:cond delay="0"/>
                                          </p:stCondLst>
                                        </p:cTn>
                                        <p:tgtEl>
                                          <p:spTgt spid="13"/>
                                        </p:tgtEl>
                                        <p:attrNameLst>
                                          <p:attrName>style.visibility</p:attrName>
                                        </p:attrNameLst>
                                      </p:cBhvr>
                                      <p:to>
                                        <p:strVal val="visible"/>
                                      </p:to>
                                    </p:set>
                                    <p:animEffect transition="in" filter="fade">
                                      <p:cBhvr>
                                        <p:cTn id="38"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animBg="1"/>
      <p:bldP spid="23" grpId="0" animBg="1"/>
      <p:bldP spid="10" grpId="0"/>
      <p:bldP spid="3" grpId="0"/>
      <p:bldP spid="13" grpId="0"/>
      <p:bldP spid="21" grpId="0"/>
      <p:bldP spid="25"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4" name="Rectangle 4"/>
          <p:cNvSpPr>
            <a:spLocks noChangeArrowheads="1"/>
          </p:cNvSpPr>
          <p:nvPr/>
        </p:nvSpPr>
        <p:spPr bwMode="auto">
          <a:xfrm>
            <a:off x="5668963" y="1828800"/>
            <a:ext cx="1333500" cy="4267200"/>
          </a:xfrm>
          <a:prstGeom prst="rect">
            <a:avLst/>
          </a:prstGeom>
          <a:noFill/>
          <a:ln w="63500">
            <a:solidFill>
              <a:srgbClr val="009900"/>
            </a:solidFill>
            <a:miter lim="800000"/>
            <a:headEnd/>
            <a:tailEnd/>
          </a:ln>
          <a:extLst>
            <a:ext uri="{909E8E84-426E-40DD-AFC4-6F175D3DCCD1}">
              <a14:hiddenFill xmlns:a14="http://schemas.microsoft.com/office/drawing/2010/main">
                <a:solidFill>
                  <a:srgbClr val="FFFFFF"/>
                </a:solidFill>
              </a14:hiddenFill>
            </a:ext>
          </a:extLst>
        </p:spPr>
        <p:txBody>
          <a:bodyPr wrap="none" tIns="91440" bIns="91440" anchor="ctr"/>
          <a:lstStyle>
            <a:lvl1pPr>
              <a:spcBef>
                <a:spcPct val="20000"/>
              </a:spcBef>
              <a:buClr>
                <a:srgbClr val="7F7F7F"/>
              </a:buClr>
              <a:buFont typeface="Wingdings" pitchFamily="2" charset="2"/>
              <a:buChar char="§"/>
              <a:defRPr>
                <a:solidFill>
                  <a:srgbClr val="000000"/>
                </a:solidFill>
                <a:latin typeface="Calibri" pitchFamily="34" charset="0"/>
              </a:defRPr>
            </a:lvl1pPr>
            <a:lvl2pPr marL="742950" indent="-285750">
              <a:spcBef>
                <a:spcPct val="20000"/>
              </a:spcBef>
              <a:buClr>
                <a:srgbClr val="7F7F7F"/>
              </a:buClr>
              <a:buFont typeface="Wingdings" pitchFamily="2" charset="2"/>
              <a:buChar char="§"/>
              <a:defRPr sz="1400">
                <a:solidFill>
                  <a:srgbClr val="000000"/>
                </a:solidFill>
                <a:latin typeface="Calibri" pitchFamily="34" charset="0"/>
              </a:defRPr>
            </a:lvl2pPr>
            <a:lvl3pPr marL="1143000" indent="-228600">
              <a:spcBef>
                <a:spcPct val="20000"/>
              </a:spcBef>
              <a:buClr>
                <a:srgbClr val="7F7F7F"/>
              </a:buClr>
              <a:buFont typeface="Wingdings" pitchFamily="2" charset="2"/>
              <a:buChar char="§"/>
              <a:defRPr sz="1400">
                <a:solidFill>
                  <a:srgbClr val="000000"/>
                </a:solidFill>
                <a:latin typeface="Calibri" pitchFamily="34" charset="0"/>
              </a:defRPr>
            </a:lvl3pPr>
            <a:lvl4pPr marL="1600200" indent="-228600">
              <a:spcBef>
                <a:spcPct val="20000"/>
              </a:spcBef>
              <a:buClr>
                <a:srgbClr val="7F7F7F"/>
              </a:buClr>
              <a:buFont typeface="Wingdings" pitchFamily="2" charset="2"/>
              <a:buChar char="§"/>
              <a:defRPr sz="1400">
                <a:solidFill>
                  <a:srgbClr val="000000"/>
                </a:solidFill>
                <a:latin typeface="Calibri" pitchFamily="34" charset="0"/>
              </a:defRPr>
            </a:lvl4pPr>
            <a:lvl5pPr marL="2057400" indent="-228600">
              <a:spcBef>
                <a:spcPct val="20000"/>
              </a:spcBef>
              <a:buClr>
                <a:srgbClr val="7F7F7F"/>
              </a:buClr>
              <a:buFont typeface="Wingdings" pitchFamily="2" charset="2"/>
              <a:buChar char="§"/>
              <a:defRPr sz="1400">
                <a:solidFill>
                  <a:srgbClr val="000000"/>
                </a:solidFill>
                <a:latin typeface="Calibri" pitchFamily="34" charset="0"/>
              </a:defRPr>
            </a:lvl5pPr>
            <a:lvl6pPr marL="2514600" indent="-228600" eaLnBrk="0" fontAlgn="base" hangingPunct="0">
              <a:spcBef>
                <a:spcPct val="20000"/>
              </a:spcBef>
              <a:spcAft>
                <a:spcPct val="0"/>
              </a:spcAft>
              <a:buClr>
                <a:srgbClr val="7F7F7F"/>
              </a:buClr>
              <a:buFont typeface="Wingdings" pitchFamily="2" charset="2"/>
              <a:buChar char="§"/>
              <a:defRPr sz="1400">
                <a:solidFill>
                  <a:srgbClr val="000000"/>
                </a:solidFill>
                <a:latin typeface="Calibri" pitchFamily="34" charset="0"/>
              </a:defRPr>
            </a:lvl6pPr>
            <a:lvl7pPr marL="2971800" indent="-228600" eaLnBrk="0" fontAlgn="base" hangingPunct="0">
              <a:spcBef>
                <a:spcPct val="20000"/>
              </a:spcBef>
              <a:spcAft>
                <a:spcPct val="0"/>
              </a:spcAft>
              <a:buClr>
                <a:srgbClr val="7F7F7F"/>
              </a:buClr>
              <a:buFont typeface="Wingdings" pitchFamily="2" charset="2"/>
              <a:buChar char="§"/>
              <a:defRPr sz="1400">
                <a:solidFill>
                  <a:srgbClr val="000000"/>
                </a:solidFill>
                <a:latin typeface="Calibri" pitchFamily="34" charset="0"/>
              </a:defRPr>
            </a:lvl7pPr>
            <a:lvl8pPr marL="3429000" indent="-228600" eaLnBrk="0" fontAlgn="base" hangingPunct="0">
              <a:spcBef>
                <a:spcPct val="20000"/>
              </a:spcBef>
              <a:spcAft>
                <a:spcPct val="0"/>
              </a:spcAft>
              <a:buClr>
                <a:srgbClr val="7F7F7F"/>
              </a:buClr>
              <a:buFont typeface="Wingdings" pitchFamily="2" charset="2"/>
              <a:buChar char="§"/>
              <a:defRPr sz="1400">
                <a:solidFill>
                  <a:srgbClr val="000000"/>
                </a:solidFill>
                <a:latin typeface="Calibri" pitchFamily="34" charset="0"/>
              </a:defRPr>
            </a:lvl8pPr>
            <a:lvl9pPr marL="3886200" indent="-228600" eaLnBrk="0" fontAlgn="base" hangingPunct="0">
              <a:spcBef>
                <a:spcPct val="20000"/>
              </a:spcBef>
              <a:spcAft>
                <a:spcPct val="0"/>
              </a:spcAft>
              <a:buClr>
                <a:srgbClr val="7F7F7F"/>
              </a:buClr>
              <a:buFont typeface="Wingdings" pitchFamily="2" charset="2"/>
              <a:buChar char="§"/>
              <a:defRPr sz="1400">
                <a:solidFill>
                  <a:srgbClr val="000000"/>
                </a:solidFill>
                <a:latin typeface="Calibri" pitchFamily="34" charset="0"/>
              </a:defRPr>
            </a:lvl9pPr>
          </a:lstStyle>
          <a:p>
            <a:pPr algn="ctr" eaLnBrk="1" hangingPunct="1">
              <a:spcBef>
                <a:spcPct val="0"/>
              </a:spcBef>
              <a:buClrTx/>
              <a:buFontTx/>
              <a:buNone/>
            </a:pPr>
            <a:endParaRPr lang="en-US" altLang="en-US">
              <a:solidFill>
                <a:schemeClr val="tx1"/>
              </a:solidFill>
              <a:latin typeface="Arial" charset="0"/>
            </a:endParaRPr>
          </a:p>
        </p:txBody>
      </p:sp>
      <p:sp>
        <p:nvSpPr>
          <p:cNvPr id="10245" name="Rectangle 4"/>
          <p:cNvSpPr>
            <a:spLocks noChangeArrowheads="1"/>
          </p:cNvSpPr>
          <p:nvPr/>
        </p:nvSpPr>
        <p:spPr bwMode="auto">
          <a:xfrm>
            <a:off x="5694363" y="3962400"/>
            <a:ext cx="1295400" cy="2133600"/>
          </a:xfrm>
          <a:prstGeom prst="rect">
            <a:avLst/>
          </a:prstGeom>
          <a:solidFill>
            <a:srgbClr val="66FF66"/>
          </a:solidFill>
          <a:ln w="3175">
            <a:solidFill>
              <a:srgbClr val="009900"/>
            </a:solidFill>
            <a:miter lim="800000"/>
            <a:headEnd/>
            <a:tailEnd/>
          </a:ln>
        </p:spPr>
        <p:txBody>
          <a:bodyPr wrap="none" tIns="91440" bIns="91440" anchor="ctr"/>
          <a:lstStyle>
            <a:lvl1pPr>
              <a:spcBef>
                <a:spcPct val="20000"/>
              </a:spcBef>
              <a:buClr>
                <a:srgbClr val="7F7F7F"/>
              </a:buClr>
              <a:buFont typeface="Wingdings" pitchFamily="2" charset="2"/>
              <a:buChar char="§"/>
              <a:defRPr>
                <a:solidFill>
                  <a:srgbClr val="000000"/>
                </a:solidFill>
                <a:latin typeface="Calibri" pitchFamily="34" charset="0"/>
              </a:defRPr>
            </a:lvl1pPr>
            <a:lvl2pPr marL="742950" indent="-285750">
              <a:spcBef>
                <a:spcPct val="20000"/>
              </a:spcBef>
              <a:buClr>
                <a:srgbClr val="7F7F7F"/>
              </a:buClr>
              <a:buFont typeface="Wingdings" pitchFamily="2" charset="2"/>
              <a:buChar char="§"/>
              <a:defRPr sz="1400">
                <a:solidFill>
                  <a:srgbClr val="000000"/>
                </a:solidFill>
                <a:latin typeface="Calibri" pitchFamily="34" charset="0"/>
              </a:defRPr>
            </a:lvl2pPr>
            <a:lvl3pPr marL="1143000" indent="-228600">
              <a:spcBef>
                <a:spcPct val="20000"/>
              </a:spcBef>
              <a:buClr>
                <a:srgbClr val="7F7F7F"/>
              </a:buClr>
              <a:buFont typeface="Wingdings" pitchFamily="2" charset="2"/>
              <a:buChar char="§"/>
              <a:defRPr sz="1400">
                <a:solidFill>
                  <a:srgbClr val="000000"/>
                </a:solidFill>
                <a:latin typeface="Calibri" pitchFamily="34" charset="0"/>
              </a:defRPr>
            </a:lvl3pPr>
            <a:lvl4pPr marL="1600200" indent="-228600">
              <a:spcBef>
                <a:spcPct val="20000"/>
              </a:spcBef>
              <a:buClr>
                <a:srgbClr val="7F7F7F"/>
              </a:buClr>
              <a:buFont typeface="Wingdings" pitchFamily="2" charset="2"/>
              <a:buChar char="§"/>
              <a:defRPr sz="1400">
                <a:solidFill>
                  <a:srgbClr val="000000"/>
                </a:solidFill>
                <a:latin typeface="Calibri" pitchFamily="34" charset="0"/>
              </a:defRPr>
            </a:lvl4pPr>
            <a:lvl5pPr marL="2057400" indent="-228600">
              <a:spcBef>
                <a:spcPct val="20000"/>
              </a:spcBef>
              <a:buClr>
                <a:srgbClr val="7F7F7F"/>
              </a:buClr>
              <a:buFont typeface="Wingdings" pitchFamily="2" charset="2"/>
              <a:buChar char="§"/>
              <a:defRPr sz="1400">
                <a:solidFill>
                  <a:srgbClr val="000000"/>
                </a:solidFill>
                <a:latin typeface="Calibri" pitchFamily="34" charset="0"/>
              </a:defRPr>
            </a:lvl5pPr>
            <a:lvl6pPr marL="2514600" indent="-228600" eaLnBrk="0" fontAlgn="base" hangingPunct="0">
              <a:spcBef>
                <a:spcPct val="20000"/>
              </a:spcBef>
              <a:spcAft>
                <a:spcPct val="0"/>
              </a:spcAft>
              <a:buClr>
                <a:srgbClr val="7F7F7F"/>
              </a:buClr>
              <a:buFont typeface="Wingdings" pitchFamily="2" charset="2"/>
              <a:buChar char="§"/>
              <a:defRPr sz="1400">
                <a:solidFill>
                  <a:srgbClr val="000000"/>
                </a:solidFill>
                <a:latin typeface="Calibri" pitchFamily="34" charset="0"/>
              </a:defRPr>
            </a:lvl6pPr>
            <a:lvl7pPr marL="2971800" indent="-228600" eaLnBrk="0" fontAlgn="base" hangingPunct="0">
              <a:spcBef>
                <a:spcPct val="20000"/>
              </a:spcBef>
              <a:spcAft>
                <a:spcPct val="0"/>
              </a:spcAft>
              <a:buClr>
                <a:srgbClr val="7F7F7F"/>
              </a:buClr>
              <a:buFont typeface="Wingdings" pitchFamily="2" charset="2"/>
              <a:buChar char="§"/>
              <a:defRPr sz="1400">
                <a:solidFill>
                  <a:srgbClr val="000000"/>
                </a:solidFill>
                <a:latin typeface="Calibri" pitchFamily="34" charset="0"/>
              </a:defRPr>
            </a:lvl7pPr>
            <a:lvl8pPr marL="3429000" indent="-228600" eaLnBrk="0" fontAlgn="base" hangingPunct="0">
              <a:spcBef>
                <a:spcPct val="20000"/>
              </a:spcBef>
              <a:spcAft>
                <a:spcPct val="0"/>
              </a:spcAft>
              <a:buClr>
                <a:srgbClr val="7F7F7F"/>
              </a:buClr>
              <a:buFont typeface="Wingdings" pitchFamily="2" charset="2"/>
              <a:buChar char="§"/>
              <a:defRPr sz="1400">
                <a:solidFill>
                  <a:srgbClr val="000000"/>
                </a:solidFill>
                <a:latin typeface="Calibri" pitchFamily="34" charset="0"/>
              </a:defRPr>
            </a:lvl8pPr>
            <a:lvl9pPr marL="3886200" indent="-228600" eaLnBrk="0" fontAlgn="base" hangingPunct="0">
              <a:spcBef>
                <a:spcPct val="20000"/>
              </a:spcBef>
              <a:spcAft>
                <a:spcPct val="0"/>
              </a:spcAft>
              <a:buClr>
                <a:srgbClr val="7F7F7F"/>
              </a:buClr>
              <a:buFont typeface="Wingdings" pitchFamily="2" charset="2"/>
              <a:buChar char="§"/>
              <a:defRPr sz="1400">
                <a:solidFill>
                  <a:srgbClr val="000000"/>
                </a:solidFill>
                <a:latin typeface="Calibri" pitchFamily="34" charset="0"/>
              </a:defRPr>
            </a:lvl9pPr>
          </a:lstStyle>
          <a:p>
            <a:pPr algn="ctr" eaLnBrk="1" hangingPunct="1">
              <a:spcBef>
                <a:spcPct val="0"/>
              </a:spcBef>
              <a:buClrTx/>
              <a:buFontTx/>
              <a:buNone/>
            </a:pPr>
            <a:endParaRPr lang="en-US" altLang="en-US">
              <a:solidFill>
                <a:schemeClr val="tx1"/>
              </a:solidFill>
              <a:latin typeface="Arial" charset="0"/>
            </a:endParaRPr>
          </a:p>
        </p:txBody>
      </p:sp>
      <p:sp>
        <p:nvSpPr>
          <p:cNvPr id="10246" name="Rectangle 4"/>
          <p:cNvSpPr>
            <a:spLocks noChangeArrowheads="1"/>
          </p:cNvSpPr>
          <p:nvPr/>
        </p:nvSpPr>
        <p:spPr bwMode="auto">
          <a:xfrm>
            <a:off x="5699125" y="1809750"/>
            <a:ext cx="1295400" cy="2133600"/>
          </a:xfrm>
          <a:prstGeom prst="rect">
            <a:avLst/>
          </a:prstGeom>
          <a:solidFill>
            <a:srgbClr val="00CC00"/>
          </a:solidFill>
          <a:ln w="22225">
            <a:solidFill>
              <a:srgbClr val="009900"/>
            </a:solidFill>
            <a:miter lim="800000"/>
            <a:headEnd/>
            <a:tailEnd/>
          </a:ln>
        </p:spPr>
        <p:txBody>
          <a:bodyPr wrap="none" tIns="91440" bIns="91440" anchor="ctr"/>
          <a:lstStyle>
            <a:lvl1pPr>
              <a:spcBef>
                <a:spcPct val="20000"/>
              </a:spcBef>
              <a:buClr>
                <a:srgbClr val="7F7F7F"/>
              </a:buClr>
              <a:buFont typeface="Wingdings" pitchFamily="2" charset="2"/>
              <a:buChar char="§"/>
              <a:defRPr>
                <a:solidFill>
                  <a:srgbClr val="000000"/>
                </a:solidFill>
                <a:latin typeface="Calibri" pitchFamily="34" charset="0"/>
              </a:defRPr>
            </a:lvl1pPr>
            <a:lvl2pPr marL="742950" indent="-285750">
              <a:spcBef>
                <a:spcPct val="20000"/>
              </a:spcBef>
              <a:buClr>
                <a:srgbClr val="7F7F7F"/>
              </a:buClr>
              <a:buFont typeface="Wingdings" pitchFamily="2" charset="2"/>
              <a:buChar char="§"/>
              <a:defRPr sz="1400">
                <a:solidFill>
                  <a:srgbClr val="000000"/>
                </a:solidFill>
                <a:latin typeface="Calibri" pitchFamily="34" charset="0"/>
              </a:defRPr>
            </a:lvl2pPr>
            <a:lvl3pPr marL="1143000" indent="-228600">
              <a:spcBef>
                <a:spcPct val="20000"/>
              </a:spcBef>
              <a:buClr>
                <a:srgbClr val="7F7F7F"/>
              </a:buClr>
              <a:buFont typeface="Wingdings" pitchFamily="2" charset="2"/>
              <a:buChar char="§"/>
              <a:defRPr sz="1400">
                <a:solidFill>
                  <a:srgbClr val="000000"/>
                </a:solidFill>
                <a:latin typeface="Calibri" pitchFamily="34" charset="0"/>
              </a:defRPr>
            </a:lvl3pPr>
            <a:lvl4pPr marL="1600200" indent="-228600">
              <a:spcBef>
                <a:spcPct val="20000"/>
              </a:spcBef>
              <a:buClr>
                <a:srgbClr val="7F7F7F"/>
              </a:buClr>
              <a:buFont typeface="Wingdings" pitchFamily="2" charset="2"/>
              <a:buChar char="§"/>
              <a:defRPr sz="1400">
                <a:solidFill>
                  <a:srgbClr val="000000"/>
                </a:solidFill>
                <a:latin typeface="Calibri" pitchFamily="34" charset="0"/>
              </a:defRPr>
            </a:lvl4pPr>
            <a:lvl5pPr marL="2057400" indent="-228600">
              <a:spcBef>
                <a:spcPct val="20000"/>
              </a:spcBef>
              <a:buClr>
                <a:srgbClr val="7F7F7F"/>
              </a:buClr>
              <a:buFont typeface="Wingdings" pitchFamily="2" charset="2"/>
              <a:buChar char="§"/>
              <a:defRPr sz="1400">
                <a:solidFill>
                  <a:srgbClr val="000000"/>
                </a:solidFill>
                <a:latin typeface="Calibri" pitchFamily="34" charset="0"/>
              </a:defRPr>
            </a:lvl5pPr>
            <a:lvl6pPr marL="2514600" indent="-228600" eaLnBrk="0" fontAlgn="base" hangingPunct="0">
              <a:spcBef>
                <a:spcPct val="20000"/>
              </a:spcBef>
              <a:spcAft>
                <a:spcPct val="0"/>
              </a:spcAft>
              <a:buClr>
                <a:srgbClr val="7F7F7F"/>
              </a:buClr>
              <a:buFont typeface="Wingdings" pitchFamily="2" charset="2"/>
              <a:buChar char="§"/>
              <a:defRPr sz="1400">
                <a:solidFill>
                  <a:srgbClr val="000000"/>
                </a:solidFill>
                <a:latin typeface="Calibri" pitchFamily="34" charset="0"/>
              </a:defRPr>
            </a:lvl6pPr>
            <a:lvl7pPr marL="2971800" indent="-228600" eaLnBrk="0" fontAlgn="base" hangingPunct="0">
              <a:spcBef>
                <a:spcPct val="20000"/>
              </a:spcBef>
              <a:spcAft>
                <a:spcPct val="0"/>
              </a:spcAft>
              <a:buClr>
                <a:srgbClr val="7F7F7F"/>
              </a:buClr>
              <a:buFont typeface="Wingdings" pitchFamily="2" charset="2"/>
              <a:buChar char="§"/>
              <a:defRPr sz="1400">
                <a:solidFill>
                  <a:srgbClr val="000000"/>
                </a:solidFill>
                <a:latin typeface="Calibri" pitchFamily="34" charset="0"/>
              </a:defRPr>
            </a:lvl7pPr>
            <a:lvl8pPr marL="3429000" indent="-228600" eaLnBrk="0" fontAlgn="base" hangingPunct="0">
              <a:spcBef>
                <a:spcPct val="20000"/>
              </a:spcBef>
              <a:spcAft>
                <a:spcPct val="0"/>
              </a:spcAft>
              <a:buClr>
                <a:srgbClr val="7F7F7F"/>
              </a:buClr>
              <a:buFont typeface="Wingdings" pitchFamily="2" charset="2"/>
              <a:buChar char="§"/>
              <a:defRPr sz="1400">
                <a:solidFill>
                  <a:srgbClr val="000000"/>
                </a:solidFill>
                <a:latin typeface="Calibri" pitchFamily="34" charset="0"/>
              </a:defRPr>
            </a:lvl8pPr>
            <a:lvl9pPr marL="3886200" indent="-228600" eaLnBrk="0" fontAlgn="base" hangingPunct="0">
              <a:spcBef>
                <a:spcPct val="20000"/>
              </a:spcBef>
              <a:spcAft>
                <a:spcPct val="0"/>
              </a:spcAft>
              <a:buClr>
                <a:srgbClr val="7F7F7F"/>
              </a:buClr>
              <a:buFont typeface="Wingdings" pitchFamily="2" charset="2"/>
              <a:buChar char="§"/>
              <a:defRPr sz="1400">
                <a:solidFill>
                  <a:srgbClr val="000000"/>
                </a:solidFill>
                <a:latin typeface="Calibri" pitchFamily="34" charset="0"/>
              </a:defRPr>
            </a:lvl9pPr>
          </a:lstStyle>
          <a:p>
            <a:pPr algn="ctr" eaLnBrk="1" hangingPunct="1">
              <a:spcBef>
                <a:spcPct val="0"/>
              </a:spcBef>
              <a:buClrTx/>
              <a:buFontTx/>
              <a:buNone/>
            </a:pPr>
            <a:endParaRPr lang="en-US" altLang="en-US">
              <a:solidFill>
                <a:schemeClr val="tx1"/>
              </a:solidFill>
              <a:latin typeface="Arial" charset="0"/>
            </a:endParaRPr>
          </a:p>
        </p:txBody>
      </p:sp>
      <p:sp>
        <p:nvSpPr>
          <p:cNvPr id="10247" name="Text Box 5"/>
          <p:cNvSpPr txBox="1">
            <a:spLocks noChangeArrowheads="1"/>
          </p:cNvSpPr>
          <p:nvPr/>
        </p:nvSpPr>
        <p:spPr bwMode="auto">
          <a:xfrm>
            <a:off x="5524500" y="1101725"/>
            <a:ext cx="1562100" cy="51706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tIns="91440" bIns="91440">
            <a:spAutoFit/>
          </a:bodyPr>
          <a:lstStyle>
            <a:lvl1pPr>
              <a:spcBef>
                <a:spcPct val="20000"/>
              </a:spcBef>
              <a:buClr>
                <a:srgbClr val="7F7F7F"/>
              </a:buClr>
              <a:buFont typeface="Wingdings" pitchFamily="2" charset="2"/>
              <a:buChar char="§"/>
              <a:defRPr>
                <a:solidFill>
                  <a:srgbClr val="000000"/>
                </a:solidFill>
                <a:latin typeface="Calibri" pitchFamily="34" charset="0"/>
              </a:defRPr>
            </a:lvl1pPr>
            <a:lvl2pPr marL="742950" indent="-285750">
              <a:spcBef>
                <a:spcPct val="20000"/>
              </a:spcBef>
              <a:buClr>
                <a:srgbClr val="7F7F7F"/>
              </a:buClr>
              <a:buFont typeface="Wingdings" pitchFamily="2" charset="2"/>
              <a:buChar char="§"/>
              <a:defRPr sz="1400">
                <a:solidFill>
                  <a:srgbClr val="000000"/>
                </a:solidFill>
                <a:latin typeface="Calibri" pitchFamily="34" charset="0"/>
              </a:defRPr>
            </a:lvl2pPr>
            <a:lvl3pPr marL="1143000" indent="-228600">
              <a:spcBef>
                <a:spcPct val="20000"/>
              </a:spcBef>
              <a:buClr>
                <a:srgbClr val="7F7F7F"/>
              </a:buClr>
              <a:buFont typeface="Wingdings" pitchFamily="2" charset="2"/>
              <a:buChar char="§"/>
              <a:defRPr sz="1400">
                <a:solidFill>
                  <a:srgbClr val="000000"/>
                </a:solidFill>
                <a:latin typeface="Calibri" pitchFamily="34" charset="0"/>
              </a:defRPr>
            </a:lvl3pPr>
            <a:lvl4pPr marL="1600200" indent="-228600">
              <a:spcBef>
                <a:spcPct val="20000"/>
              </a:spcBef>
              <a:buClr>
                <a:srgbClr val="7F7F7F"/>
              </a:buClr>
              <a:buFont typeface="Wingdings" pitchFamily="2" charset="2"/>
              <a:buChar char="§"/>
              <a:defRPr sz="1400">
                <a:solidFill>
                  <a:srgbClr val="000000"/>
                </a:solidFill>
                <a:latin typeface="Calibri" pitchFamily="34" charset="0"/>
              </a:defRPr>
            </a:lvl4pPr>
            <a:lvl5pPr marL="2057400" indent="-228600">
              <a:spcBef>
                <a:spcPct val="20000"/>
              </a:spcBef>
              <a:buClr>
                <a:srgbClr val="7F7F7F"/>
              </a:buClr>
              <a:buFont typeface="Wingdings" pitchFamily="2" charset="2"/>
              <a:buChar char="§"/>
              <a:defRPr sz="1400">
                <a:solidFill>
                  <a:srgbClr val="000000"/>
                </a:solidFill>
                <a:latin typeface="Calibri" pitchFamily="34" charset="0"/>
              </a:defRPr>
            </a:lvl5pPr>
            <a:lvl6pPr marL="2514600" indent="-228600" eaLnBrk="0" fontAlgn="base" hangingPunct="0">
              <a:spcBef>
                <a:spcPct val="20000"/>
              </a:spcBef>
              <a:spcAft>
                <a:spcPct val="0"/>
              </a:spcAft>
              <a:buClr>
                <a:srgbClr val="7F7F7F"/>
              </a:buClr>
              <a:buFont typeface="Wingdings" pitchFamily="2" charset="2"/>
              <a:buChar char="§"/>
              <a:defRPr sz="1400">
                <a:solidFill>
                  <a:srgbClr val="000000"/>
                </a:solidFill>
                <a:latin typeface="Calibri" pitchFamily="34" charset="0"/>
              </a:defRPr>
            </a:lvl6pPr>
            <a:lvl7pPr marL="2971800" indent="-228600" eaLnBrk="0" fontAlgn="base" hangingPunct="0">
              <a:spcBef>
                <a:spcPct val="20000"/>
              </a:spcBef>
              <a:spcAft>
                <a:spcPct val="0"/>
              </a:spcAft>
              <a:buClr>
                <a:srgbClr val="7F7F7F"/>
              </a:buClr>
              <a:buFont typeface="Wingdings" pitchFamily="2" charset="2"/>
              <a:buChar char="§"/>
              <a:defRPr sz="1400">
                <a:solidFill>
                  <a:srgbClr val="000000"/>
                </a:solidFill>
                <a:latin typeface="Calibri" pitchFamily="34" charset="0"/>
              </a:defRPr>
            </a:lvl7pPr>
            <a:lvl8pPr marL="3429000" indent="-228600" eaLnBrk="0" fontAlgn="base" hangingPunct="0">
              <a:spcBef>
                <a:spcPct val="20000"/>
              </a:spcBef>
              <a:spcAft>
                <a:spcPct val="0"/>
              </a:spcAft>
              <a:buClr>
                <a:srgbClr val="7F7F7F"/>
              </a:buClr>
              <a:buFont typeface="Wingdings" pitchFamily="2" charset="2"/>
              <a:buChar char="§"/>
              <a:defRPr sz="1400">
                <a:solidFill>
                  <a:srgbClr val="000000"/>
                </a:solidFill>
                <a:latin typeface="Calibri" pitchFamily="34" charset="0"/>
              </a:defRPr>
            </a:lvl8pPr>
            <a:lvl9pPr marL="3886200" indent="-228600" eaLnBrk="0" fontAlgn="base" hangingPunct="0">
              <a:spcBef>
                <a:spcPct val="20000"/>
              </a:spcBef>
              <a:spcAft>
                <a:spcPct val="0"/>
              </a:spcAft>
              <a:buClr>
                <a:srgbClr val="7F7F7F"/>
              </a:buClr>
              <a:buFont typeface="Wingdings" pitchFamily="2" charset="2"/>
              <a:buChar char="§"/>
              <a:defRPr sz="1400">
                <a:solidFill>
                  <a:srgbClr val="000000"/>
                </a:solidFill>
                <a:latin typeface="Calibri" pitchFamily="34" charset="0"/>
              </a:defRPr>
            </a:lvl9pPr>
          </a:lstStyle>
          <a:p>
            <a:pPr algn="ctr" eaLnBrk="1" hangingPunct="1">
              <a:spcBef>
                <a:spcPct val="0"/>
              </a:spcBef>
              <a:buClrTx/>
              <a:buFontTx/>
              <a:buNone/>
            </a:pPr>
            <a:r>
              <a:rPr lang="en-US" altLang="en-US" sz="2000" b="1" u="sng" dirty="0" smtClean="0">
                <a:solidFill>
                  <a:schemeClr val="tx1"/>
                </a:solidFill>
                <a:latin typeface="Arial" charset="0"/>
              </a:rPr>
              <a:t>Company  </a:t>
            </a:r>
            <a:r>
              <a:rPr lang="en-US" altLang="en-US" sz="2000" b="1" u="sng" dirty="0">
                <a:solidFill>
                  <a:schemeClr val="tx1"/>
                </a:solidFill>
                <a:latin typeface="Arial" charset="0"/>
              </a:rPr>
              <a:t>Income</a:t>
            </a:r>
          </a:p>
          <a:p>
            <a:pPr eaLnBrk="1" hangingPunct="1">
              <a:spcBef>
                <a:spcPct val="0"/>
              </a:spcBef>
              <a:buClrTx/>
              <a:buFontTx/>
              <a:buNone/>
            </a:pPr>
            <a:endParaRPr lang="en-US" altLang="en-US" sz="1600" dirty="0">
              <a:solidFill>
                <a:schemeClr val="tx1"/>
              </a:solidFill>
              <a:latin typeface="Arial" charset="0"/>
            </a:endParaRPr>
          </a:p>
          <a:p>
            <a:pPr eaLnBrk="1" hangingPunct="1">
              <a:spcBef>
                <a:spcPct val="0"/>
              </a:spcBef>
              <a:buClrTx/>
              <a:buFontTx/>
              <a:buNone/>
            </a:pPr>
            <a:endParaRPr lang="en-US" altLang="en-US" sz="2800" dirty="0">
              <a:solidFill>
                <a:schemeClr val="tx1"/>
              </a:solidFill>
              <a:latin typeface="Arial" charset="0"/>
            </a:endParaRPr>
          </a:p>
          <a:p>
            <a:pPr eaLnBrk="1" hangingPunct="1">
              <a:spcBef>
                <a:spcPct val="0"/>
              </a:spcBef>
              <a:buClrTx/>
              <a:buFontTx/>
              <a:buNone/>
            </a:pPr>
            <a:endParaRPr lang="en-US" altLang="en-US" sz="2000" dirty="0" smtClean="0">
              <a:solidFill>
                <a:schemeClr val="tx1"/>
              </a:solidFill>
              <a:latin typeface="Arial" charset="0"/>
            </a:endParaRPr>
          </a:p>
          <a:p>
            <a:pPr eaLnBrk="1" hangingPunct="1">
              <a:spcBef>
                <a:spcPct val="0"/>
              </a:spcBef>
              <a:buClrTx/>
              <a:buFontTx/>
              <a:buNone/>
            </a:pPr>
            <a:endParaRPr lang="en-US" altLang="en-US" sz="2000" dirty="0">
              <a:solidFill>
                <a:schemeClr val="tx1"/>
              </a:solidFill>
              <a:latin typeface="Arial" charset="0"/>
            </a:endParaRPr>
          </a:p>
          <a:p>
            <a:pPr eaLnBrk="1" hangingPunct="1">
              <a:spcBef>
                <a:spcPct val="0"/>
              </a:spcBef>
              <a:buClrTx/>
              <a:buFontTx/>
              <a:buNone/>
            </a:pPr>
            <a:endParaRPr lang="en-US" altLang="en-US" sz="2000" dirty="0">
              <a:solidFill>
                <a:schemeClr val="tx1"/>
              </a:solidFill>
              <a:latin typeface="Arial" charset="0"/>
            </a:endParaRPr>
          </a:p>
          <a:p>
            <a:pPr algn="ctr" eaLnBrk="1" hangingPunct="1">
              <a:spcBef>
                <a:spcPct val="0"/>
              </a:spcBef>
              <a:buClrTx/>
              <a:buFontTx/>
              <a:buNone/>
            </a:pPr>
            <a:r>
              <a:rPr lang="en-US" altLang="en-US" sz="2000" dirty="0" smtClean="0">
                <a:solidFill>
                  <a:schemeClr val="tx1"/>
                </a:solidFill>
                <a:latin typeface="Arial" charset="0"/>
              </a:rPr>
              <a:t>Above</a:t>
            </a:r>
            <a:endParaRPr lang="en-US" altLang="en-US" sz="2000" dirty="0">
              <a:solidFill>
                <a:schemeClr val="tx1"/>
              </a:solidFill>
              <a:latin typeface="Arial" charset="0"/>
            </a:endParaRPr>
          </a:p>
          <a:p>
            <a:pPr eaLnBrk="1" hangingPunct="1">
              <a:spcBef>
                <a:spcPct val="0"/>
              </a:spcBef>
              <a:buClrTx/>
              <a:buFontTx/>
              <a:buNone/>
            </a:pPr>
            <a:r>
              <a:rPr lang="en-US" altLang="en-US" sz="2000" dirty="0">
                <a:solidFill>
                  <a:schemeClr val="tx1"/>
                </a:solidFill>
                <a:latin typeface="Arial" charset="0"/>
              </a:rPr>
              <a:t> $ </a:t>
            </a:r>
            <a:r>
              <a:rPr lang="en-US" altLang="en-US" sz="2000" dirty="0" smtClean="0">
                <a:solidFill>
                  <a:schemeClr val="tx1"/>
                </a:solidFill>
                <a:latin typeface="Arial" charset="0"/>
              </a:rPr>
              <a:t>500,000</a:t>
            </a:r>
            <a:endParaRPr lang="en-US" altLang="en-US" sz="2000" dirty="0">
              <a:solidFill>
                <a:schemeClr val="tx1"/>
              </a:solidFill>
              <a:latin typeface="Arial" charset="0"/>
            </a:endParaRPr>
          </a:p>
          <a:p>
            <a:pPr algn="ctr" eaLnBrk="1" hangingPunct="1">
              <a:spcBef>
                <a:spcPct val="0"/>
              </a:spcBef>
              <a:buClrTx/>
              <a:buFontTx/>
              <a:buNone/>
            </a:pPr>
            <a:r>
              <a:rPr lang="en-US" altLang="en-US" sz="2000" dirty="0">
                <a:solidFill>
                  <a:schemeClr val="tx1"/>
                </a:solidFill>
                <a:latin typeface="Arial" charset="0"/>
              </a:rPr>
              <a:t>Below</a:t>
            </a:r>
          </a:p>
          <a:p>
            <a:pPr algn="ctr" eaLnBrk="1" hangingPunct="1">
              <a:spcBef>
                <a:spcPct val="0"/>
              </a:spcBef>
              <a:buClrTx/>
              <a:buFontTx/>
              <a:buNone/>
            </a:pPr>
            <a:endParaRPr lang="en-US" altLang="en-US" sz="2000" dirty="0">
              <a:solidFill>
                <a:schemeClr val="tx1"/>
              </a:solidFill>
              <a:latin typeface="Arial" charset="0"/>
            </a:endParaRPr>
          </a:p>
          <a:p>
            <a:pPr algn="ctr" eaLnBrk="1" hangingPunct="1">
              <a:spcBef>
                <a:spcPct val="0"/>
              </a:spcBef>
              <a:buClrTx/>
              <a:buFontTx/>
              <a:buNone/>
            </a:pPr>
            <a:endParaRPr lang="en-US" altLang="en-US" sz="2000" dirty="0">
              <a:solidFill>
                <a:schemeClr val="tx1"/>
              </a:solidFill>
              <a:latin typeface="Arial" charset="0"/>
            </a:endParaRPr>
          </a:p>
          <a:p>
            <a:pPr algn="ctr" eaLnBrk="1" hangingPunct="1">
              <a:spcBef>
                <a:spcPct val="0"/>
              </a:spcBef>
              <a:buClrTx/>
              <a:buFontTx/>
              <a:buNone/>
            </a:pPr>
            <a:endParaRPr lang="en-US" altLang="en-US" sz="2000" dirty="0">
              <a:solidFill>
                <a:schemeClr val="tx1"/>
              </a:solidFill>
              <a:latin typeface="Arial" charset="0"/>
            </a:endParaRPr>
          </a:p>
          <a:p>
            <a:pPr algn="ctr" eaLnBrk="1" hangingPunct="1">
              <a:spcBef>
                <a:spcPct val="0"/>
              </a:spcBef>
              <a:buClrTx/>
              <a:buFontTx/>
              <a:buNone/>
            </a:pPr>
            <a:endParaRPr lang="en-US" altLang="en-US" sz="2000" dirty="0" smtClean="0">
              <a:solidFill>
                <a:schemeClr val="tx1"/>
              </a:solidFill>
              <a:latin typeface="Arial" charset="0"/>
            </a:endParaRPr>
          </a:p>
          <a:p>
            <a:pPr algn="ctr" eaLnBrk="1" hangingPunct="1">
              <a:spcBef>
                <a:spcPct val="0"/>
              </a:spcBef>
              <a:buClrTx/>
              <a:buFontTx/>
              <a:buNone/>
            </a:pPr>
            <a:endParaRPr lang="en-US" altLang="en-US" sz="2000" dirty="0">
              <a:solidFill>
                <a:schemeClr val="tx1"/>
              </a:solidFill>
              <a:latin typeface="Arial" charset="0"/>
            </a:endParaRPr>
          </a:p>
          <a:p>
            <a:pPr algn="ctr" eaLnBrk="1" hangingPunct="1">
              <a:spcBef>
                <a:spcPct val="0"/>
              </a:spcBef>
              <a:buClrTx/>
              <a:buFontTx/>
              <a:buNone/>
            </a:pPr>
            <a:r>
              <a:rPr lang="en-US" altLang="en-US" sz="2000" dirty="0" smtClean="0">
                <a:solidFill>
                  <a:schemeClr val="tx1"/>
                </a:solidFill>
                <a:latin typeface="Arial" charset="0"/>
              </a:rPr>
              <a:t>9.0%</a:t>
            </a:r>
            <a:endParaRPr lang="en-US" altLang="en-US" sz="2000" dirty="0">
              <a:solidFill>
                <a:schemeClr val="tx1"/>
              </a:solidFill>
              <a:latin typeface="Arial" charset="0"/>
            </a:endParaRPr>
          </a:p>
        </p:txBody>
      </p:sp>
      <p:sp>
        <p:nvSpPr>
          <p:cNvPr id="20" name="Text Box 5"/>
          <p:cNvSpPr txBox="1">
            <a:spLocks noChangeArrowheads="1"/>
          </p:cNvSpPr>
          <p:nvPr/>
        </p:nvSpPr>
        <p:spPr bwMode="auto">
          <a:xfrm>
            <a:off x="5688013" y="1851025"/>
            <a:ext cx="1295400" cy="492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tIns="91440" bIns="91440">
            <a:spAutoFit/>
          </a:bodyPr>
          <a:lstStyle>
            <a:lvl1pPr>
              <a:spcBef>
                <a:spcPct val="20000"/>
              </a:spcBef>
              <a:buClr>
                <a:srgbClr val="7F7F7F"/>
              </a:buClr>
              <a:buFont typeface="Wingdings" pitchFamily="2" charset="2"/>
              <a:buChar char="§"/>
              <a:defRPr>
                <a:solidFill>
                  <a:srgbClr val="000000"/>
                </a:solidFill>
                <a:latin typeface="Calibri" pitchFamily="34" charset="0"/>
              </a:defRPr>
            </a:lvl1pPr>
            <a:lvl2pPr marL="742950" indent="-285750">
              <a:spcBef>
                <a:spcPct val="20000"/>
              </a:spcBef>
              <a:buClr>
                <a:srgbClr val="7F7F7F"/>
              </a:buClr>
              <a:buFont typeface="Wingdings" pitchFamily="2" charset="2"/>
              <a:buChar char="§"/>
              <a:defRPr sz="1400">
                <a:solidFill>
                  <a:srgbClr val="000000"/>
                </a:solidFill>
                <a:latin typeface="Calibri" pitchFamily="34" charset="0"/>
              </a:defRPr>
            </a:lvl2pPr>
            <a:lvl3pPr marL="1143000" indent="-228600">
              <a:spcBef>
                <a:spcPct val="20000"/>
              </a:spcBef>
              <a:buClr>
                <a:srgbClr val="7F7F7F"/>
              </a:buClr>
              <a:buFont typeface="Wingdings" pitchFamily="2" charset="2"/>
              <a:buChar char="§"/>
              <a:defRPr sz="1400">
                <a:solidFill>
                  <a:srgbClr val="000000"/>
                </a:solidFill>
                <a:latin typeface="Calibri" pitchFamily="34" charset="0"/>
              </a:defRPr>
            </a:lvl3pPr>
            <a:lvl4pPr marL="1600200" indent="-228600">
              <a:spcBef>
                <a:spcPct val="20000"/>
              </a:spcBef>
              <a:buClr>
                <a:srgbClr val="7F7F7F"/>
              </a:buClr>
              <a:buFont typeface="Wingdings" pitchFamily="2" charset="2"/>
              <a:buChar char="§"/>
              <a:defRPr sz="1400">
                <a:solidFill>
                  <a:srgbClr val="000000"/>
                </a:solidFill>
                <a:latin typeface="Calibri" pitchFamily="34" charset="0"/>
              </a:defRPr>
            </a:lvl4pPr>
            <a:lvl5pPr marL="2057400" indent="-228600">
              <a:spcBef>
                <a:spcPct val="20000"/>
              </a:spcBef>
              <a:buClr>
                <a:srgbClr val="7F7F7F"/>
              </a:buClr>
              <a:buFont typeface="Wingdings" pitchFamily="2" charset="2"/>
              <a:buChar char="§"/>
              <a:defRPr sz="1400">
                <a:solidFill>
                  <a:srgbClr val="000000"/>
                </a:solidFill>
                <a:latin typeface="Calibri" pitchFamily="34" charset="0"/>
              </a:defRPr>
            </a:lvl5pPr>
            <a:lvl6pPr marL="2514600" indent="-228600" eaLnBrk="0" fontAlgn="base" hangingPunct="0">
              <a:spcBef>
                <a:spcPct val="20000"/>
              </a:spcBef>
              <a:spcAft>
                <a:spcPct val="0"/>
              </a:spcAft>
              <a:buClr>
                <a:srgbClr val="7F7F7F"/>
              </a:buClr>
              <a:buFont typeface="Wingdings" pitchFamily="2" charset="2"/>
              <a:buChar char="§"/>
              <a:defRPr sz="1400">
                <a:solidFill>
                  <a:srgbClr val="000000"/>
                </a:solidFill>
                <a:latin typeface="Calibri" pitchFamily="34" charset="0"/>
              </a:defRPr>
            </a:lvl6pPr>
            <a:lvl7pPr marL="2971800" indent="-228600" eaLnBrk="0" fontAlgn="base" hangingPunct="0">
              <a:spcBef>
                <a:spcPct val="20000"/>
              </a:spcBef>
              <a:spcAft>
                <a:spcPct val="0"/>
              </a:spcAft>
              <a:buClr>
                <a:srgbClr val="7F7F7F"/>
              </a:buClr>
              <a:buFont typeface="Wingdings" pitchFamily="2" charset="2"/>
              <a:buChar char="§"/>
              <a:defRPr sz="1400">
                <a:solidFill>
                  <a:srgbClr val="000000"/>
                </a:solidFill>
                <a:latin typeface="Calibri" pitchFamily="34" charset="0"/>
              </a:defRPr>
            </a:lvl7pPr>
            <a:lvl8pPr marL="3429000" indent="-228600" eaLnBrk="0" fontAlgn="base" hangingPunct="0">
              <a:spcBef>
                <a:spcPct val="20000"/>
              </a:spcBef>
              <a:spcAft>
                <a:spcPct val="0"/>
              </a:spcAft>
              <a:buClr>
                <a:srgbClr val="7F7F7F"/>
              </a:buClr>
              <a:buFont typeface="Wingdings" pitchFamily="2" charset="2"/>
              <a:buChar char="§"/>
              <a:defRPr sz="1400">
                <a:solidFill>
                  <a:srgbClr val="000000"/>
                </a:solidFill>
                <a:latin typeface="Calibri" pitchFamily="34" charset="0"/>
              </a:defRPr>
            </a:lvl8pPr>
            <a:lvl9pPr marL="3886200" indent="-228600" eaLnBrk="0" fontAlgn="base" hangingPunct="0">
              <a:spcBef>
                <a:spcPct val="20000"/>
              </a:spcBef>
              <a:spcAft>
                <a:spcPct val="0"/>
              </a:spcAft>
              <a:buClr>
                <a:srgbClr val="7F7F7F"/>
              </a:buClr>
              <a:buFont typeface="Wingdings" pitchFamily="2" charset="2"/>
              <a:buChar char="§"/>
              <a:defRPr sz="1400">
                <a:solidFill>
                  <a:srgbClr val="000000"/>
                </a:solidFill>
                <a:latin typeface="Calibri" pitchFamily="34" charset="0"/>
              </a:defRPr>
            </a:lvl9pPr>
          </a:lstStyle>
          <a:p>
            <a:pPr algn="ctr" eaLnBrk="1" hangingPunct="1">
              <a:spcBef>
                <a:spcPct val="0"/>
              </a:spcBef>
              <a:buClrTx/>
              <a:buFontTx/>
              <a:buNone/>
            </a:pPr>
            <a:r>
              <a:rPr lang="en-US" altLang="en-US" sz="2000" dirty="0" smtClean="0">
                <a:solidFill>
                  <a:schemeClr val="tx1"/>
                </a:solidFill>
                <a:latin typeface="Arial" charset="0"/>
              </a:rPr>
              <a:t>27%</a:t>
            </a:r>
            <a:endParaRPr lang="en-US" altLang="en-US" sz="2000" dirty="0">
              <a:solidFill>
                <a:schemeClr val="tx1"/>
              </a:solidFill>
              <a:latin typeface="Arial" charset="0"/>
            </a:endParaRPr>
          </a:p>
        </p:txBody>
      </p:sp>
      <p:sp>
        <p:nvSpPr>
          <p:cNvPr id="9" name="Rectangle 4"/>
          <p:cNvSpPr>
            <a:spLocks noChangeArrowheads="1"/>
          </p:cNvSpPr>
          <p:nvPr/>
        </p:nvSpPr>
        <p:spPr bwMode="auto">
          <a:xfrm>
            <a:off x="1670021" y="1950174"/>
            <a:ext cx="1333500" cy="3941039"/>
          </a:xfrm>
          <a:prstGeom prst="rect">
            <a:avLst/>
          </a:prstGeom>
          <a:gradFill flip="none" rotWithShape="1">
            <a:gsLst>
              <a:gs pos="0">
                <a:schemeClr val="accent1">
                  <a:lumMod val="50000"/>
                </a:schemeClr>
              </a:gs>
              <a:gs pos="93000">
                <a:schemeClr val="accent1">
                  <a:tint val="44500"/>
                  <a:satMod val="160000"/>
                </a:schemeClr>
              </a:gs>
              <a:gs pos="100000">
                <a:schemeClr val="accent1">
                  <a:tint val="23500"/>
                  <a:satMod val="160000"/>
                </a:schemeClr>
              </a:gs>
            </a:gsLst>
            <a:lin ang="5400000" scaled="0"/>
            <a:tileRect/>
          </a:gradFill>
          <a:ln w="63500">
            <a:solidFill>
              <a:srgbClr val="009900"/>
            </a:solidFill>
            <a:miter lim="800000"/>
            <a:headEnd/>
            <a:tailEnd/>
          </a:ln>
        </p:spPr>
        <p:txBody>
          <a:bodyPr wrap="none" tIns="91440" bIns="91440" anchor="ctr"/>
          <a:lstStyle/>
          <a:p>
            <a:pPr algn="ctr" eaLnBrk="1" hangingPunct="1">
              <a:defRPr/>
            </a:pPr>
            <a:endParaRPr lang="en-US"/>
          </a:p>
        </p:txBody>
      </p:sp>
      <p:sp>
        <p:nvSpPr>
          <p:cNvPr id="10250" name="Text Box 5"/>
          <p:cNvSpPr txBox="1">
            <a:spLocks noChangeArrowheads="1"/>
          </p:cNvSpPr>
          <p:nvPr/>
        </p:nvSpPr>
        <p:spPr bwMode="auto">
          <a:xfrm>
            <a:off x="1539662" y="1196516"/>
            <a:ext cx="1562100" cy="51090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tIns="91440" bIns="91440">
            <a:spAutoFit/>
          </a:bodyPr>
          <a:lstStyle>
            <a:lvl1pPr>
              <a:spcBef>
                <a:spcPct val="20000"/>
              </a:spcBef>
              <a:buClr>
                <a:srgbClr val="7F7F7F"/>
              </a:buClr>
              <a:buFont typeface="Wingdings" pitchFamily="2" charset="2"/>
              <a:buChar char="§"/>
              <a:defRPr>
                <a:solidFill>
                  <a:srgbClr val="000000"/>
                </a:solidFill>
                <a:latin typeface="Calibri" pitchFamily="34" charset="0"/>
              </a:defRPr>
            </a:lvl1pPr>
            <a:lvl2pPr marL="742950" indent="-285750">
              <a:spcBef>
                <a:spcPct val="20000"/>
              </a:spcBef>
              <a:buClr>
                <a:srgbClr val="7F7F7F"/>
              </a:buClr>
              <a:buFont typeface="Wingdings" pitchFamily="2" charset="2"/>
              <a:buChar char="§"/>
              <a:defRPr sz="1400">
                <a:solidFill>
                  <a:srgbClr val="000000"/>
                </a:solidFill>
                <a:latin typeface="Calibri" pitchFamily="34" charset="0"/>
              </a:defRPr>
            </a:lvl2pPr>
            <a:lvl3pPr marL="1143000" indent="-228600">
              <a:spcBef>
                <a:spcPct val="20000"/>
              </a:spcBef>
              <a:buClr>
                <a:srgbClr val="7F7F7F"/>
              </a:buClr>
              <a:buFont typeface="Wingdings" pitchFamily="2" charset="2"/>
              <a:buChar char="§"/>
              <a:defRPr sz="1400">
                <a:solidFill>
                  <a:srgbClr val="000000"/>
                </a:solidFill>
                <a:latin typeface="Calibri" pitchFamily="34" charset="0"/>
              </a:defRPr>
            </a:lvl3pPr>
            <a:lvl4pPr marL="1600200" indent="-228600">
              <a:spcBef>
                <a:spcPct val="20000"/>
              </a:spcBef>
              <a:buClr>
                <a:srgbClr val="7F7F7F"/>
              </a:buClr>
              <a:buFont typeface="Wingdings" pitchFamily="2" charset="2"/>
              <a:buChar char="§"/>
              <a:defRPr sz="1400">
                <a:solidFill>
                  <a:srgbClr val="000000"/>
                </a:solidFill>
                <a:latin typeface="Calibri" pitchFamily="34" charset="0"/>
              </a:defRPr>
            </a:lvl4pPr>
            <a:lvl5pPr marL="2057400" indent="-228600">
              <a:spcBef>
                <a:spcPct val="20000"/>
              </a:spcBef>
              <a:buClr>
                <a:srgbClr val="7F7F7F"/>
              </a:buClr>
              <a:buFont typeface="Wingdings" pitchFamily="2" charset="2"/>
              <a:buChar char="§"/>
              <a:defRPr sz="1400">
                <a:solidFill>
                  <a:srgbClr val="000000"/>
                </a:solidFill>
                <a:latin typeface="Calibri" pitchFamily="34" charset="0"/>
              </a:defRPr>
            </a:lvl5pPr>
            <a:lvl6pPr marL="2514600" indent="-228600" eaLnBrk="0" fontAlgn="base" hangingPunct="0">
              <a:spcBef>
                <a:spcPct val="20000"/>
              </a:spcBef>
              <a:spcAft>
                <a:spcPct val="0"/>
              </a:spcAft>
              <a:buClr>
                <a:srgbClr val="7F7F7F"/>
              </a:buClr>
              <a:buFont typeface="Wingdings" pitchFamily="2" charset="2"/>
              <a:buChar char="§"/>
              <a:defRPr sz="1400">
                <a:solidFill>
                  <a:srgbClr val="000000"/>
                </a:solidFill>
                <a:latin typeface="Calibri" pitchFamily="34" charset="0"/>
              </a:defRPr>
            </a:lvl6pPr>
            <a:lvl7pPr marL="2971800" indent="-228600" eaLnBrk="0" fontAlgn="base" hangingPunct="0">
              <a:spcBef>
                <a:spcPct val="20000"/>
              </a:spcBef>
              <a:spcAft>
                <a:spcPct val="0"/>
              </a:spcAft>
              <a:buClr>
                <a:srgbClr val="7F7F7F"/>
              </a:buClr>
              <a:buFont typeface="Wingdings" pitchFamily="2" charset="2"/>
              <a:buChar char="§"/>
              <a:defRPr sz="1400">
                <a:solidFill>
                  <a:srgbClr val="000000"/>
                </a:solidFill>
                <a:latin typeface="Calibri" pitchFamily="34" charset="0"/>
              </a:defRPr>
            </a:lvl7pPr>
            <a:lvl8pPr marL="3429000" indent="-228600" eaLnBrk="0" fontAlgn="base" hangingPunct="0">
              <a:spcBef>
                <a:spcPct val="20000"/>
              </a:spcBef>
              <a:spcAft>
                <a:spcPct val="0"/>
              </a:spcAft>
              <a:buClr>
                <a:srgbClr val="7F7F7F"/>
              </a:buClr>
              <a:buFont typeface="Wingdings" pitchFamily="2" charset="2"/>
              <a:buChar char="§"/>
              <a:defRPr sz="1400">
                <a:solidFill>
                  <a:srgbClr val="000000"/>
                </a:solidFill>
                <a:latin typeface="Calibri" pitchFamily="34" charset="0"/>
              </a:defRPr>
            </a:lvl8pPr>
            <a:lvl9pPr marL="3886200" indent="-228600" eaLnBrk="0" fontAlgn="base" hangingPunct="0">
              <a:spcBef>
                <a:spcPct val="20000"/>
              </a:spcBef>
              <a:spcAft>
                <a:spcPct val="0"/>
              </a:spcAft>
              <a:buClr>
                <a:srgbClr val="7F7F7F"/>
              </a:buClr>
              <a:buFont typeface="Wingdings" pitchFamily="2" charset="2"/>
              <a:buChar char="§"/>
              <a:defRPr sz="1400">
                <a:solidFill>
                  <a:srgbClr val="000000"/>
                </a:solidFill>
                <a:latin typeface="Calibri" pitchFamily="34" charset="0"/>
              </a:defRPr>
            </a:lvl9pPr>
          </a:lstStyle>
          <a:p>
            <a:pPr algn="ctr" eaLnBrk="1" hangingPunct="1">
              <a:spcBef>
                <a:spcPct val="0"/>
              </a:spcBef>
              <a:buClrTx/>
              <a:buFontTx/>
              <a:buNone/>
            </a:pPr>
            <a:r>
              <a:rPr lang="en-US" altLang="en-US" sz="2000" b="1" u="sng" dirty="0">
                <a:solidFill>
                  <a:schemeClr val="tx1"/>
                </a:solidFill>
                <a:latin typeface="Arial" charset="0"/>
              </a:rPr>
              <a:t>Personal Income</a:t>
            </a:r>
          </a:p>
          <a:p>
            <a:pPr eaLnBrk="1" hangingPunct="1">
              <a:spcBef>
                <a:spcPct val="0"/>
              </a:spcBef>
              <a:buClrTx/>
              <a:buFontTx/>
              <a:buNone/>
            </a:pPr>
            <a:endParaRPr lang="en-US" altLang="en-US" sz="2000" u="sng" dirty="0">
              <a:solidFill>
                <a:schemeClr val="tx1"/>
              </a:solidFill>
              <a:latin typeface="Arial" charset="0"/>
            </a:endParaRPr>
          </a:p>
          <a:p>
            <a:pPr algn="ctr" eaLnBrk="1" hangingPunct="1">
              <a:spcBef>
                <a:spcPct val="0"/>
              </a:spcBef>
              <a:buClrTx/>
              <a:buFontTx/>
              <a:buNone/>
            </a:pPr>
            <a:r>
              <a:rPr lang="en-US" altLang="en-US" sz="2000" dirty="0" smtClean="0">
                <a:solidFill>
                  <a:schemeClr val="tx1"/>
                </a:solidFill>
                <a:latin typeface="Arial" charset="0"/>
              </a:rPr>
              <a:t> $210,371+</a:t>
            </a:r>
            <a:endParaRPr lang="en-US" altLang="en-US" sz="2000" dirty="0">
              <a:solidFill>
                <a:schemeClr val="tx1"/>
              </a:solidFill>
              <a:latin typeface="Arial" charset="0"/>
            </a:endParaRPr>
          </a:p>
          <a:p>
            <a:pPr eaLnBrk="1" hangingPunct="1">
              <a:spcBef>
                <a:spcPct val="0"/>
              </a:spcBef>
              <a:buClrTx/>
              <a:buFontTx/>
              <a:buNone/>
            </a:pPr>
            <a:r>
              <a:rPr lang="en-US" altLang="en-US" sz="2000" dirty="0">
                <a:solidFill>
                  <a:schemeClr val="tx1"/>
                </a:solidFill>
                <a:latin typeface="Arial" charset="0"/>
              </a:rPr>
              <a:t>   at </a:t>
            </a:r>
            <a:r>
              <a:rPr lang="en-US" altLang="en-US" sz="2000" dirty="0" smtClean="0">
                <a:solidFill>
                  <a:schemeClr val="tx1"/>
                </a:solidFill>
                <a:latin typeface="Arial" charset="0"/>
              </a:rPr>
              <a:t>50.4%</a:t>
            </a:r>
            <a:endParaRPr lang="en-US" altLang="en-US" sz="2000" dirty="0">
              <a:solidFill>
                <a:schemeClr val="tx1"/>
              </a:solidFill>
              <a:latin typeface="Arial" charset="0"/>
            </a:endParaRPr>
          </a:p>
          <a:p>
            <a:pPr eaLnBrk="1" hangingPunct="1">
              <a:spcBef>
                <a:spcPct val="0"/>
              </a:spcBef>
              <a:buClrTx/>
              <a:buFontTx/>
              <a:buNone/>
            </a:pPr>
            <a:r>
              <a:rPr lang="en-US" altLang="en-US" sz="2000" dirty="0">
                <a:solidFill>
                  <a:schemeClr val="tx1"/>
                </a:solidFill>
                <a:latin typeface="Arial" charset="0"/>
              </a:rPr>
              <a:t>       </a:t>
            </a:r>
            <a:endParaRPr lang="en-US" altLang="en-US" sz="2000" dirty="0" smtClean="0">
              <a:solidFill>
                <a:schemeClr val="tx1"/>
              </a:solidFill>
              <a:latin typeface="Arial" charset="0"/>
            </a:endParaRPr>
          </a:p>
          <a:p>
            <a:pPr eaLnBrk="1" hangingPunct="1">
              <a:spcBef>
                <a:spcPct val="0"/>
              </a:spcBef>
              <a:buClrTx/>
              <a:buFontTx/>
              <a:buNone/>
            </a:pPr>
            <a:endParaRPr lang="en-US" altLang="en-US" sz="2000" dirty="0">
              <a:solidFill>
                <a:schemeClr val="tx1"/>
              </a:solidFill>
              <a:latin typeface="Arial" charset="0"/>
            </a:endParaRPr>
          </a:p>
          <a:p>
            <a:pPr eaLnBrk="1" hangingPunct="1">
              <a:spcBef>
                <a:spcPct val="0"/>
              </a:spcBef>
              <a:buClrTx/>
              <a:buFontTx/>
              <a:buNone/>
            </a:pPr>
            <a:endParaRPr lang="en-US" altLang="en-US" sz="2000" dirty="0" smtClean="0">
              <a:solidFill>
                <a:schemeClr val="tx1"/>
              </a:solidFill>
              <a:latin typeface="Arial" charset="0"/>
            </a:endParaRPr>
          </a:p>
          <a:p>
            <a:pPr eaLnBrk="1" hangingPunct="1">
              <a:spcBef>
                <a:spcPct val="0"/>
              </a:spcBef>
              <a:buClrTx/>
              <a:buFontTx/>
              <a:buNone/>
            </a:pPr>
            <a:endParaRPr lang="en-US" altLang="en-US" sz="2000" dirty="0">
              <a:solidFill>
                <a:schemeClr val="tx1"/>
              </a:solidFill>
              <a:latin typeface="Arial" charset="0"/>
            </a:endParaRPr>
          </a:p>
          <a:p>
            <a:pPr eaLnBrk="1" hangingPunct="1">
              <a:spcBef>
                <a:spcPct val="0"/>
              </a:spcBef>
              <a:buClrTx/>
              <a:buFontTx/>
              <a:buNone/>
            </a:pPr>
            <a:endParaRPr lang="en-US" altLang="en-US" sz="2000" dirty="0">
              <a:solidFill>
                <a:schemeClr val="tx1"/>
              </a:solidFill>
              <a:latin typeface="Arial" charset="0"/>
            </a:endParaRPr>
          </a:p>
          <a:p>
            <a:pPr eaLnBrk="1" hangingPunct="1">
              <a:spcBef>
                <a:spcPct val="0"/>
              </a:spcBef>
              <a:buClrTx/>
              <a:buFontTx/>
              <a:buNone/>
            </a:pPr>
            <a:endParaRPr lang="en-US" altLang="en-US" sz="2000" dirty="0">
              <a:solidFill>
                <a:schemeClr val="tx1"/>
              </a:solidFill>
              <a:latin typeface="Arial" charset="0"/>
            </a:endParaRPr>
          </a:p>
          <a:p>
            <a:pPr eaLnBrk="1" hangingPunct="1">
              <a:spcBef>
                <a:spcPct val="0"/>
              </a:spcBef>
              <a:buClrTx/>
              <a:buFontTx/>
              <a:buNone/>
            </a:pPr>
            <a:endParaRPr lang="en-US" altLang="en-US" sz="2000" dirty="0">
              <a:solidFill>
                <a:schemeClr val="tx1"/>
              </a:solidFill>
              <a:latin typeface="Arial" charset="0"/>
            </a:endParaRPr>
          </a:p>
          <a:p>
            <a:pPr eaLnBrk="1" hangingPunct="1">
              <a:spcBef>
                <a:spcPct val="0"/>
              </a:spcBef>
              <a:buClrTx/>
              <a:buFontTx/>
              <a:buNone/>
            </a:pPr>
            <a:endParaRPr lang="en-US" altLang="en-US" sz="2000" dirty="0">
              <a:solidFill>
                <a:schemeClr val="tx1"/>
              </a:solidFill>
              <a:latin typeface="Arial" charset="0"/>
            </a:endParaRPr>
          </a:p>
          <a:p>
            <a:pPr eaLnBrk="1" hangingPunct="1">
              <a:spcBef>
                <a:spcPct val="0"/>
              </a:spcBef>
              <a:buClrTx/>
              <a:buFontTx/>
              <a:buNone/>
            </a:pPr>
            <a:endParaRPr lang="en-US" altLang="en-US" sz="2000" dirty="0">
              <a:solidFill>
                <a:schemeClr val="tx1"/>
              </a:solidFill>
              <a:latin typeface="Arial" charset="0"/>
            </a:endParaRPr>
          </a:p>
          <a:p>
            <a:pPr algn="ctr" eaLnBrk="1" hangingPunct="1">
              <a:spcBef>
                <a:spcPct val="0"/>
              </a:spcBef>
              <a:buClrTx/>
              <a:buFontTx/>
              <a:buNone/>
            </a:pPr>
            <a:r>
              <a:rPr lang="en-US" altLang="en-US" sz="2000" dirty="0">
                <a:solidFill>
                  <a:schemeClr val="tx1"/>
                </a:solidFill>
                <a:latin typeface="Arial" charset="0"/>
              </a:rPr>
              <a:t> </a:t>
            </a:r>
            <a:r>
              <a:rPr lang="en-US" altLang="en-US" sz="2000" dirty="0" smtClean="0">
                <a:solidFill>
                  <a:schemeClr val="tx1"/>
                </a:solidFill>
                <a:latin typeface="Arial" charset="0"/>
              </a:rPr>
              <a:t>$ 12,298 </a:t>
            </a:r>
            <a:endParaRPr lang="en-US" altLang="en-US" sz="2000" dirty="0">
              <a:solidFill>
                <a:schemeClr val="tx1"/>
              </a:solidFill>
              <a:latin typeface="Arial" charset="0"/>
            </a:endParaRPr>
          </a:p>
          <a:p>
            <a:pPr eaLnBrk="1" hangingPunct="1">
              <a:spcBef>
                <a:spcPct val="0"/>
              </a:spcBef>
              <a:buClrTx/>
              <a:buFontTx/>
              <a:buNone/>
            </a:pPr>
            <a:r>
              <a:rPr lang="en-US" altLang="en-US" sz="2000" dirty="0">
                <a:solidFill>
                  <a:schemeClr val="tx1"/>
                </a:solidFill>
                <a:latin typeface="Arial" charset="0"/>
              </a:rPr>
              <a:t>    </a:t>
            </a:r>
            <a:r>
              <a:rPr lang="en-US" altLang="en-US" sz="2000" b="1" dirty="0">
                <a:solidFill>
                  <a:schemeClr val="tx1"/>
                </a:solidFill>
                <a:latin typeface="Arial" charset="0"/>
              </a:rPr>
              <a:t>tax free</a:t>
            </a:r>
          </a:p>
        </p:txBody>
      </p:sp>
      <p:cxnSp>
        <p:nvCxnSpPr>
          <p:cNvPr id="3" name="Straight Arrow Connector 2"/>
          <p:cNvCxnSpPr/>
          <p:nvPr/>
        </p:nvCxnSpPr>
        <p:spPr>
          <a:xfrm flipV="1">
            <a:off x="2325673" y="3048794"/>
            <a:ext cx="0" cy="2381850"/>
          </a:xfrm>
          <a:prstGeom prst="straightConnector1">
            <a:avLst/>
          </a:prstGeom>
          <a:ln w="28575">
            <a:solidFill>
              <a:schemeClr val="tx1"/>
            </a:solidFill>
            <a:prstDash val="dash"/>
            <a:tailEnd type="arrow"/>
          </a:ln>
        </p:spPr>
        <p:style>
          <a:lnRef idx="1">
            <a:schemeClr val="accent1"/>
          </a:lnRef>
          <a:fillRef idx="0">
            <a:schemeClr val="accent1"/>
          </a:fillRef>
          <a:effectRef idx="0">
            <a:schemeClr val="accent1"/>
          </a:effectRef>
          <a:fontRef idx="minor">
            <a:schemeClr val="tx1"/>
          </a:fontRef>
        </p:style>
      </p:cxnSp>
      <p:cxnSp>
        <p:nvCxnSpPr>
          <p:cNvPr id="18" name="Straight Arrow Connector 17"/>
          <p:cNvCxnSpPr/>
          <p:nvPr/>
        </p:nvCxnSpPr>
        <p:spPr>
          <a:xfrm flipH="1">
            <a:off x="6305549" y="4404732"/>
            <a:ext cx="1" cy="1077951"/>
          </a:xfrm>
          <a:prstGeom prst="straightConnector1">
            <a:avLst/>
          </a:prstGeom>
          <a:ln w="28575">
            <a:solidFill>
              <a:schemeClr val="tx1"/>
            </a:solidFill>
            <a:prstDash val="solid"/>
            <a:tailEnd type="arrow"/>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p:nvPr/>
        </p:nvCxnSpPr>
        <p:spPr>
          <a:xfrm flipV="1">
            <a:off x="6305550" y="2416969"/>
            <a:ext cx="0" cy="919162"/>
          </a:xfrm>
          <a:prstGeom prst="straightConnector1">
            <a:avLst/>
          </a:prstGeom>
          <a:ln w="28575">
            <a:solidFill>
              <a:schemeClr val="tx1"/>
            </a:solidFill>
            <a:prstDash val="solid"/>
            <a:tailEnd type="arrow"/>
          </a:ln>
        </p:spPr>
        <p:style>
          <a:lnRef idx="1">
            <a:schemeClr val="accent1"/>
          </a:lnRef>
          <a:fillRef idx="0">
            <a:schemeClr val="accent1"/>
          </a:fillRef>
          <a:effectRef idx="0">
            <a:schemeClr val="accent1"/>
          </a:effectRef>
          <a:fontRef idx="minor">
            <a:schemeClr val="tx1"/>
          </a:fontRef>
        </p:style>
      </p:cxnSp>
      <p:sp>
        <p:nvSpPr>
          <p:cNvPr id="13" name="Oval 12"/>
          <p:cNvSpPr/>
          <p:nvPr/>
        </p:nvSpPr>
        <p:spPr>
          <a:xfrm>
            <a:off x="5468217" y="5701920"/>
            <a:ext cx="1674665" cy="584635"/>
          </a:xfrm>
          <a:prstGeom prst="ellipse">
            <a:avLst/>
          </a:prstGeom>
          <a:noFill/>
          <a:ln w="38100">
            <a:solidFill>
              <a:srgbClr val="0099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Oval 13"/>
          <p:cNvSpPr/>
          <p:nvPr/>
        </p:nvSpPr>
        <p:spPr>
          <a:xfrm>
            <a:off x="1609114" y="2131542"/>
            <a:ext cx="1433118" cy="775591"/>
          </a:xfrm>
          <a:prstGeom prst="ellipse">
            <a:avLst/>
          </a:prstGeom>
          <a:noFill/>
          <a:ln w="38100">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21" name="Straight Arrow Connector 20"/>
          <p:cNvCxnSpPr/>
          <p:nvPr/>
        </p:nvCxnSpPr>
        <p:spPr>
          <a:xfrm flipH="1" flipV="1">
            <a:off x="3144644" y="2761785"/>
            <a:ext cx="2734551" cy="3232452"/>
          </a:xfrm>
          <a:prstGeom prst="straightConnector1">
            <a:avLst/>
          </a:prstGeom>
          <a:ln w="28575">
            <a:solidFill>
              <a:srgbClr val="FF0000"/>
            </a:solidFill>
            <a:prstDash val="dash"/>
            <a:tailEnd type="arrow"/>
          </a:ln>
        </p:spPr>
        <p:style>
          <a:lnRef idx="1">
            <a:schemeClr val="accent1"/>
          </a:lnRef>
          <a:fillRef idx="0">
            <a:schemeClr val="accent1"/>
          </a:fillRef>
          <a:effectRef idx="0">
            <a:schemeClr val="accent1"/>
          </a:effectRef>
          <a:fontRef idx="minor">
            <a:schemeClr val="tx1"/>
          </a:fontRef>
        </p:style>
      </p:cxnSp>
      <p:sp>
        <p:nvSpPr>
          <p:cNvPr id="22" name="Text Box 5"/>
          <p:cNvSpPr txBox="1">
            <a:spLocks noChangeArrowheads="1"/>
          </p:cNvSpPr>
          <p:nvPr/>
        </p:nvSpPr>
        <p:spPr bwMode="auto">
          <a:xfrm>
            <a:off x="3632470" y="2954048"/>
            <a:ext cx="1295400" cy="8002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tIns="91440" bIns="91440">
            <a:spAutoFit/>
          </a:bodyPr>
          <a:lstStyle>
            <a:lvl1pPr>
              <a:spcBef>
                <a:spcPct val="20000"/>
              </a:spcBef>
              <a:buClr>
                <a:srgbClr val="7F7F7F"/>
              </a:buClr>
              <a:buFont typeface="Wingdings" pitchFamily="2" charset="2"/>
              <a:buChar char="§"/>
              <a:defRPr>
                <a:solidFill>
                  <a:srgbClr val="000000"/>
                </a:solidFill>
                <a:latin typeface="Calibri" pitchFamily="34" charset="0"/>
              </a:defRPr>
            </a:lvl1pPr>
            <a:lvl2pPr marL="742950" indent="-285750">
              <a:spcBef>
                <a:spcPct val="20000"/>
              </a:spcBef>
              <a:buClr>
                <a:srgbClr val="7F7F7F"/>
              </a:buClr>
              <a:buFont typeface="Wingdings" pitchFamily="2" charset="2"/>
              <a:buChar char="§"/>
              <a:defRPr sz="1400">
                <a:solidFill>
                  <a:srgbClr val="000000"/>
                </a:solidFill>
                <a:latin typeface="Calibri" pitchFamily="34" charset="0"/>
              </a:defRPr>
            </a:lvl2pPr>
            <a:lvl3pPr marL="1143000" indent="-228600">
              <a:spcBef>
                <a:spcPct val="20000"/>
              </a:spcBef>
              <a:buClr>
                <a:srgbClr val="7F7F7F"/>
              </a:buClr>
              <a:buFont typeface="Wingdings" pitchFamily="2" charset="2"/>
              <a:buChar char="§"/>
              <a:defRPr sz="1400">
                <a:solidFill>
                  <a:srgbClr val="000000"/>
                </a:solidFill>
                <a:latin typeface="Calibri" pitchFamily="34" charset="0"/>
              </a:defRPr>
            </a:lvl3pPr>
            <a:lvl4pPr marL="1600200" indent="-228600">
              <a:spcBef>
                <a:spcPct val="20000"/>
              </a:spcBef>
              <a:buClr>
                <a:srgbClr val="7F7F7F"/>
              </a:buClr>
              <a:buFont typeface="Wingdings" pitchFamily="2" charset="2"/>
              <a:buChar char="§"/>
              <a:defRPr sz="1400">
                <a:solidFill>
                  <a:srgbClr val="000000"/>
                </a:solidFill>
                <a:latin typeface="Calibri" pitchFamily="34" charset="0"/>
              </a:defRPr>
            </a:lvl4pPr>
            <a:lvl5pPr marL="2057400" indent="-228600">
              <a:spcBef>
                <a:spcPct val="20000"/>
              </a:spcBef>
              <a:buClr>
                <a:srgbClr val="7F7F7F"/>
              </a:buClr>
              <a:buFont typeface="Wingdings" pitchFamily="2" charset="2"/>
              <a:buChar char="§"/>
              <a:defRPr sz="1400">
                <a:solidFill>
                  <a:srgbClr val="000000"/>
                </a:solidFill>
                <a:latin typeface="Calibri" pitchFamily="34" charset="0"/>
              </a:defRPr>
            </a:lvl5pPr>
            <a:lvl6pPr marL="2514600" indent="-228600" eaLnBrk="0" fontAlgn="base" hangingPunct="0">
              <a:spcBef>
                <a:spcPct val="20000"/>
              </a:spcBef>
              <a:spcAft>
                <a:spcPct val="0"/>
              </a:spcAft>
              <a:buClr>
                <a:srgbClr val="7F7F7F"/>
              </a:buClr>
              <a:buFont typeface="Wingdings" pitchFamily="2" charset="2"/>
              <a:buChar char="§"/>
              <a:defRPr sz="1400">
                <a:solidFill>
                  <a:srgbClr val="000000"/>
                </a:solidFill>
                <a:latin typeface="Calibri" pitchFamily="34" charset="0"/>
              </a:defRPr>
            </a:lvl6pPr>
            <a:lvl7pPr marL="2971800" indent="-228600" eaLnBrk="0" fontAlgn="base" hangingPunct="0">
              <a:spcBef>
                <a:spcPct val="20000"/>
              </a:spcBef>
              <a:spcAft>
                <a:spcPct val="0"/>
              </a:spcAft>
              <a:buClr>
                <a:srgbClr val="7F7F7F"/>
              </a:buClr>
              <a:buFont typeface="Wingdings" pitchFamily="2" charset="2"/>
              <a:buChar char="§"/>
              <a:defRPr sz="1400">
                <a:solidFill>
                  <a:srgbClr val="000000"/>
                </a:solidFill>
                <a:latin typeface="Calibri" pitchFamily="34" charset="0"/>
              </a:defRPr>
            </a:lvl7pPr>
            <a:lvl8pPr marL="3429000" indent="-228600" eaLnBrk="0" fontAlgn="base" hangingPunct="0">
              <a:spcBef>
                <a:spcPct val="20000"/>
              </a:spcBef>
              <a:spcAft>
                <a:spcPct val="0"/>
              </a:spcAft>
              <a:buClr>
                <a:srgbClr val="7F7F7F"/>
              </a:buClr>
              <a:buFont typeface="Wingdings" pitchFamily="2" charset="2"/>
              <a:buChar char="§"/>
              <a:defRPr sz="1400">
                <a:solidFill>
                  <a:srgbClr val="000000"/>
                </a:solidFill>
                <a:latin typeface="Calibri" pitchFamily="34" charset="0"/>
              </a:defRPr>
            </a:lvl8pPr>
            <a:lvl9pPr marL="3886200" indent="-228600" eaLnBrk="0" fontAlgn="base" hangingPunct="0">
              <a:spcBef>
                <a:spcPct val="20000"/>
              </a:spcBef>
              <a:spcAft>
                <a:spcPct val="0"/>
              </a:spcAft>
              <a:buClr>
                <a:srgbClr val="7F7F7F"/>
              </a:buClr>
              <a:buFont typeface="Wingdings" pitchFamily="2" charset="2"/>
              <a:buChar char="§"/>
              <a:defRPr sz="1400">
                <a:solidFill>
                  <a:srgbClr val="000000"/>
                </a:solidFill>
                <a:latin typeface="Calibri" pitchFamily="34" charset="0"/>
              </a:defRPr>
            </a:lvl9pPr>
          </a:lstStyle>
          <a:p>
            <a:pPr algn="ctr" eaLnBrk="1" hangingPunct="1">
              <a:spcBef>
                <a:spcPct val="0"/>
              </a:spcBef>
              <a:buClrTx/>
              <a:buFontTx/>
              <a:buNone/>
            </a:pPr>
            <a:r>
              <a:rPr lang="en-US" altLang="en-US" sz="2000" b="1" dirty="0" smtClean="0">
                <a:solidFill>
                  <a:srgbClr val="FF0000"/>
                </a:solidFill>
                <a:latin typeface="Arial" charset="0"/>
              </a:rPr>
              <a:t>41% More Tax</a:t>
            </a:r>
            <a:endParaRPr lang="en-US" altLang="en-US" sz="2000" b="1" dirty="0">
              <a:solidFill>
                <a:srgbClr val="FF0000"/>
              </a:solidFill>
              <a:latin typeface="Arial" charset="0"/>
            </a:endParaRPr>
          </a:p>
        </p:txBody>
      </p:sp>
      <p:cxnSp>
        <p:nvCxnSpPr>
          <p:cNvPr id="17" name="Straight Arrow Connector 16"/>
          <p:cNvCxnSpPr/>
          <p:nvPr/>
        </p:nvCxnSpPr>
        <p:spPr>
          <a:xfrm flipH="1">
            <a:off x="3101762" y="2097087"/>
            <a:ext cx="2884701" cy="350324"/>
          </a:xfrm>
          <a:prstGeom prst="straightConnector1">
            <a:avLst/>
          </a:prstGeom>
          <a:ln w="28575">
            <a:solidFill>
              <a:srgbClr val="FF0000"/>
            </a:solidFill>
            <a:prstDash val="dash"/>
            <a:tailEnd type="arrow"/>
          </a:ln>
        </p:spPr>
        <p:style>
          <a:lnRef idx="1">
            <a:schemeClr val="accent1"/>
          </a:lnRef>
          <a:fillRef idx="0">
            <a:schemeClr val="accent1"/>
          </a:fillRef>
          <a:effectRef idx="0">
            <a:schemeClr val="accent1"/>
          </a:effectRef>
          <a:fontRef idx="minor">
            <a:schemeClr val="tx1"/>
          </a:fontRef>
        </p:style>
      </p:cxnSp>
      <p:sp>
        <p:nvSpPr>
          <p:cNvPr id="23" name="Text Box 5"/>
          <p:cNvSpPr txBox="1">
            <a:spLocks noChangeArrowheads="1"/>
          </p:cNvSpPr>
          <p:nvPr/>
        </p:nvSpPr>
        <p:spPr bwMode="auto">
          <a:xfrm>
            <a:off x="3545428" y="1924526"/>
            <a:ext cx="1382442" cy="492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tIns="91440" bIns="91440">
            <a:spAutoFit/>
          </a:bodyPr>
          <a:lstStyle>
            <a:lvl1pPr>
              <a:spcBef>
                <a:spcPct val="20000"/>
              </a:spcBef>
              <a:buClr>
                <a:srgbClr val="7F7F7F"/>
              </a:buClr>
              <a:buFont typeface="Wingdings" pitchFamily="2" charset="2"/>
              <a:buChar char="§"/>
              <a:defRPr>
                <a:solidFill>
                  <a:srgbClr val="000000"/>
                </a:solidFill>
                <a:latin typeface="Calibri" pitchFamily="34" charset="0"/>
              </a:defRPr>
            </a:lvl1pPr>
            <a:lvl2pPr marL="742950" indent="-285750">
              <a:spcBef>
                <a:spcPct val="20000"/>
              </a:spcBef>
              <a:buClr>
                <a:srgbClr val="7F7F7F"/>
              </a:buClr>
              <a:buFont typeface="Wingdings" pitchFamily="2" charset="2"/>
              <a:buChar char="§"/>
              <a:defRPr sz="1400">
                <a:solidFill>
                  <a:srgbClr val="000000"/>
                </a:solidFill>
                <a:latin typeface="Calibri" pitchFamily="34" charset="0"/>
              </a:defRPr>
            </a:lvl2pPr>
            <a:lvl3pPr marL="1143000" indent="-228600">
              <a:spcBef>
                <a:spcPct val="20000"/>
              </a:spcBef>
              <a:buClr>
                <a:srgbClr val="7F7F7F"/>
              </a:buClr>
              <a:buFont typeface="Wingdings" pitchFamily="2" charset="2"/>
              <a:buChar char="§"/>
              <a:defRPr sz="1400">
                <a:solidFill>
                  <a:srgbClr val="000000"/>
                </a:solidFill>
                <a:latin typeface="Calibri" pitchFamily="34" charset="0"/>
              </a:defRPr>
            </a:lvl3pPr>
            <a:lvl4pPr marL="1600200" indent="-228600">
              <a:spcBef>
                <a:spcPct val="20000"/>
              </a:spcBef>
              <a:buClr>
                <a:srgbClr val="7F7F7F"/>
              </a:buClr>
              <a:buFont typeface="Wingdings" pitchFamily="2" charset="2"/>
              <a:buChar char="§"/>
              <a:defRPr sz="1400">
                <a:solidFill>
                  <a:srgbClr val="000000"/>
                </a:solidFill>
                <a:latin typeface="Calibri" pitchFamily="34" charset="0"/>
              </a:defRPr>
            </a:lvl4pPr>
            <a:lvl5pPr marL="2057400" indent="-228600">
              <a:spcBef>
                <a:spcPct val="20000"/>
              </a:spcBef>
              <a:buClr>
                <a:srgbClr val="7F7F7F"/>
              </a:buClr>
              <a:buFont typeface="Wingdings" pitchFamily="2" charset="2"/>
              <a:buChar char="§"/>
              <a:defRPr sz="1400">
                <a:solidFill>
                  <a:srgbClr val="000000"/>
                </a:solidFill>
                <a:latin typeface="Calibri" pitchFamily="34" charset="0"/>
              </a:defRPr>
            </a:lvl5pPr>
            <a:lvl6pPr marL="2514600" indent="-228600" eaLnBrk="0" fontAlgn="base" hangingPunct="0">
              <a:spcBef>
                <a:spcPct val="20000"/>
              </a:spcBef>
              <a:spcAft>
                <a:spcPct val="0"/>
              </a:spcAft>
              <a:buClr>
                <a:srgbClr val="7F7F7F"/>
              </a:buClr>
              <a:buFont typeface="Wingdings" pitchFamily="2" charset="2"/>
              <a:buChar char="§"/>
              <a:defRPr sz="1400">
                <a:solidFill>
                  <a:srgbClr val="000000"/>
                </a:solidFill>
                <a:latin typeface="Calibri" pitchFamily="34" charset="0"/>
              </a:defRPr>
            </a:lvl6pPr>
            <a:lvl7pPr marL="2971800" indent="-228600" eaLnBrk="0" fontAlgn="base" hangingPunct="0">
              <a:spcBef>
                <a:spcPct val="20000"/>
              </a:spcBef>
              <a:spcAft>
                <a:spcPct val="0"/>
              </a:spcAft>
              <a:buClr>
                <a:srgbClr val="7F7F7F"/>
              </a:buClr>
              <a:buFont typeface="Wingdings" pitchFamily="2" charset="2"/>
              <a:buChar char="§"/>
              <a:defRPr sz="1400">
                <a:solidFill>
                  <a:srgbClr val="000000"/>
                </a:solidFill>
                <a:latin typeface="Calibri" pitchFamily="34" charset="0"/>
              </a:defRPr>
            </a:lvl7pPr>
            <a:lvl8pPr marL="3429000" indent="-228600" eaLnBrk="0" fontAlgn="base" hangingPunct="0">
              <a:spcBef>
                <a:spcPct val="20000"/>
              </a:spcBef>
              <a:spcAft>
                <a:spcPct val="0"/>
              </a:spcAft>
              <a:buClr>
                <a:srgbClr val="7F7F7F"/>
              </a:buClr>
              <a:buFont typeface="Wingdings" pitchFamily="2" charset="2"/>
              <a:buChar char="§"/>
              <a:defRPr sz="1400">
                <a:solidFill>
                  <a:srgbClr val="000000"/>
                </a:solidFill>
                <a:latin typeface="Calibri" pitchFamily="34" charset="0"/>
              </a:defRPr>
            </a:lvl8pPr>
            <a:lvl9pPr marL="3886200" indent="-228600" eaLnBrk="0" fontAlgn="base" hangingPunct="0">
              <a:spcBef>
                <a:spcPct val="20000"/>
              </a:spcBef>
              <a:spcAft>
                <a:spcPct val="0"/>
              </a:spcAft>
              <a:buClr>
                <a:srgbClr val="7F7F7F"/>
              </a:buClr>
              <a:buFont typeface="Wingdings" pitchFamily="2" charset="2"/>
              <a:buChar char="§"/>
              <a:defRPr sz="1400">
                <a:solidFill>
                  <a:srgbClr val="000000"/>
                </a:solidFill>
                <a:latin typeface="Calibri" pitchFamily="34" charset="0"/>
              </a:defRPr>
            </a:lvl9pPr>
          </a:lstStyle>
          <a:p>
            <a:pPr algn="ctr" eaLnBrk="1" hangingPunct="1">
              <a:spcBef>
                <a:spcPct val="0"/>
              </a:spcBef>
              <a:buClrTx/>
              <a:buFontTx/>
              <a:buNone/>
            </a:pPr>
            <a:r>
              <a:rPr lang="en-US" altLang="en-US" sz="2000" b="1" dirty="0" smtClean="0">
                <a:solidFill>
                  <a:srgbClr val="FF0000"/>
                </a:solidFill>
                <a:latin typeface="Arial" charset="0"/>
              </a:rPr>
              <a:t>23% More</a:t>
            </a:r>
            <a:endParaRPr lang="en-US" altLang="en-US" sz="2000" b="1" dirty="0">
              <a:solidFill>
                <a:srgbClr val="FF0000"/>
              </a:solidFill>
              <a:latin typeface="Arial" charset="0"/>
            </a:endParaRPr>
          </a:p>
        </p:txBody>
      </p:sp>
      <p:sp>
        <p:nvSpPr>
          <p:cNvPr id="24" name="Rectangle 23"/>
          <p:cNvSpPr/>
          <p:nvPr/>
        </p:nvSpPr>
        <p:spPr>
          <a:xfrm>
            <a:off x="0" y="0"/>
            <a:ext cx="9144000" cy="1104900"/>
          </a:xfrm>
          <a:prstGeom prst="rect">
            <a:avLst/>
          </a:prstGeom>
          <a:solidFill>
            <a:srgbClr val="005F7F"/>
          </a:solidFill>
          <a:ln>
            <a:solidFill>
              <a:schemeClr val="tx2">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sz="2000" b="1" dirty="0" smtClean="0"/>
              <a:t>Personal tax vs. corporate tax</a:t>
            </a:r>
            <a:endParaRPr lang="en-CA" b="1" dirty="0"/>
          </a:p>
        </p:txBody>
      </p:sp>
    </p:spTree>
    <p:extLst>
      <p:ext uri="{BB962C8B-B14F-4D97-AF65-F5344CB8AC3E}">
        <p14:creationId xmlns:p14="http://schemas.microsoft.com/office/powerpoint/2010/main" val="2990609778"/>
      </p:ext>
    </p:extLst>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barn(inVertical)">
                                      <p:cBhvr>
                                        <p:cTn id="7" dur="500"/>
                                        <p:tgtEl>
                                          <p:spTgt spid="13"/>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14"/>
                                        </p:tgtEl>
                                        <p:attrNameLst>
                                          <p:attrName>style.visibility</p:attrName>
                                        </p:attrNameLst>
                                      </p:cBhvr>
                                      <p:to>
                                        <p:strVal val="visible"/>
                                      </p:to>
                                    </p:set>
                                    <p:animEffect transition="in" filter="barn(inVertical)">
                                      <p:cBhvr>
                                        <p:cTn id="12" dur="500"/>
                                        <p:tgtEl>
                                          <p:spTgt spid="14"/>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nodeType="clickEffect">
                                  <p:stCondLst>
                                    <p:cond delay="0"/>
                                  </p:stCondLst>
                                  <p:childTnLst>
                                    <p:set>
                                      <p:cBhvr>
                                        <p:cTn id="16" dur="1" fill="hold">
                                          <p:stCondLst>
                                            <p:cond delay="0"/>
                                          </p:stCondLst>
                                        </p:cTn>
                                        <p:tgtEl>
                                          <p:spTgt spid="21"/>
                                        </p:tgtEl>
                                        <p:attrNameLst>
                                          <p:attrName>style.visibility</p:attrName>
                                        </p:attrNameLst>
                                      </p:cBhvr>
                                      <p:to>
                                        <p:strVal val="visible"/>
                                      </p:to>
                                    </p:set>
                                    <p:animEffect transition="in" filter="wipe(down)">
                                      <p:cBhvr>
                                        <p:cTn id="17" dur="1000"/>
                                        <p:tgtEl>
                                          <p:spTgt spid="21"/>
                                        </p:tgtEl>
                                      </p:cBhvr>
                                    </p:animEffect>
                                  </p:childTnLst>
                                </p:cTn>
                              </p:par>
                              <p:par>
                                <p:cTn id="18" presetID="3" presetClass="entr" presetSubtype="10" fill="hold" grpId="0" nodeType="withEffect">
                                  <p:stCondLst>
                                    <p:cond delay="0"/>
                                  </p:stCondLst>
                                  <p:childTnLst>
                                    <p:set>
                                      <p:cBhvr>
                                        <p:cTn id="19" dur="1" fill="hold">
                                          <p:stCondLst>
                                            <p:cond delay="0"/>
                                          </p:stCondLst>
                                        </p:cTn>
                                        <p:tgtEl>
                                          <p:spTgt spid="22"/>
                                        </p:tgtEl>
                                        <p:attrNameLst>
                                          <p:attrName>style.visibility</p:attrName>
                                        </p:attrNameLst>
                                      </p:cBhvr>
                                      <p:to>
                                        <p:strVal val="visible"/>
                                      </p:to>
                                    </p:set>
                                    <p:animEffect transition="in" filter="blinds(horizontal)">
                                      <p:cBhvr>
                                        <p:cTn id="20" dur="1500"/>
                                        <p:tgtEl>
                                          <p:spTgt spid="22"/>
                                        </p:tgtEl>
                                      </p:cBhvr>
                                    </p:animEffect>
                                  </p:childTnLst>
                                </p:cTn>
                              </p:par>
                            </p:childTnLst>
                          </p:cTn>
                        </p:par>
                      </p:childTnLst>
                    </p:cTn>
                  </p:par>
                  <p:par>
                    <p:cTn id="21" fill="hold">
                      <p:stCondLst>
                        <p:cond delay="indefinite"/>
                      </p:stCondLst>
                      <p:childTnLst>
                        <p:par>
                          <p:cTn id="22" fill="hold">
                            <p:stCondLst>
                              <p:cond delay="0"/>
                            </p:stCondLst>
                            <p:childTnLst>
                              <p:par>
                                <p:cTn id="23" presetID="22" presetClass="entr" presetSubtype="2" fill="hold" nodeType="clickEffect">
                                  <p:stCondLst>
                                    <p:cond delay="0"/>
                                  </p:stCondLst>
                                  <p:childTnLst>
                                    <p:set>
                                      <p:cBhvr>
                                        <p:cTn id="24" dur="1" fill="hold">
                                          <p:stCondLst>
                                            <p:cond delay="0"/>
                                          </p:stCondLst>
                                        </p:cTn>
                                        <p:tgtEl>
                                          <p:spTgt spid="17"/>
                                        </p:tgtEl>
                                        <p:attrNameLst>
                                          <p:attrName>style.visibility</p:attrName>
                                        </p:attrNameLst>
                                      </p:cBhvr>
                                      <p:to>
                                        <p:strVal val="visible"/>
                                      </p:to>
                                    </p:set>
                                    <p:animEffect transition="in" filter="wipe(right)">
                                      <p:cBhvr>
                                        <p:cTn id="25" dur="1500"/>
                                        <p:tgtEl>
                                          <p:spTgt spid="17"/>
                                        </p:tgtEl>
                                      </p:cBhvr>
                                    </p:animEffect>
                                  </p:childTnLst>
                                </p:cTn>
                              </p:par>
                              <p:par>
                                <p:cTn id="26" presetID="3" presetClass="entr" presetSubtype="10" fill="hold" grpId="0" nodeType="withEffect">
                                  <p:stCondLst>
                                    <p:cond delay="0"/>
                                  </p:stCondLst>
                                  <p:childTnLst>
                                    <p:set>
                                      <p:cBhvr>
                                        <p:cTn id="27" dur="1" fill="hold">
                                          <p:stCondLst>
                                            <p:cond delay="0"/>
                                          </p:stCondLst>
                                        </p:cTn>
                                        <p:tgtEl>
                                          <p:spTgt spid="23"/>
                                        </p:tgtEl>
                                        <p:attrNameLst>
                                          <p:attrName>style.visibility</p:attrName>
                                        </p:attrNameLst>
                                      </p:cBhvr>
                                      <p:to>
                                        <p:strVal val="visible"/>
                                      </p:to>
                                    </p:set>
                                    <p:animEffect transition="in" filter="blinds(horizontal)">
                                      <p:cBhvr>
                                        <p:cTn id="28" dur="15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14" grpId="0" animBg="1"/>
      <p:bldP spid="22" grpId="0" autoUpdateAnimBg="0"/>
      <p:bldP spid="23" grpId="0" autoUpdateAnimBg="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762000" y="762000"/>
            <a:ext cx="7772400" cy="838200"/>
          </a:xfrm>
        </p:spPr>
        <p:txBody>
          <a:bodyPr/>
          <a:lstStyle/>
          <a:p>
            <a:pPr>
              <a:defRPr/>
            </a:pPr>
            <a:r>
              <a:rPr lang="en-US" dirty="0" smtClean="0"/>
              <a:t>Basic Corporate Insurance.</a:t>
            </a:r>
          </a:p>
        </p:txBody>
      </p:sp>
      <p:sp>
        <p:nvSpPr>
          <p:cNvPr id="4" name="Rectangle 3"/>
          <p:cNvSpPr/>
          <p:nvPr/>
        </p:nvSpPr>
        <p:spPr>
          <a:xfrm>
            <a:off x="0" y="0"/>
            <a:ext cx="9144000" cy="1104900"/>
          </a:xfrm>
          <a:prstGeom prst="rect">
            <a:avLst/>
          </a:prstGeom>
          <a:solidFill>
            <a:srgbClr val="005F7F"/>
          </a:solidFill>
          <a:ln>
            <a:solidFill>
              <a:schemeClr val="tx2">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sz="2000" b="1" dirty="0" smtClean="0"/>
              <a:t>We all want CHEAP insurance!</a:t>
            </a:r>
            <a:endParaRPr lang="en-CA" sz="2000" b="1" dirty="0"/>
          </a:p>
        </p:txBody>
      </p:sp>
      <p:sp>
        <p:nvSpPr>
          <p:cNvPr id="3" name="TextBox 2"/>
          <p:cNvSpPr txBox="1"/>
          <p:nvPr/>
        </p:nvSpPr>
        <p:spPr>
          <a:xfrm>
            <a:off x="560716" y="1932317"/>
            <a:ext cx="3105509" cy="1323439"/>
          </a:xfrm>
          <a:prstGeom prst="rect">
            <a:avLst/>
          </a:prstGeom>
          <a:solidFill>
            <a:schemeClr val="accent6">
              <a:lumMod val="25000"/>
              <a:lumOff val="75000"/>
            </a:schemeClr>
          </a:solidFill>
          <a:ln>
            <a:solidFill>
              <a:srgbClr val="000099"/>
            </a:solidFill>
          </a:ln>
        </p:spPr>
        <p:txBody>
          <a:bodyPr wrap="square" rtlCol="0">
            <a:spAutoFit/>
          </a:bodyPr>
          <a:lstStyle/>
          <a:p>
            <a:pPr algn="ctr"/>
            <a:r>
              <a:rPr lang="en-US" dirty="0" smtClean="0"/>
              <a:t>Doug Co.</a:t>
            </a:r>
          </a:p>
          <a:p>
            <a:pPr algn="ctr"/>
            <a:endParaRPr lang="en-US" dirty="0"/>
          </a:p>
          <a:p>
            <a:pPr algn="ctr"/>
            <a:endParaRPr lang="en-US" dirty="0" smtClean="0"/>
          </a:p>
          <a:p>
            <a:pPr algn="ctr"/>
            <a:endParaRPr lang="en-US" dirty="0"/>
          </a:p>
          <a:p>
            <a:pPr algn="ctr"/>
            <a:endParaRPr lang="en-US" dirty="0"/>
          </a:p>
        </p:txBody>
      </p:sp>
      <p:sp>
        <p:nvSpPr>
          <p:cNvPr id="5" name="Oval 4"/>
          <p:cNvSpPr/>
          <p:nvPr/>
        </p:nvSpPr>
        <p:spPr>
          <a:xfrm>
            <a:off x="5667555" y="1925816"/>
            <a:ext cx="2743200" cy="162235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Doug Personally</a:t>
            </a:r>
          </a:p>
          <a:p>
            <a:pPr algn="ctr"/>
            <a:endParaRPr lang="en-US" dirty="0"/>
          </a:p>
          <a:p>
            <a:pPr algn="ctr"/>
            <a:endParaRPr lang="en-US" dirty="0"/>
          </a:p>
        </p:txBody>
      </p:sp>
      <p:sp>
        <p:nvSpPr>
          <p:cNvPr id="6" name="TextBox 5"/>
          <p:cNvSpPr txBox="1"/>
          <p:nvPr/>
        </p:nvSpPr>
        <p:spPr>
          <a:xfrm>
            <a:off x="3825815" y="4770408"/>
            <a:ext cx="1492370" cy="830997"/>
          </a:xfrm>
          <a:prstGeom prst="rect">
            <a:avLst/>
          </a:prstGeom>
          <a:solidFill>
            <a:srgbClr val="FF0000"/>
          </a:solidFill>
          <a:ln>
            <a:solidFill>
              <a:srgbClr val="000099"/>
            </a:solidFill>
          </a:ln>
        </p:spPr>
        <p:txBody>
          <a:bodyPr wrap="square" rtlCol="0">
            <a:spAutoFit/>
          </a:bodyPr>
          <a:lstStyle/>
          <a:p>
            <a:pPr algn="ctr"/>
            <a:r>
              <a:rPr lang="en-US" dirty="0" smtClean="0"/>
              <a:t>Life Insurance</a:t>
            </a:r>
          </a:p>
          <a:p>
            <a:pPr algn="ctr"/>
            <a:r>
              <a:rPr lang="en-US" dirty="0" smtClean="0"/>
              <a:t>$25,000</a:t>
            </a:r>
            <a:endParaRPr lang="en-US" dirty="0"/>
          </a:p>
        </p:txBody>
      </p:sp>
      <p:pic>
        <p:nvPicPr>
          <p:cNvPr id="9" name="Picture 7" descr="MCBL00351A0000[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215442" y="1218222"/>
            <a:ext cx="1180381" cy="6729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Line 11"/>
          <p:cNvSpPr>
            <a:spLocks noChangeShapeType="1"/>
          </p:cNvSpPr>
          <p:nvPr/>
        </p:nvSpPr>
        <p:spPr bwMode="auto">
          <a:xfrm flipH="1" flipV="1">
            <a:off x="4934308" y="1891128"/>
            <a:ext cx="1035170" cy="765807"/>
          </a:xfrm>
          <a:prstGeom prst="line">
            <a:avLst/>
          </a:prstGeom>
          <a:noFill/>
          <a:ln w="38100">
            <a:solidFill>
              <a:srgbClr val="008000"/>
            </a:solidFill>
            <a:round/>
            <a:headEnd/>
            <a:tailEnd type="triangle" w="med" len="med"/>
          </a:ln>
          <a:extLst>
            <a:ext uri="{909E8E84-426E-40DD-AFC4-6F175D3DCCD1}">
              <a14:hiddenFill xmlns:a14="http://schemas.microsoft.com/office/drawing/2010/main">
                <a:noFill/>
              </a14:hiddenFill>
            </a:ext>
          </a:extLst>
        </p:spPr>
        <p:txBody>
          <a:bodyPr tIns="91440" bIns="91440" anchor="ctr"/>
          <a:lstStyle/>
          <a:p>
            <a:endParaRPr lang="en-US"/>
          </a:p>
        </p:txBody>
      </p:sp>
      <p:sp>
        <p:nvSpPr>
          <p:cNvPr id="7" name="TextBox 6"/>
          <p:cNvSpPr txBox="1"/>
          <p:nvPr/>
        </p:nvSpPr>
        <p:spPr>
          <a:xfrm>
            <a:off x="5236234" y="1925815"/>
            <a:ext cx="1039067" cy="338554"/>
          </a:xfrm>
          <a:prstGeom prst="rect">
            <a:avLst/>
          </a:prstGeom>
          <a:noFill/>
        </p:spPr>
        <p:txBody>
          <a:bodyPr wrap="none" rtlCol="0">
            <a:spAutoFit/>
          </a:bodyPr>
          <a:lstStyle/>
          <a:p>
            <a:r>
              <a:rPr lang="en-US" dirty="0" smtClean="0"/>
              <a:t>$50,000</a:t>
            </a:r>
            <a:endParaRPr lang="en-US" dirty="0"/>
          </a:p>
        </p:txBody>
      </p:sp>
      <p:sp>
        <p:nvSpPr>
          <p:cNvPr id="12" name="Line 11"/>
          <p:cNvSpPr>
            <a:spLocks noChangeShapeType="1"/>
          </p:cNvSpPr>
          <p:nvPr/>
        </p:nvSpPr>
        <p:spPr bwMode="auto">
          <a:xfrm flipV="1">
            <a:off x="3441940" y="1925815"/>
            <a:ext cx="987212" cy="441760"/>
          </a:xfrm>
          <a:prstGeom prst="line">
            <a:avLst/>
          </a:prstGeom>
          <a:noFill/>
          <a:ln w="38100">
            <a:solidFill>
              <a:srgbClr val="008000"/>
            </a:solidFill>
            <a:round/>
            <a:headEnd/>
            <a:tailEnd type="triangle" w="med" len="med"/>
          </a:ln>
          <a:extLst>
            <a:ext uri="{909E8E84-426E-40DD-AFC4-6F175D3DCCD1}">
              <a14:hiddenFill xmlns:a14="http://schemas.microsoft.com/office/drawing/2010/main">
                <a:noFill/>
              </a14:hiddenFill>
            </a:ext>
          </a:extLst>
        </p:spPr>
        <p:txBody>
          <a:bodyPr tIns="91440" bIns="91440" anchor="ctr"/>
          <a:lstStyle/>
          <a:p>
            <a:endParaRPr lang="en-US"/>
          </a:p>
        </p:txBody>
      </p:sp>
      <p:sp>
        <p:nvSpPr>
          <p:cNvPr id="13" name="TextBox 12"/>
          <p:cNvSpPr txBox="1"/>
          <p:nvPr/>
        </p:nvSpPr>
        <p:spPr>
          <a:xfrm>
            <a:off x="3695908" y="2104754"/>
            <a:ext cx="909223" cy="338554"/>
          </a:xfrm>
          <a:prstGeom prst="rect">
            <a:avLst/>
          </a:prstGeom>
          <a:noFill/>
        </p:spPr>
        <p:txBody>
          <a:bodyPr wrap="none" rtlCol="0">
            <a:spAutoFit/>
          </a:bodyPr>
          <a:lstStyle/>
          <a:p>
            <a:r>
              <a:rPr lang="en-US" dirty="0" smtClean="0"/>
              <a:t>$9,000</a:t>
            </a:r>
            <a:endParaRPr lang="en-US" dirty="0"/>
          </a:p>
        </p:txBody>
      </p:sp>
      <p:sp>
        <p:nvSpPr>
          <p:cNvPr id="17" name="TextBox 16"/>
          <p:cNvSpPr txBox="1"/>
          <p:nvPr/>
        </p:nvSpPr>
        <p:spPr>
          <a:xfrm>
            <a:off x="1168658" y="2254286"/>
            <a:ext cx="2273282" cy="338554"/>
          </a:xfrm>
          <a:prstGeom prst="rect">
            <a:avLst/>
          </a:prstGeom>
          <a:noFill/>
        </p:spPr>
        <p:txBody>
          <a:bodyPr wrap="square" rtlCol="0">
            <a:spAutoFit/>
          </a:bodyPr>
          <a:lstStyle/>
          <a:p>
            <a:r>
              <a:rPr lang="en-US" dirty="0" smtClean="0"/>
              <a:t>After-tax 91,000</a:t>
            </a:r>
            <a:endParaRPr lang="en-US" dirty="0"/>
          </a:p>
        </p:txBody>
      </p:sp>
      <p:sp>
        <p:nvSpPr>
          <p:cNvPr id="19" name="TextBox 18"/>
          <p:cNvSpPr txBox="1"/>
          <p:nvPr/>
        </p:nvSpPr>
        <p:spPr>
          <a:xfrm>
            <a:off x="5969478" y="2702498"/>
            <a:ext cx="2035831" cy="338554"/>
          </a:xfrm>
          <a:prstGeom prst="rect">
            <a:avLst/>
          </a:prstGeom>
          <a:noFill/>
        </p:spPr>
        <p:txBody>
          <a:bodyPr wrap="square" rtlCol="0">
            <a:spAutoFit/>
          </a:bodyPr>
          <a:lstStyle/>
          <a:p>
            <a:r>
              <a:rPr lang="en-US" dirty="0" smtClean="0">
                <a:solidFill>
                  <a:schemeClr val="bg1"/>
                </a:solidFill>
              </a:rPr>
              <a:t>After-tax 100,000</a:t>
            </a:r>
            <a:endParaRPr lang="en-US" dirty="0">
              <a:solidFill>
                <a:schemeClr val="bg1"/>
              </a:solidFill>
            </a:endParaRPr>
          </a:p>
        </p:txBody>
      </p:sp>
      <p:sp>
        <p:nvSpPr>
          <p:cNvPr id="24" name="TextBox 23"/>
          <p:cNvSpPr txBox="1"/>
          <p:nvPr/>
        </p:nvSpPr>
        <p:spPr>
          <a:xfrm>
            <a:off x="718268" y="2595333"/>
            <a:ext cx="2790404" cy="338554"/>
          </a:xfrm>
          <a:prstGeom prst="rect">
            <a:avLst/>
          </a:prstGeom>
          <a:noFill/>
        </p:spPr>
        <p:txBody>
          <a:bodyPr wrap="square" rtlCol="0">
            <a:spAutoFit/>
          </a:bodyPr>
          <a:lstStyle/>
          <a:p>
            <a:r>
              <a:rPr lang="en-US" dirty="0" smtClean="0"/>
              <a:t>After-tax and ins. 66,000</a:t>
            </a:r>
            <a:endParaRPr lang="en-US" dirty="0"/>
          </a:p>
        </p:txBody>
      </p:sp>
      <p:sp>
        <p:nvSpPr>
          <p:cNvPr id="25" name="TextBox 24"/>
          <p:cNvSpPr txBox="1"/>
          <p:nvPr/>
        </p:nvSpPr>
        <p:spPr>
          <a:xfrm>
            <a:off x="922278" y="2873852"/>
            <a:ext cx="2382383" cy="338554"/>
          </a:xfrm>
          <a:prstGeom prst="rect">
            <a:avLst/>
          </a:prstGeom>
          <a:noFill/>
        </p:spPr>
        <p:txBody>
          <a:bodyPr wrap="none" rtlCol="0">
            <a:spAutoFit/>
          </a:bodyPr>
          <a:lstStyle/>
          <a:p>
            <a:r>
              <a:rPr lang="en-US" dirty="0" smtClean="0"/>
              <a:t>Net Income 100,000</a:t>
            </a:r>
            <a:endParaRPr lang="en-US" dirty="0"/>
          </a:p>
        </p:txBody>
      </p:sp>
      <p:sp>
        <p:nvSpPr>
          <p:cNvPr id="26" name="TextBox 25"/>
          <p:cNvSpPr txBox="1"/>
          <p:nvPr/>
        </p:nvSpPr>
        <p:spPr>
          <a:xfrm>
            <a:off x="5997728" y="3039877"/>
            <a:ext cx="2147973" cy="345057"/>
          </a:xfrm>
          <a:prstGeom prst="rect">
            <a:avLst/>
          </a:prstGeom>
          <a:noFill/>
        </p:spPr>
        <p:txBody>
          <a:bodyPr wrap="square" rtlCol="0">
            <a:spAutoFit/>
          </a:bodyPr>
          <a:lstStyle/>
          <a:p>
            <a:r>
              <a:rPr lang="en-US" dirty="0" smtClean="0">
                <a:solidFill>
                  <a:schemeClr val="bg1"/>
                </a:solidFill>
              </a:rPr>
              <a:t>Salary  150,000</a:t>
            </a:r>
            <a:endParaRPr lang="en-US" dirty="0">
              <a:solidFill>
                <a:schemeClr val="bg1"/>
              </a:solidFill>
            </a:endParaRPr>
          </a:p>
        </p:txBody>
      </p:sp>
    </p:spTree>
    <p:extLst>
      <p:ext uri="{BB962C8B-B14F-4D97-AF65-F5344CB8AC3E}">
        <p14:creationId xmlns:p14="http://schemas.microsoft.com/office/powerpoint/2010/main" val="2584246938"/>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1000"/>
                                        <p:tgtEl>
                                          <p:spTgt spid="12"/>
                                        </p:tgtEl>
                                      </p:cBhvr>
                                    </p:animEffect>
                                  </p:childTnLst>
                                </p:cTn>
                              </p:par>
                              <p:par>
                                <p:cTn id="8" presetID="22" presetClass="entr" presetSubtype="4" fill="hold" grpId="0" nodeType="withEffect">
                                  <p:stCondLst>
                                    <p:cond delay="0"/>
                                  </p:stCondLst>
                                  <p:childTnLst>
                                    <p:set>
                                      <p:cBhvr>
                                        <p:cTn id="9" dur="1" fill="hold">
                                          <p:stCondLst>
                                            <p:cond delay="0"/>
                                          </p:stCondLst>
                                        </p:cTn>
                                        <p:tgtEl>
                                          <p:spTgt spid="10"/>
                                        </p:tgtEl>
                                        <p:attrNameLst>
                                          <p:attrName>style.visibility</p:attrName>
                                        </p:attrNameLst>
                                      </p:cBhvr>
                                      <p:to>
                                        <p:strVal val="visible"/>
                                      </p:to>
                                    </p:set>
                                    <p:animEffect transition="in" filter="wipe(down)">
                                      <p:cBhvr>
                                        <p:cTn id="10" dur="1000"/>
                                        <p:tgtEl>
                                          <p:spTgt spid="10"/>
                                        </p:tgtEl>
                                      </p:cBhvr>
                                    </p:animEffect>
                                  </p:childTnLst>
                                </p:cTn>
                              </p:par>
                              <p:par>
                                <p:cTn id="11" presetID="22" presetClass="entr" presetSubtype="4" fill="hold" grpId="0" nodeType="withEffect">
                                  <p:stCondLst>
                                    <p:cond delay="0"/>
                                  </p:stCondLst>
                                  <p:childTnLst>
                                    <p:set>
                                      <p:cBhvr>
                                        <p:cTn id="12" dur="1" fill="hold">
                                          <p:stCondLst>
                                            <p:cond delay="0"/>
                                          </p:stCondLst>
                                        </p:cTn>
                                        <p:tgtEl>
                                          <p:spTgt spid="7"/>
                                        </p:tgtEl>
                                        <p:attrNameLst>
                                          <p:attrName>style.visibility</p:attrName>
                                        </p:attrNameLst>
                                      </p:cBhvr>
                                      <p:to>
                                        <p:strVal val="visible"/>
                                      </p:to>
                                    </p:set>
                                    <p:animEffect transition="in" filter="wipe(down)">
                                      <p:cBhvr>
                                        <p:cTn id="13" dur="1000"/>
                                        <p:tgtEl>
                                          <p:spTgt spid="7"/>
                                        </p:tgtEl>
                                      </p:cBhvr>
                                    </p:animEffect>
                                  </p:childTnLst>
                                </p:cTn>
                              </p:par>
                              <p:par>
                                <p:cTn id="14" presetID="22" presetClass="entr" presetSubtype="4" fill="hold" grpId="0" nodeType="withEffect">
                                  <p:stCondLst>
                                    <p:cond delay="0"/>
                                  </p:stCondLst>
                                  <p:childTnLst>
                                    <p:set>
                                      <p:cBhvr>
                                        <p:cTn id="15" dur="1" fill="hold">
                                          <p:stCondLst>
                                            <p:cond delay="0"/>
                                          </p:stCondLst>
                                        </p:cTn>
                                        <p:tgtEl>
                                          <p:spTgt spid="13"/>
                                        </p:tgtEl>
                                        <p:attrNameLst>
                                          <p:attrName>style.visibility</p:attrName>
                                        </p:attrNameLst>
                                      </p:cBhvr>
                                      <p:to>
                                        <p:strVal val="visible"/>
                                      </p:to>
                                    </p:set>
                                    <p:animEffect transition="in" filter="wipe(down)">
                                      <p:cBhvr>
                                        <p:cTn id="16" dur="1000"/>
                                        <p:tgtEl>
                                          <p:spTgt spid="13"/>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xit" presetSubtype="0" fill="hold" grpId="0" nodeType="clickEffect">
                                  <p:stCondLst>
                                    <p:cond delay="0"/>
                                  </p:stCondLst>
                                  <p:childTnLst>
                                    <p:animEffect transition="out" filter="fade">
                                      <p:cBhvr>
                                        <p:cTn id="20" dur="500"/>
                                        <p:tgtEl>
                                          <p:spTgt spid="25"/>
                                        </p:tgtEl>
                                      </p:cBhvr>
                                    </p:animEffect>
                                    <p:set>
                                      <p:cBhvr>
                                        <p:cTn id="21" dur="1" fill="hold">
                                          <p:stCondLst>
                                            <p:cond delay="499"/>
                                          </p:stCondLst>
                                        </p:cTn>
                                        <p:tgtEl>
                                          <p:spTgt spid="25"/>
                                        </p:tgtEl>
                                        <p:attrNameLst>
                                          <p:attrName>style.visibility</p:attrName>
                                        </p:attrNameLst>
                                      </p:cBhvr>
                                      <p:to>
                                        <p:strVal val="hidden"/>
                                      </p:to>
                                    </p:set>
                                  </p:childTnLst>
                                </p:cTn>
                              </p:par>
                              <p:par>
                                <p:cTn id="22" presetID="10" presetClass="entr" presetSubtype="0" fill="hold" grpId="0" nodeType="withEffect">
                                  <p:stCondLst>
                                    <p:cond delay="0"/>
                                  </p:stCondLst>
                                  <p:childTnLst>
                                    <p:set>
                                      <p:cBhvr>
                                        <p:cTn id="23" dur="1" fill="hold">
                                          <p:stCondLst>
                                            <p:cond delay="0"/>
                                          </p:stCondLst>
                                        </p:cTn>
                                        <p:tgtEl>
                                          <p:spTgt spid="17"/>
                                        </p:tgtEl>
                                        <p:attrNameLst>
                                          <p:attrName>style.visibility</p:attrName>
                                        </p:attrNameLst>
                                      </p:cBhvr>
                                      <p:to>
                                        <p:strVal val="visible"/>
                                      </p:to>
                                    </p:set>
                                    <p:animEffect transition="in" filter="fade">
                                      <p:cBhvr>
                                        <p:cTn id="24" dur="500"/>
                                        <p:tgtEl>
                                          <p:spTgt spid="17"/>
                                        </p:tgtEl>
                                      </p:cBhvr>
                                    </p:animEffect>
                                  </p:childTnLst>
                                </p:cTn>
                              </p:par>
                              <p:par>
                                <p:cTn id="25" presetID="10" presetClass="exit" presetSubtype="0" fill="hold" grpId="0" nodeType="withEffect">
                                  <p:stCondLst>
                                    <p:cond delay="0"/>
                                  </p:stCondLst>
                                  <p:childTnLst>
                                    <p:animEffect transition="out" filter="fade">
                                      <p:cBhvr>
                                        <p:cTn id="26" dur="500"/>
                                        <p:tgtEl>
                                          <p:spTgt spid="26"/>
                                        </p:tgtEl>
                                      </p:cBhvr>
                                    </p:animEffect>
                                    <p:set>
                                      <p:cBhvr>
                                        <p:cTn id="27" dur="1" fill="hold">
                                          <p:stCondLst>
                                            <p:cond delay="499"/>
                                          </p:stCondLst>
                                        </p:cTn>
                                        <p:tgtEl>
                                          <p:spTgt spid="26"/>
                                        </p:tgtEl>
                                        <p:attrNameLst>
                                          <p:attrName>style.visibility</p:attrName>
                                        </p:attrNameLst>
                                      </p:cBhvr>
                                      <p:to>
                                        <p:strVal val="hidden"/>
                                      </p:to>
                                    </p:set>
                                  </p:childTnLst>
                                </p:cTn>
                              </p:par>
                              <p:par>
                                <p:cTn id="28" presetID="10" presetClass="entr" presetSubtype="0" fill="hold" grpId="0" nodeType="withEffect">
                                  <p:stCondLst>
                                    <p:cond delay="0"/>
                                  </p:stCondLst>
                                  <p:childTnLst>
                                    <p:set>
                                      <p:cBhvr>
                                        <p:cTn id="29" dur="1" fill="hold">
                                          <p:stCondLst>
                                            <p:cond delay="0"/>
                                          </p:stCondLst>
                                        </p:cTn>
                                        <p:tgtEl>
                                          <p:spTgt spid="19"/>
                                        </p:tgtEl>
                                        <p:attrNameLst>
                                          <p:attrName>style.visibility</p:attrName>
                                        </p:attrNameLst>
                                      </p:cBhvr>
                                      <p:to>
                                        <p:strVal val="visible"/>
                                      </p:to>
                                    </p:set>
                                    <p:animEffect transition="in" filter="fade">
                                      <p:cBhvr>
                                        <p:cTn id="30" dur="500"/>
                                        <p:tgtEl>
                                          <p:spTgt spid="19"/>
                                        </p:tgtEl>
                                      </p:cBhvr>
                                    </p:animEffect>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gtEl>
                                        <p:attrNameLst>
                                          <p:attrName>style.visibility</p:attrName>
                                        </p:attrNameLst>
                                      </p:cBhvr>
                                      <p:to>
                                        <p:strVal val="visible"/>
                                      </p:to>
                                    </p:set>
                                    <p:anim calcmode="lin" valueType="num">
                                      <p:cBhvr additive="base">
                                        <p:cTn id="35" dur="1000" fill="hold"/>
                                        <p:tgtEl>
                                          <p:spTgt spid="6"/>
                                        </p:tgtEl>
                                        <p:attrNameLst>
                                          <p:attrName>ppt_x</p:attrName>
                                        </p:attrNameLst>
                                      </p:cBhvr>
                                      <p:tavLst>
                                        <p:tav tm="0">
                                          <p:val>
                                            <p:strVal val="#ppt_x"/>
                                          </p:val>
                                        </p:tav>
                                        <p:tav tm="100000">
                                          <p:val>
                                            <p:strVal val="#ppt_x"/>
                                          </p:val>
                                        </p:tav>
                                      </p:tavLst>
                                    </p:anim>
                                    <p:anim calcmode="lin" valueType="num">
                                      <p:cBhvr additive="base">
                                        <p:cTn id="36" dur="10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42" presetClass="path" presetSubtype="0" accel="50000" decel="50000" fill="hold" grpId="1" nodeType="clickEffect">
                                  <p:stCondLst>
                                    <p:cond delay="0"/>
                                  </p:stCondLst>
                                  <p:childTnLst>
                                    <p:animMotion origin="layout" path="M 0 1.48148E-6 L -0.37257 -0.27685 " pathEditMode="relative" rAng="0" ptsTypes="AA">
                                      <p:cBhvr>
                                        <p:cTn id="40" dur="2000" fill="hold"/>
                                        <p:tgtEl>
                                          <p:spTgt spid="6"/>
                                        </p:tgtEl>
                                        <p:attrNameLst>
                                          <p:attrName>ppt_x</p:attrName>
                                          <p:attrName>ppt_y</p:attrName>
                                        </p:attrNameLst>
                                      </p:cBhvr>
                                      <p:rCtr x="-18628" y="-13843"/>
                                    </p:animMotion>
                                  </p:childTnLst>
                                </p:cTn>
                              </p:par>
                            </p:childTnLst>
                          </p:cTn>
                        </p:par>
                      </p:childTnLst>
                    </p:cTn>
                  </p:par>
                  <p:par>
                    <p:cTn id="41" fill="hold">
                      <p:stCondLst>
                        <p:cond delay="indefinite"/>
                      </p:stCondLst>
                      <p:childTnLst>
                        <p:par>
                          <p:cTn id="42" fill="hold">
                            <p:stCondLst>
                              <p:cond delay="0"/>
                            </p:stCondLst>
                            <p:childTnLst>
                              <p:par>
                                <p:cTn id="43" presetID="10" presetClass="exit" presetSubtype="0" fill="hold" grpId="1" nodeType="clickEffect">
                                  <p:stCondLst>
                                    <p:cond delay="0"/>
                                  </p:stCondLst>
                                  <p:childTnLst>
                                    <p:animEffect transition="out" filter="fade">
                                      <p:cBhvr>
                                        <p:cTn id="44" dur="500"/>
                                        <p:tgtEl>
                                          <p:spTgt spid="17"/>
                                        </p:tgtEl>
                                      </p:cBhvr>
                                    </p:animEffect>
                                    <p:set>
                                      <p:cBhvr>
                                        <p:cTn id="45" dur="1" fill="hold">
                                          <p:stCondLst>
                                            <p:cond delay="499"/>
                                          </p:stCondLst>
                                        </p:cTn>
                                        <p:tgtEl>
                                          <p:spTgt spid="17"/>
                                        </p:tgtEl>
                                        <p:attrNameLst>
                                          <p:attrName>style.visibility</p:attrName>
                                        </p:attrNameLst>
                                      </p:cBhvr>
                                      <p:to>
                                        <p:strVal val="hidden"/>
                                      </p:to>
                                    </p:set>
                                  </p:childTnLst>
                                </p:cTn>
                              </p:par>
                              <p:par>
                                <p:cTn id="46" presetID="10" presetClass="entr" presetSubtype="0" fill="hold" grpId="0" nodeType="withEffect">
                                  <p:stCondLst>
                                    <p:cond delay="0"/>
                                  </p:stCondLst>
                                  <p:childTnLst>
                                    <p:set>
                                      <p:cBhvr>
                                        <p:cTn id="47" dur="1" fill="hold">
                                          <p:stCondLst>
                                            <p:cond delay="0"/>
                                          </p:stCondLst>
                                        </p:cTn>
                                        <p:tgtEl>
                                          <p:spTgt spid="24"/>
                                        </p:tgtEl>
                                        <p:attrNameLst>
                                          <p:attrName>style.visibility</p:attrName>
                                        </p:attrNameLst>
                                      </p:cBhvr>
                                      <p:to>
                                        <p:strVal val="visible"/>
                                      </p:to>
                                    </p:set>
                                    <p:animEffect transition="in" filter="fade">
                                      <p:cBhvr>
                                        <p:cTn id="48" dur="50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6" grpId="1" animBg="1"/>
      <p:bldP spid="10" grpId="0" animBg="1"/>
      <p:bldP spid="7" grpId="0"/>
      <p:bldP spid="12" grpId="0" animBg="1"/>
      <p:bldP spid="13" grpId="0"/>
      <p:bldP spid="17" grpId="0"/>
      <p:bldP spid="17" grpId="1"/>
      <p:bldP spid="19" grpId="0"/>
      <p:bldP spid="24" grpId="0"/>
      <p:bldP spid="25" grpId="0"/>
      <p:bldP spid="26"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762000" y="762000"/>
            <a:ext cx="7772400" cy="838200"/>
          </a:xfrm>
        </p:spPr>
        <p:txBody>
          <a:bodyPr/>
          <a:lstStyle/>
          <a:p>
            <a:pPr>
              <a:defRPr/>
            </a:pPr>
            <a:r>
              <a:rPr lang="en-US" dirty="0" smtClean="0"/>
              <a:t>Basic Corporate Insurance.</a:t>
            </a:r>
          </a:p>
        </p:txBody>
      </p:sp>
      <p:sp>
        <p:nvSpPr>
          <p:cNvPr id="4" name="Rectangle 3"/>
          <p:cNvSpPr/>
          <p:nvPr/>
        </p:nvSpPr>
        <p:spPr>
          <a:xfrm>
            <a:off x="0" y="0"/>
            <a:ext cx="9144000" cy="1104900"/>
          </a:xfrm>
          <a:prstGeom prst="rect">
            <a:avLst/>
          </a:prstGeom>
          <a:solidFill>
            <a:srgbClr val="005F7F"/>
          </a:solidFill>
          <a:ln>
            <a:solidFill>
              <a:schemeClr val="tx2">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sz="2000" b="1" dirty="0" smtClean="0"/>
              <a:t>We all want SIMPLE insurance.</a:t>
            </a:r>
          </a:p>
        </p:txBody>
      </p:sp>
      <p:sp>
        <p:nvSpPr>
          <p:cNvPr id="3" name="TextBox 2"/>
          <p:cNvSpPr txBox="1"/>
          <p:nvPr/>
        </p:nvSpPr>
        <p:spPr>
          <a:xfrm>
            <a:off x="560716" y="1932317"/>
            <a:ext cx="3105509" cy="1323439"/>
          </a:xfrm>
          <a:prstGeom prst="rect">
            <a:avLst/>
          </a:prstGeom>
          <a:solidFill>
            <a:schemeClr val="accent6">
              <a:lumMod val="25000"/>
              <a:lumOff val="75000"/>
            </a:schemeClr>
          </a:solidFill>
          <a:ln>
            <a:solidFill>
              <a:srgbClr val="000099"/>
            </a:solidFill>
          </a:ln>
        </p:spPr>
        <p:txBody>
          <a:bodyPr wrap="square" rtlCol="0">
            <a:spAutoFit/>
          </a:bodyPr>
          <a:lstStyle/>
          <a:p>
            <a:pPr algn="ctr"/>
            <a:r>
              <a:rPr lang="en-US" dirty="0" smtClean="0"/>
              <a:t>Doug Co.</a:t>
            </a:r>
          </a:p>
          <a:p>
            <a:pPr algn="ctr"/>
            <a:endParaRPr lang="en-US" dirty="0"/>
          </a:p>
          <a:p>
            <a:pPr algn="ctr"/>
            <a:endParaRPr lang="en-US" dirty="0" smtClean="0"/>
          </a:p>
          <a:p>
            <a:pPr algn="ctr"/>
            <a:endParaRPr lang="en-US" dirty="0"/>
          </a:p>
          <a:p>
            <a:pPr algn="ctr"/>
            <a:endParaRPr lang="en-US" dirty="0"/>
          </a:p>
        </p:txBody>
      </p:sp>
      <p:sp>
        <p:nvSpPr>
          <p:cNvPr id="5" name="Oval 4"/>
          <p:cNvSpPr/>
          <p:nvPr/>
        </p:nvSpPr>
        <p:spPr>
          <a:xfrm>
            <a:off x="5667555" y="1925816"/>
            <a:ext cx="2743200" cy="162235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Doug Personally</a:t>
            </a:r>
          </a:p>
          <a:p>
            <a:pPr algn="ctr"/>
            <a:endParaRPr lang="en-US" dirty="0" smtClean="0"/>
          </a:p>
          <a:p>
            <a:pPr algn="ctr"/>
            <a:endParaRPr lang="en-US" dirty="0"/>
          </a:p>
          <a:p>
            <a:pPr algn="ctr"/>
            <a:endParaRPr lang="en-US" dirty="0"/>
          </a:p>
        </p:txBody>
      </p:sp>
      <p:sp>
        <p:nvSpPr>
          <p:cNvPr id="6" name="TextBox 5"/>
          <p:cNvSpPr txBox="1"/>
          <p:nvPr/>
        </p:nvSpPr>
        <p:spPr>
          <a:xfrm>
            <a:off x="3825815" y="4770408"/>
            <a:ext cx="1492370" cy="830997"/>
          </a:xfrm>
          <a:prstGeom prst="rect">
            <a:avLst/>
          </a:prstGeom>
          <a:solidFill>
            <a:srgbClr val="FF0000"/>
          </a:solidFill>
          <a:ln>
            <a:solidFill>
              <a:srgbClr val="000099"/>
            </a:solidFill>
          </a:ln>
        </p:spPr>
        <p:txBody>
          <a:bodyPr wrap="square" rtlCol="0">
            <a:spAutoFit/>
          </a:bodyPr>
          <a:lstStyle/>
          <a:p>
            <a:pPr algn="ctr"/>
            <a:r>
              <a:rPr lang="en-US" dirty="0" smtClean="0"/>
              <a:t>Life Insurance</a:t>
            </a:r>
          </a:p>
          <a:p>
            <a:pPr algn="ctr"/>
            <a:r>
              <a:rPr lang="en-US" dirty="0" smtClean="0"/>
              <a:t>$25,000</a:t>
            </a:r>
            <a:endParaRPr lang="en-US" dirty="0"/>
          </a:p>
        </p:txBody>
      </p:sp>
      <p:pic>
        <p:nvPicPr>
          <p:cNvPr id="9" name="Picture 7" descr="MCBL00351A0000[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215442" y="1218222"/>
            <a:ext cx="1180381" cy="6729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Line 11"/>
          <p:cNvSpPr>
            <a:spLocks noChangeShapeType="1"/>
          </p:cNvSpPr>
          <p:nvPr/>
        </p:nvSpPr>
        <p:spPr bwMode="auto">
          <a:xfrm flipH="1" flipV="1">
            <a:off x="4934308" y="1891128"/>
            <a:ext cx="1035170" cy="765807"/>
          </a:xfrm>
          <a:prstGeom prst="line">
            <a:avLst/>
          </a:prstGeom>
          <a:noFill/>
          <a:ln w="38100">
            <a:solidFill>
              <a:srgbClr val="008000"/>
            </a:solidFill>
            <a:round/>
            <a:headEnd/>
            <a:tailEnd type="triangle" w="med" len="med"/>
          </a:ln>
          <a:extLst>
            <a:ext uri="{909E8E84-426E-40DD-AFC4-6F175D3DCCD1}">
              <a14:hiddenFill xmlns:a14="http://schemas.microsoft.com/office/drawing/2010/main">
                <a:noFill/>
              </a14:hiddenFill>
            </a:ext>
          </a:extLst>
        </p:spPr>
        <p:txBody>
          <a:bodyPr tIns="91440" bIns="91440" anchor="ctr"/>
          <a:lstStyle/>
          <a:p>
            <a:endParaRPr lang="en-US"/>
          </a:p>
        </p:txBody>
      </p:sp>
      <p:sp>
        <p:nvSpPr>
          <p:cNvPr id="12" name="Line 11"/>
          <p:cNvSpPr>
            <a:spLocks noChangeShapeType="1"/>
          </p:cNvSpPr>
          <p:nvPr/>
        </p:nvSpPr>
        <p:spPr bwMode="auto">
          <a:xfrm flipV="1">
            <a:off x="3441940" y="1925815"/>
            <a:ext cx="987212" cy="441760"/>
          </a:xfrm>
          <a:prstGeom prst="line">
            <a:avLst/>
          </a:prstGeom>
          <a:noFill/>
          <a:ln w="38100">
            <a:solidFill>
              <a:srgbClr val="008000"/>
            </a:solidFill>
            <a:round/>
            <a:headEnd/>
            <a:tailEnd type="triangle" w="med" len="med"/>
          </a:ln>
          <a:extLst>
            <a:ext uri="{909E8E84-426E-40DD-AFC4-6F175D3DCCD1}">
              <a14:hiddenFill xmlns:a14="http://schemas.microsoft.com/office/drawing/2010/main">
                <a:noFill/>
              </a14:hiddenFill>
            </a:ext>
          </a:extLst>
        </p:spPr>
        <p:txBody>
          <a:bodyPr tIns="91440" bIns="91440" anchor="ctr"/>
          <a:lstStyle/>
          <a:p>
            <a:endParaRPr lang="en-US"/>
          </a:p>
        </p:txBody>
      </p:sp>
      <p:sp>
        <p:nvSpPr>
          <p:cNvPr id="19" name="TextBox 18"/>
          <p:cNvSpPr txBox="1"/>
          <p:nvPr/>
        </p:nvSpPr>
        <p:spPr>
          <a:xfrm>
            <a:off x="5767688" y="2716002"/>
            <a:ext cx="2766712" cy="338554"/>
          </a:xfrm>
          <a:prstGeom prst="rect">
            <a:avLst/>
          </a:prstGeom>
          <a:noFill/>
        </p:spPr>
        <p:txBody>
          <a:bodyPr wrap="square" rtlCol="0">
            <a:spAutoFit/>
          </a:bodyPr>
          <a:lstStyle/>
          <a:p>
            <a:r>
              <a:rPr lang="en-US" dirty="0" smtClean="0">
                <a:solidFill>
                  <a:schemeClr val="bg1"/>
                </a:solidFill>
              </a:rPr>
              <a:t>After-tax &amp; Ins. 100,000</a:t>
            </a:r>
            <a:endParaRPr lang="en-US" dirty="0">
              <a:solidFill>
                <a:schemeClr val="bg1"/>
              </a:solidFill>
            </a:endParaRPr>
          </a:p>
        </p:txBody>
      </p:sp>
      <p:sp>
        <p:nvSpPr>
          <p:cNvPr id="24" name="TextBox 23"/>
          <p:cNvSpPr txBox="1"/>
          <p:nvPr/>
        </p:nvSpPr>
        <p:spPr>
          <a:xfrm>
            <a:off x="1015604" y="2537775"/>
            <a:ext cx="2076277" cy="338554"/>
          </a:xfrm>
          <a:prstGeom prst="rect">
            <a:avLst/>
          </a:prstGeom>
          <a:noFill/>
        </p:spPr>
        <p:txBody>
          <a:bodyPr wrap="square" rtlCol="0">
            <a:spAutoFit/>
          </a:bodyPr>
          <a:lstStyle/>
          <a:p>
            <a:r>
              <a:rPr lang="en-US" dirty="0" smtClean="0"/>
              <a:t>After-tax 47,320</a:t>
            </a:r>
            <a:endParaRPr lang="en-US" dirty="0"/>
          </a:p>
        </p:txBody>
      </p:sp>
      <p:sp>
        <p:nvSpPr>
          <p:cNvPr id="25" name="TextBox 24"/>
          <p:cNvSpPr txBox="1"/>
          <p:nvPr/>
        </p:nvSpPr>
        <p:spPr>
          <a:xfrm>
            <a:off x="1015604" y="2216075"/>
            <a:ext cx="2382383" cy="338554"/>
          </a:xfrm>
          <a:prstGeom prst="rect">
            <a:avLst/>
          </a:prstGeom>
          <a:noFill/>
        </p:spPr>
        <p:txBody>
          <a:bodyPr wrap="none" rtlCol="0">
            <a:spAutoFit/>
          </a:bodyPr>
          <a:lstStyle/>
          <a:p>
            <a:r>
              <a:rPr lang="en-US" dirty="0" smtClean="0"/>
              <a:t>Net Income 100,000</a:t>
            </a:r>
            <a:endParaRPr lang="en-US" dirty="0"/>
          </a:p>
        </p:txBody>
      </p:sp>
      <p:sp>
        <p:nvSpPr>
          <p:cNvPr id="26" name="TextBox 25"/>
          <p:cNvSpPr txBox="1"/>
          <p:nvPr/>
        </p:nvSpPr>
        <p:spPr>
          <a:xfrm>
            <a:off x="6021239" y="2421507"/>
            <a:ext cx="2147973" cy="345057"/>
          </a:xfrm>
          <a:prstGeom prst="rect">
            <a:avLst/>
          </a:prstGeom>
          <a:noFill/>
        </p:spPr>
        <p:txBody>
          <a:bodyPr wrap="square" rtlCol="0">
            <a:spAutoFit/>
          </a:bodyPr>
          <a:lstStyle/>
          <a:p>
            <a:r>
              <a:rPr lang="en-US" dirty="0" smtClean="0">
                <a:solidFill>
                  <a:schemeClr val="bg1"/>
                </a:solidFill>
              </a:rPr>
              <a:t>Salary  198,000</a:t>
            </a:r>
            <a:endParaRPr lang="en-US" dirty="0">
              <a:solidFill>
                <a:schemeClr val="bg1"/>
              </a:solidFill>
            </a:endParaRPr>
          </a:p>
        </p:txBody>
      </p:sp>
      <p:sp>
        <p:nvSpPr>
          <p:cNvPr id="18" name="TextBox 17"/>
          <p:cNvSpPr txBox="1"/>
          <p:nvPr/>
        </p:nvSpPr>
        <p:spPr>
          <a:xfrm>
            <a:off x="5128401" y="1883296"/>
            <a:ext cx="1039067" cy="338554"/>
          </a:xfrm>
          <a:prstGeom prst="rect">
            <a:avLst/>
          </a:prstGeom>
          <a:noFill/>
        </p:spPr>
        <p:txBody>
          <a:bodyPr wrap="none" rtlCol="0">
            <a:spAutoFit/>
          </a:bodyPr>
          <a:lstStyle/>
          <a:p>
            <a:r>
              <a:rPr lang="en-US" dirty="0" smtClean="0"/>
              <a:t>$73,000</a:t>
            </a:r>
            <a:endParaRPr lang="en-US" dirty="0"/>
          </a:p>
        </p:txBody>
      </p:sp>
      <p:sp>
        <p:nvSpPr>
          <p:cNvPr id="20" name="Line 5"/>
          <p:cNvSpPr>
            <a:spLocks noChangeShapeType="1"/>
          </p:cNvSpPr>
          <p:nvPr/>
        </p:nvSpPr>
        <p:spPr bwMode="auto">
          <a:xfrm>
            <a:off x="3441940" y="2876329"/>
            <a:ext cx="2467378" cy="0"/>
          </a:xfrm>
          <a:prstGeom prst="line">
            <a:avLst/>
          </a:prstGeom>
          <a:noFill/>
          <a:ln w="38100">
            <a:solidFill>
              <a:srgbClr val="008000"/>
            </a:solidFill>
            <a:prstDash val="dashDot"/>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1" name="TextBox 20"/>
          <p:cNvSpPr txBox="1"/>
          <p:nvPr/>
        </p:nvSpPr>
        <p:spPr>
          <a:xfrm>
            <a:off x="3791309" y="2868523"/>
            <a:ext cx="1883882" cy="338554"/>
          </a:xfrm>
          <a:prstGeom prst="rect">
            <a:avLst/>
          </a:prstGeom>
          <a:noFill/>
        </p:spPr>
        <p:txBody>
          <a:bodyPr wrap="square" rtlCol="0">
            <a:spAutoFit/>
          </a:bodyPr>
          <a:lstStyle/>
          <a:p>
            <a:r>
              <a:rPr lang="en-US" b="1" dirty="0" smtClean="0">
                <a:solidFill>
                  <a:srgbClr val="008000"/>
                </a:solidFill>
              </a:rPr>
              <a:t>$48,000 more</a:t>
            </a:r>
            <a:endParaRPr lang="en-US" b="1" dirty="0">
              <a:solidFill>
                <a:srgbClr val="008000"/>
              </a:solidFill>
            </a:endParaRPr>
          </a:p>
        </p:txBody>
      </p:sp>
      <p:sp>
        <p:nvSpPr>
          <p:cNvPr id="22" name="TextBox 21"/>
          <p:cNvSpPr txBox="1"/>
          <p:nvPr/>
        </p:nvSpPr>
        <p:spPr>
          <a:xfrm>
            <a:off x="1003701" y="2850051"/>
            <a:ext cx="2180405" cy="338554"/>
          </a:xfrm>
          <a:prstGeom prst="rect">
            <a:avLst/>
          </a:prstGeom>
          <a:noFill/>
        </p:spPr>
        <p:txBody>
          <a:bodyPr wrap="none" rtlCol="0">
            <a:spAutoFit/>
          </a:bodyPr>
          <a:lstStyle/>
          <a:p>
            <a:r>
              <a:rPr lang="en-US" dirty="0" smtClean="0"/>
              <a:t>Net Income 52,000</a:t>
            </a:r>
            <a:endParaRPr lang="en-US" dirty="0"/>
          </a:p>
        </p:txBody>
      </p:sp>
      <p:sp>
        <p:nvSpPr>
          <p:cNvPr id="23" name="TextBox 22"/>
          <p:cNvSpPr txBox="1"/>
          <p:nvPr/>
        </p:nvSpPr>
        <p:spPr>
          <a:xfrm>
            <a:off x="3791309" y="2104754"/>
            <a:ext cx="909223" cy="338554"/>
          </a:xfrm>
          <a:prstGeom prst="rect">
            <a:avLst/>
          </a:prstGeom>
          <a:noFill/>
        </p:spPr>
        <p:txBody>
          <a:bodyPr wrap="none" rtlCol="0">
            <a:spAutoFit/>
          </a:bodyPr>
          <a:lstStyle/>
          <a:p>
            <a:r>
              <a:rPr lang="en-US" dirty="0" smtClean="0"/>
              <a:t>$4,680</a:t>
            </a:r>
            <a:endParaRPr lang="en-US" dirty="0"/>
          </a:p>
        </p:txBody>
      </p:sp>
      <p:sp>
        <p:nvSpPr>
          <p:cNvPr id="27" name="TextBox 26"/>
          <p:cNvSpPr txBox="1"/>
          <p:nvPr/>
        </p:nvSpPr>
        <p:spPr>
          <a:xfrm>
            <a:off x="6084029" y="3016076"/>
            <a:ext cx="2147973" cy="345057"/>
          </a:xfrm>
          <a:prstGeom prst="rect">
            <a:avLst/>
          </a:prstGeom>
          <a:noFill/>
        </p:spPr>
        <p:txBody>
          <a:bodyPr wrap="square" rtlCol="0">
            <a:spAutoFit/>
          </a:bodyPr>
          <a:lstStyle/>
          <a:p>
            <a:r>
              <a:rPr lang="en-US" dirty="0" smtClean="0">
                <a:solidFill>
                  <a:schemeClr val="bg1"/>
                </a:solidFill>
              </a:rPr>
              <a:t>Salary  150,000</a:t>
            </a:r>
            <a:endParaRPr lang="en-US" dirty="0">
              <a:solidFill>
                <a:schemeClr val="bg1"/>
              </a:solidFill>
            </a:endParaRPr>
          </a:p>
        </p:txBody>
      </p:sp>
    </p:spTree>
    <p:extLst>
      <p:ext uri="{BB962C8B-B14F-4D97-AF65-F5344CB8AC3E}">
        <p14:creationId xmlns:p14="http://schemas.microsoft.com/office/powerpoint/2010/main" val="117732979"/>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path" presetSubtype="0" accel="50000" decel="50000" fill="hold" grpId="0" nodeType="clickEffect">
                                  <p:stCondLst>
                                    <p:cond delay="0"/>
                                  </p:stCondLst>
                                  <p:childTnLst>
                                    <p:animMotion origin="layout" path="M 0 -3.87E-6 L 0.24149 -0.22137 " pathEditMode="relative" rAng="0" ptsTypes="AA">
                                      <p:cBhvr>
                                        <p:cTn id="6" dur="2000" fill="hold"/>
                                        <p:tgtEl>
                                          <p:spTgt spid="6"/>
                                        </p:tgtEl>
                                        <p:attrNameLst>
                                          <p:attrName>ppt_x</p:attrName>
                                          <p:attrName>ppt_y</p:attrName>
                                        </p:attrNameLst>
                                      </p:cBhvr>
                                      <p:rCtr x="12066" y="-11080"/>
                                    </p:animMotion>
                                  </p:childTnLst>
                                </p:cTn>
                              </p:par>
                            </p:childTnLst>
                          </p:cTn>
                        </p:par>
                      </p:childTnLst>
                    </p:cTn>
                  </p:par>
                  <p:par>
                    <p:cTn id="7" fill="hold">
                      <p:stCondLst>
                        <p:cond delay="indefinite"/>
                      </p:stCondLst>
                      <p:childTnLst>
                        <p:par>
                          <p:cTn id="8" fill="hold">
                            <p:stCondLst>
                              <p:cond delay="0"/>
                            </p:stCondLst>
                            <p:childTnLst>
                              <p:par>
                                <p:cTn id="9" presetID="22" presetClass="entr" presetSubtype="8" fill="hold" grpId="0" nodeType="clickEffect">
                                  <p:stCondLst>
                                    <p:cond delay="0"/>
                                  </p:stCondLst>
                                  <p:childTnLst>
                                    <p:set>
                                      <p:cBhvr>
                                        <p:cTn id="10" dur="1" fill="hold">
                                          <p:stCondLst>
                                            <p:cond delay="0"/>
                                          </p:stCondLst>
                                        </p:cTn>
                                        <p:tgtEl>
                                          <p:spTgt spid="20"/>
                                        </p:tgtEl>
                                        <p:attrNameLst>
                                          <p:attrName>style.visibility</p:attrName>
                                        </p:attrNameLst>
                                      </p:cBhvr>
                                      <p:to>
                                        <p:strVal val="visible"/>
                                      </p:to>
                                    </p:set>
                                    <p:animEffect transition="in" filter="wipe(left)">
                                      <p:cBhvr>
                                        <p:cTn id="11" dur="1000"/>
                                        <p:tgtEl>
                                          <p:spTgt spid="20"/>
                                        </p:tgtEl>
                                      </p:cBhvr>
                                    </p:animEffect>
                                  </p:childTnLst>
                                </p:cTn>
                              </p:par>
                              <p:par>
                                <p:cTn id="12" presetID="22" presetClass="entr" presetSubtype="8" fill="hold" grpId="0" nodeType="withEffect">
                                  <p:stCondLst>
                                    <p:cond delay="0"/>
                                  </p:stCondLst>
                                  <p:childTnLst>
                                    <p:set>
                                      <p:cBhvr>
                                        <p:cTn id="13" dur="1" fill="hold">
                                          <p:stCondLst>
                                            <p:cond delay="0"/>
                                          </p:stCondLst>
                                        </p:cTn>
                                        <p:tgtEl>
                                          <p:spTgt spid="21"/>
                                        </p:tgtEl>
                                        <p:attrNameLst>
                                          <p:attrName>style.visibility</p:attrName>
                                        </p:attrNameLst>
                                      </p:cBhvr>
                                      <p:to>
                                        <p:strVal val="visible"/>
                                      </p:to>
                                    </p:set>
                                    <p:animEffect transition="in" filter="wipe(left)">
                                      <p:cBhvr>
                                        <p:cTn id="14" dur="1000"/>
                                        <p:tgtEl>
                                          <p:spTgt spid="21"/>
                                        </p:tgtEl>
                                      </p:cBhvr>
                                    </p:animEffect>
                                  </p:childTnLst>
                                </p:cTn>
                              </p:par>
                            </p:childTnLst>
                          </p:cTn>
                        </p:par>
                      </p:childTnLst>
                    </p:cTn>
                  </p:par>
                  <p:par>
                    <p:cTn id="15" fill="hold">
                      <p:stCondLst>
                        <p:cond delay="indefinite"/>
                      </p:stCondLst>
                      <p:childTnLst>
                        <p:par>
                          <p:cTn id="16" fill="hold">
                            <p:stCondLst>
                              <p:cond delay="0"/>
                            </p:stCondLst>
                            <p:childTnLst>
                              <p:par>
                                <p:cTn id="17" presetID="10" presetClass="exit" presetSubtype="0" fill="hold" grpId="0" nodeType="clickEffect">
                                  <p:stCondLst>
                                    <p:cond delay="0"/>
                                  </p:stCondLst>
                                  <p:childTnLst>
                                    <p:animEffect transition="out" filter="fade">
                                      <p:cBhvr>
                                        <p:cTn id="18" dur="500"/>
                                        <p:tgtEl>
                                          <p:spTgt spid="25"/>
                                        </p:tgtEl>
                                      </p:cBhvr>
                                    </p:animEffect>
                                    <p:set>
                                      <p:cBhvr>
                                        <p:cTn id="19" dur="1" fill="hold">
                                          <p:stCondLst>
                                            <p:cond delay="499"/>
                                          </p:stCondLst>
                                        </p:cTn>
                                        <p:tgtEl>
                                          <p:spTgt spid="25"/>
                                        </p:tgtEl>
                                        <p:attrNameLst>
                                          <p:attrName>style.visibility</p:attrName>
                                        </p:attrNameLst>
                                      </p:cBhvr>
                                      <p:to>
                                        <p:strVal val="hidden"/>
                                      </p:to>
                                    </p:set>
                                  </p:childTnLst>
                                </p:cTn>
                              </p:par>
                              <p:par>
                                <p:cTn id="20" presetID="10" presetClass="entr" presetSubtype="0" fill="hold" grpId="1" nodeType="withEffect">
                                  <p:stCondLst>
                                    <p:cond delay="0"/>
                                  </p:stCondLst>
                                  <p:childTnLst>
                                    <p:set>
                                      <p:cBhvr>
                                        <p:cTn id="21" dur="1" fill="hold">
                                          <p:stCondLst>
                                            <p:cond delay="0"/>
                                          </p:stCondLst>
                                        </p:cTn>
                                        <p:tgtEl>
                                          <p:spTgt spid="22"/>
                                        </p:tgtEl>
                                        <p:attrNameLst>
                                          <p:attrName>style.visibility</p:attrName>
                                        </p:attrNameLst>
                                      </p:cBhvr>
                                      <p:to>
                                        <p:strVal val="visible"/>
                                      </p:to>
                                    </p:set>
                                    <p:animEffect transition="in" filter="fade">
                                      <p:cBhvr>
                                        <p:cTn id="22" dur="500"/>
                                        <p:tgtEl>
                                          <p:spTgt spid="22"/>
                                        </p:tgtEl>
                                      </p:cBhvr>
                                    </p:animEffect>
                                  </p:childTnLst>
                                </p:cTn>
                              </p:par>
                              <p:par>
                                <p:cTn id="23" presetID="10" presetClass="exit" presetSubtype="0" fill="hold" grpId="0" nodeType="withEffect">
                                  <p:stCondLst>
                                    <p:cond delay="0"/>
                                  </p:stCondLst>
                                  <p:childTnLst>
                                    <p:animEffect transition="out" filter="fade">
                                      <p:cBhvr>
                                        <p:cTn id="24" dur="500"/>
                                        <p:tgtEl>
                                          <p:spTgt spid="27"/>
                                        </p:tgtEl>
                                      </p:cBhvr>
                                    </p:animEffect>
                                    <p:set>
                                      <p:cBhvr>
                                        <p:cTn id="25" dur="1" fill="hold">
                                          <p:stCondLst>
                                            <p:cond delay="499"/>
                                          </p:stCondLst>
                                        </p:cTn>
                                        <p:tgtEl>
                                          <p:spTgt spid="27"/>
                                        </p:tgtEl>
                                        <p:attrNameLst>
                                          <p:attrName>style.visibility</p:attrName>
                                        </p:attrNameLst>
                                      </p:cBhvr>
                                      <p:to>
                                        <p:strVal val="hidden"/>
                                      </p:to>
                                    </p:set>
                                  </p:childTnLst>
                                </p:cTn>
                              </p:par>
                              <p:par>
                                <p:cTn id="26" presetID="10" presetClass="entr" presetSubtype="0" fill="hold" grpId="1" nodeType="withEffect">
                                  <p:stCondLst>
                                    <p:cond delay="0"/>
                                  </p:stCondLst>
                                  <p:childTnLst>
                                    <p:set>
                                      <p:cBhvr>
                                        <p:cTn id="27" dur="1" fill="hold">
                                          <p:stCondLst>
                                            <p:cond delay="0"/>
                                          </p:stCondLst>
                                        </p:cTn>
                                        <p:tgtEl>
                                          <p:spTgt spid="26"/>
                                        </p:tgtEl>
                                        <p:attrNameLst>
                                          <p:attrName>style.visibility</p:attrName>
                                        </p:attrNameLst>
                                      </p:cBhvr>
                                      <p:to>
                                        <p:strVal val="visible"/>
                                      </p:to>
                                    </p:set>
                                    <p:animEffect transition="in" filter="fade">
                                      <p:cBhvr>
                                        <p:cTn id="28" dur="500"/>
                                        <p:tgtEl>
                                          <p:spTgt spid="26"/>
                                        </p:tgtEl>
                                      </p:cBhvr>
                                    </p:animEffect>
                                  </p:childTnLst>
                                </p:cTn>
                              </p:par>
                            </p:childTnLst>
                          </p:cTn>
                        </p:par>
                      </p:childTnLst>
                    </p:cTn>
                  </p:par>
                  <p:par>
                    <p:cTn id="29" fill="hold">
                      <p:stCondLst>
                        <p:cond delay="indefinite"/>
                      </p:stCondLst>
                      <p:childTnLst>
                        <p:par>
                          <p:cTn id="30" fill="hold">
                            <p:stCondLst>
                              <p:cond delay="0"/>
                            </p:stCondLst>
                            <p:childTnLst>
                              <p:par>
                                <p:cTn id="31" presetID="22" presetClass="entr" presetSubtype="4" fill="hold" grpId="0" nodeType="clickEffect">
                                  <p:stCondLst>
                                    <p:cond delay="0"/>
                                  </p:stCondLst>
                                  <p:childTnLst>
                                    <p:set>
                                      <p:cBhvr>
                                        <p:cTn id="32" dur="1" fill="hold">
                                          <p:stCondLst>
                                            <p:cond delay="0"/>
                                          </p:stCondLst>
                                        </p:cTn>
                                        <p:tgtEl>
                                          <p:spTgt spid="12"/>
                                        </p:tgtEl>
                                        <p:attrNameLst>
                                          <p:attrName>style.visibility</p:attrName>
                                        </p:attrNameLst>
                                      </p:cBhvr>
                                      <p:to>
                                        <p:strVal val="visible"/>
                                      </p:to>
                                    </p:set>
                                    <p:animEffect transition="in" filter="wipe(down)">
                                      <p:cBhvr>
                                        <p:cTn id="33" dur="1000"/>
                                        <p:tgtEl>
                                          <p:spTgt spid="12"/>
                                        </p:tgtEl>
                                      </p:cBhvr>
                                    </p:animEffect>
                                  </p:childTnLst>
                                </p:cTn>
                              </p:par>
                              <p:par>
                                <p:cTn id="34" presetID="22" presetClass="entr" presetSubtype="8" fill="hold" grpId="0" nodeType="withEffect">
                                  <p:stCondLst>
                                    <p:cond delay="0"/>
                                  </p:stCondLst>
                                  <p:childTnLst>
                                    <p:set>
                                      <p:cBhvr>
                                        <p:cTn id="35" dur="1" fill="hold">
                                          <p:stCondLst>
                                            <p:cond delay="0"/>
                                          </p:stCondLst>
                                        </p:cTn>
                                        <p:tgtEl>
                                          <p:spTgt spid="23"/>
                                        </p:tgtEl>
                                        <p:attrNameLst>
                                          <p:attrName>style.visibility</p:attrName>
                                        </p:attrNameLst>
                                      </p:cBhvr>
                                      <p:to>
                                        <p:strVal val="visible"/>
                                      </p:to>
                                    </p:set>
                                    <p:animEffect transition="in" filter="wipe(left)">
                                      <p:cBhvr>
                                        <p:cTn id="36" dur="500"/>
                                        <p:tgtEl>
                                          <p:spTgt spid="23"/>
                                        </p:tgtEl>
                                      </p:cBhvr>
                                    </p:animEffect>
                                  </p:childTnLst>
                                </p:cTn>
                              </p:par>
                            </p:childTnLst>
                          </p:cTn>
                        </p:par>
                      </p:childTnLst>
                    </p:cTn>
                  </p:par>
                  <p:par>
                    <p:cTn id="37" fill="hold">
                      <p:stCondLst>
                        <p:cond delay="indefinite"/>
                      </p:stCondLst>
                      <p:childTnLst>
                        <p:par>
                          <p:cTn id="38" fill="hold">
                            <p:stCondLst>
                              <p:cond delay="0"/>
                            </p:stCondLst>
                            <p:childTnLst>
                              <p:par>
                                <p:cTn id="39" presetID="10" presetClass="exit" presetSubtype="0" fill="hold" grpId="0" nodeType="clickEffect">
                                  <p:stCondLst>
                                    <p:cond delay="0"/>
                                  </p:stCondLst>
                                  <p:childTnLst>
                                    <p:animEffect transition="out" filter="fade">
                                      <p:cBhvr>
                                        <p:cTn id="40" dur="500"/>
                                        <p:tgtEl>
                                          <p:spTgt spid="22"/>
                                        </p:tgtEl>
                                      </p:cBhvr>
                                    </p:animEffect>
                                    <p:set>
                                      <p:cBhvr>
                                        <p:cTn id="41" dur="1" fill="hold">
                                          <p:stCondLst>
                                            <p:cond delay="499"/>
                                          </p:stCondLst>
                                        </p:cTn>
                                        <p:tgtEl>
                                          <p:spTgt spid="22"/>
                                        </p:tgtEl>
                                        <p:attrNameLst>
                                          <p:attrName>style.visibility</p:attrName>
                                        </p:attrNameLst>
                                      </p:cBhvr>
                                      <p:to>
                                        <p:strVal val="hidden"/>
                                      </p:to>
                                    </p:set>
                                  </p:childTnLst>
                                </p:cTn>
                              </p:par>
                            </p:childTnLst>
                          </p:cTn>
                        </p:par>
                      </p:childTnLst>
                    </p:cTn>
                  </p:par>
                  <p:par>
                    <p:cTn id="42" fill="hold">
                      <p:stCondLst>
                        <p:cond delay="indefinite"/>
                      </p:stCondLst>
                      <p:childTnLst>
                        <p:par>
                          <p:cTn id="43" fill="hold">
                            <p:stCondLst>
                              <p:cond delay="0"/>
                            </p:stCondLst>
                            <p:childTnLst>
                              <p:par>
                                <p:cTn id="44" presetID="10" presetClass="exit" presetSubtype="0" fill="hold" grpId="0" nodeType="clickEffect">
                                  <p:stCondLst>
                                    <p:cond delay="0"/>
                                  </p:stCondLst>
                                  <p:childTnLst>
                                    <p:animEffect transition="out" filter="fade">
                                      <p:cBhvr>
                                        <p:cTn id="45" dur="500"/>
                                        <p:tgtEl>
                                          <p:spTgt spid="26"/>
                                        </p:tgtEl>
                                      </p:cBhvr>
                                    </p:animEffect>
                                    <p:set>
                                      <p:cBhvr>
                                        <p:cTn id="46" dur="1" fill="hold">
                                          <p:stCondLst>
                                            <p:cond delay="499"/>
                                          </p:stCondLst>
                                        </p:cTn>
                                        <p:tgtEl>
                                          <p:spTgt spid="26"/>
                                        </p:tgtEl>
                                        <p:attrNameLst>
                                          <p:attrName>style.visibility</p:attrName>
                                        </p:attrNameLst>
                                      </p:cBhvr>
                                      <p:to>
                                        <p:strVal val="hidden"/>
                                      </p:to>
                                    </p:set>
                                  </p:childTnLst>
                                </p:cTn>
                              </p:par>
                              <p:par>
                                <p:cTn id="47" presetID="10" presetClass="entr" presetSubtype="0" fill="hold" grpId="0" nodeType="withEffect">
                                  <p:stCondLst>
                                    <p:cond delay="0"/>
                                  </p:stCondLst>
                                  <p:childTnLst>
                                    <p:set>
                                      <p:cBhvr>
                                        <p:cTn id="48" dur="1" fill="hold">
                                          <p:stCondLst>
                                            <p:cond delay="0"/>
                                          </p:stCondLst>
                                        </p:cTn>
                                        <p:tgtEl>
                                          <p:spTgt spid="24"/>
                                        </p:tgtEl>
                                        <p:attrNameLst>
                                          <p:attrName>style.visibility</p:attrName>
                                        </p:attrNameLst>
                                      </p:cBhvr>
                                      <p:to>
                                        <p:strVal val="visible"/>
                                      </p:to>
                                    </p:set>
                                    <p:animEffect transition="in" filter="fade">
                                      <p:cBhvr>
                                        <p:cTn id="49" dur="500"/>
                                        <p:tgtEl>
                                          <p:spTgt spid="24"/>
                                        </p:tgtEl>
                                      </p:cBhvr>
                                    </p:animEffect>
                                  </p:childTnLst>
                                </p:cTn>
                              </p:par>
                              <p:par>
                                <p:cTn id="50" presetID="22" presetClass="entr" presetSubtype="4" fill="hold" grpId="0" nodeType="withEffect">
                                  <p:stCondLst>
                                    <p:cond delay="0"/>
                                  </p:stCondLst>
                                  <p:childTnLst>
                                    <p:set>
                                      <p:cBhvr>
                                        <p:cTn id="51" dur="1" fill="hold">
                                          <p:stCondLst>
                                            <p:cond delay="0"/>
                                          </p:stCondLst>
                                        </p:cTn>
                                        <p:tgtEl>
                                          <p:spTgt spid="10"/>
                                        </p:tgtEl>
                                        <p:attrNameLst>
                                          <p:attrName>style.visibility</p:attrName>
                                        </p:attrNameLst>
                                      </p:cBhvr>
                                      <p:to>
                                        <p:strVal val="visible"/>
                                      </p:to>
                                    </p:set>
                                    <p:animEffect transition="in" filter="wipe(down)">
                                      <p:cBhvr>
                                        <p:cTn id="52" dur="1000"/>
                                        <p:tgtEl>
                                          <p:spTgt spid="10"/>
                                        </p:tgtEl>
                                      </p:cBhvr>
                                    </p:animEffect>
                                  </p:childTnLst>
                                </p:cTn>
                              </p:par>
                              <p:par>
                                <p:cTn id="53" presetID="22" presetClass="entr" presetSubtype="4" fill="hold" grpId="0" nodeType="withEffect">
                                  <p:stCondLst>
                                    <p:cond delay="0"/>
                                  </p:stCondLst>
                                  <p:childTnLst>
                                    <p:set>
                                      <p:cBhvr>
                                        <p:cTn id="54" dur="1" fill="hold">
                                          <p:stCondLst>
                                            <p:cond delay="0"/>
                                          </p:stCondLst>
                                        </p:cTn>
                                        <p:tgtEl>
                                          <p:spTgt spid="18"/>
                                        </p:tgtEl>
                                        <p:attrNameLst>
                                          <p:attrName>style.visibility</p:attrName>
                                        </p:attrNameLst>
                                      </p:cBhvr>
                                      <p:to>
                                        <p:strVal val="visible"/>
                                      </p:to>
                                    </p:set>
                                    <p:animEffect transition="in" filter="wipe(down)">
                                      <p:cBhvr>
                                        <p:cTn id="55" dur="1000"/>
                                        <p:tgtEl>
                                          <p:spTgt spid="18"/>
                                        </p:tgtEl>
                                      </p:cBhvr>
                                    </p:animEffect>
                                  </p:childTnLst>
                                </p:cTn>
                              </p:par>
                              <p:par>
                                <p:cTn id="56" presetID="10" presetClass="entr" presetSubtype="0" fill="hold" grpId="0" nodeType="withEffect">
                                  <p:stCondLst>
                                    <p:cond delay="0"/>
                                  </p:stCondLst>
                                  <p:childTnLst>
                                    <p:set>
                                      <p:cBhvr>
                                        <p:cTn id="57" dur="1" fill="hold">
                                          <p:stCondLst>
                                            <p:cond delay="0"/>
                                          </p:stCondLst>
                                        </p:cTn>
                                        <p:tgtEl>
                                          <p:spTgt spid="19"/>
                                        </p:tgtEl>
                                        <p:attrNameLst>
                                          <p:attrName>style.visibility</p:attrName>
                                        </p:attrNameLst>
                                      </p:cBhvr>
                                      <p:to>
                                        <p:strVal val="visible"/>
                                      </p:to>
                                    </p:set>
                                    <p:animEffect transition="in" filter="fade">
                                      <p:cBhvr>
                                        <p:cTn id="58" dur="500"/>
                                        <p:tgtEl>
                                          <p:spTgt spid="19"/>
                                        </p:tgtEl>
                                      </p:cBhvr>
                                    </p:animEffect>
                                  </p:childTnLst>
                                </p:cTn>
                              </p:par>
                            </p:childTnLst>
                          </p:cTn>
                        </p:par>
                      </p:childTnLst>
                    </p:cTn>
                  </p:par>
                  <p:par>
                    <p:cTn id="59" fill="hold">
                      <p:stCondLst>
                        <p:cond delay="indefinite"/>
                      </p:stCondLst>
                      <p:childTnLst>
                        <p:par>
                          <p:cTn id="60" fill="hold">
                            <p:stCondLst>
                              <p:cond delay="0"/>
                            </p:stCondLst>
                            <p:childTnLst>
                              <p:par>
                                <p:cTn id="61" presetID="10" presetClass="exit" presetSubtype="0" fill="hold" grpId="1" nodeType="clickEffect">
                                  <p:stCondLst>
                                    <p:cond delay="0"/>
                                  </p:stCondLst>
                                  <p:childTnLst>
                                    <p:animEffect transition="out" filter="fade">
                                      <p:cBhvr>
                                        <p:cTn id="62" dur="500"/>
                                        <p:tgtEl>
                                          <p:spTgt spid="20"/>
                                        </p:tgtEl>
                                      </p:cBhvr>
                                    </p:animEffect>
                                    <p:set>
                                      <p:cBhvr>
                                        <p:cTn id="63" dur="1" fill="hold">
                                          <p:stCondLst>
                                            <p:cond delay="499"/>
                                          </p:stCondLst>
                                        </p:cTn>
                                        <p:tgtEl>
                                          <p:spTgt spid="20"/>
                                        </p:tgtEl>
                                        <p:attrNameLst>
                                          <p:attrName>style.visibility</p:attrName>
                                        </p:attrNameLst>
                                      </p:cBhvr>
                                      <p:to>
                                        <p:strVal val="hidden"/>
                                      </p:to>
                                    </p:set>
                                  </p:childTnLst>
                                </p:cTn>
                              </p:par>
                              <p:par>
                                <p:cTn id="64" presetID="10" presetClass="exit" presetSubtype="0" fill="hold" grpId="1" nodeType="withEffect">
                                  <p:stCondLst>
                                    <p:cond delay="0"/>
                                  </p:stCondLst>
                                  <p:childTnLst>
                                    <p:animEffect transition="out" filter="fade">
                                      <p:cBhvr>
                                        <p:cTn id="65" dur="500"/>
                                        <p:tgtEl>
                                          <p:spTgt spid="21"/>
                                        </p:tgtEl>
                                      </p:cBhvr>
                                    </p:animEffect>
                                    <p:set>
                                      <p:cBhvr>
                                        <p:cTn id="66" dur="1" fill="hold">
                                          <p:stCondLst>
                                            <p:cond delay="499"/>
                                          </p:stCondLst>
                                        </p:cTn>
                                        <p:tgtEl>
                                          <p:spTgt spid="21"/>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10" grpId="0" animBg="1"/>
      <p:bldP spid="12" grpId="0" animBg="1"/>
      <p:bldP spid="19" grpId="0"/>
      <p:bldP spid="24" grpId="0"/>
      <p:bldP spid="25" grpId="0"/>
      <p:bldP spid="26" grpId="0"/>
      <p:bldP spid="26" grpId="1"/>
      <p:bldP spid="18" grpId="0"/>
      <p:bldP spid="20" grpId="0" animBg="1"/>
      <p:bldP spid="20" grpId="1" animBg="1"/>
      <p:bldP spid="21" grpId="0"/>
      <p:bldP spid="21" grpId="1"/>
      <p:bldP spid="22" grpId="0"/>
      <p:bldP spid="22" grpId="1"/>
      <p:bldP spid="23" grpId="0"/>
      <p:bldP spid="27" grpId="0"/>
    </p:bldLst>
  </p:timing>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9144000" cy="1104900"/>
          </a:xfrm>
          <a:prstGeom prst="rect">
            <a:avLst/>
          </a:prstGeom>
          <a:solidFill>
            <a:srgbClr val="005F7F"/>
          </a:solidFill>
          <a:ln>
            <a:solidFill>
              <a:schemeClr val="tx2">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sz="2000" b="1" dirty="0" smtClean="0"/>
              <a:t>The numbers…</a:t>
            </a:r>
            <a:endParaRPr lang="en-CA" sz="2000" b="1" dirty="0"/>
          </a:p>
        </p:txBody>
      </p:sp>
      <p:sp>
        <p:nvSpPr>
          <p:cNvPr id="3" name="TextBox 2"/>
          <p:cNvSpPr txBox="1"/>
          <p:nvPr/>
        </p:nvSpPr>
        <p:spPr>
          <a:xfrm>
            <a:off x="581019" y="2296459"/>
            <a:ext cx="3105509" cy="2062103"/>
          </a:xfrm>
          <a:prstGeom prst="rect">
            <a:avLst/>
          </a:prstGeom>
          <a:solidFill>
            <a:schemeClr val="bg1"/>
          </a:solidFill>
          <a:ln>
            <a:solidFill>
              <a:schemeClr val="accent3"/>
            </a:solidFill>
          </a:ln>
        </p:spPr>
        <p:txBody>
          <a:bodyPr wrap="square" rtlCol="0">
            <a:spAutoFit/>
          </a:bodyPr>
          <a:lstStyle/>
          <a:p>
            <a:pPr algn="ctr"/>
            <a:r>
              <a:rPr lang="en-US" u="sng" dirty="0" smtClean="0"/>
              <a:t>Corporate Insurance</a:t>
            </a:r>
          </a:p>
          <a:p>
            <a:pPr algn="ctr"/>
            <a:endParaRPr lang="en-US" dirty="0" smtClean="0"/>
          </a:p>
          <a:p>
            <a:r>
              <a:rPr lang="en-US" dirty="0" smtClean="0"/>
              <a:t>Total Income:  $250,000</a:t>
            </a:r>
          </a:p>
          <a:p>
            <a:r>
              <a:rPr lang="en-US" dirty="0" smtClean="0"/>
              <a:t>Personal Tax:   $ 50,000</a:t>
            </a:r>
          </a:p>
          <a:p>
            <a:r>
              <a:rPr lang="en-US" dirty="0" smtClean="0"/>
              <a:t>Corporate Tax: $   9,000</a:t>
            </a:r>
          </a:p>
          <a:p>
            <a:r>
              <a:rPr lang="en-US" u="sng" dirty="0" smtClean="0"/>
              <a:t>Life insurance: $ 25,000</a:t>
            </a:r>
            <a:endParaRPr lang="en-US" u="sng" dirty="0"/>
          </a:p>
          <a:p>
            <a:r>
              <a:rPr lang="en-US" dirty="0" smtClean="0"/>
              <a:t>What’s left:     $166,000</a:t>
            </a:r>
          </a:p>
          <a:p>
            <a:pPr algn="ctr"/>
            <a:endParaRPr lang="en-US" dirty="0"/>
          </a:p>
        </p:txBody>
      </p:sp>
      <p:sp>
        <p:nvSpPr>
          <p:cNvPr id="23" name="TextBox 22"/>
          <p:cNvSpPr txBox="1"/>
          <p:nvPr/>
        </p:nvSpPr>
        <p:spPr>
          <a:xfrm>
            <a:off x="2953592" y="4812813"/>
            <a:ext cx="2727015" cy="338554"/>
          </a:xfrm>
          <a:prstGeom prst="rect">
            <a:avLst/>
          </a:prstGeom>
          <a:solidFill>
            <a:schemeClr val="bg1"/>
          </a:solidFill>
          <a:ln>
            <a:solidFill>
              <a:srgbClr val="000099"/>
            </a:solidFill>
          </a:ln>
        </p:spPr>
        <p:txBody>
          <a:bodyPr wrap="square" rtlCol="0">
            <a:spAutoFit/>
          </a:bodyPr>
          <a:lstStyle/>
          <a:p>
            <a:pPr algn="ctr"/>
            <a:r>
              <a:rPr lang="en-US" dirty="0" smtClean="0"/>
              <a:t>Difference = $18,680</a:t>
            </a:r>
            <a:endParaRPr lang="en-US" dirty="0"/>
          </a:p>
        </p:txBody>
      </p:sp>
      <p:sp>
        <p:nvSpPr>
          <p:cNvPr id="28" name="TextBox 27"/>
          <p:cNvSpPr txBox="1"/>
          <p:nvPr/>
        </p:nvSpPr>
        <p:spPr>
          <a:xfrm>
            <a:off x="4989828" y="2353103"/>
            <a:ext cx="3105509" cy="2062103"/>
          </a:xfrm>
          <a:prstGeom prst="rect">
            <a:avLst/>
          </a:prstGeom>
          <a:solidFill>
            <a:schemeClr val="bg1"/>
          </a:solidFill>
          <a:ln>
            <a:solidFill>
              <a:schemeClr val="accent3"/>
            </a:solidFill>
          </a:ln>
        </p:spPr>
        <p:txBody>
          <a:bodyPr wrap="square" rtlCol="0">
            <a:spAutoFit/>
          </a:bodyPr>
          <a:lstStyle/>
          <a:p>
            <a:pPr algn="ctr"/>
            <a:r>
              <a:rPr lang="en-US" u="sng" dirty="0" smtClean="0"/>
              <a:t>Personal Insurance</a:t>
            </a:r>
          </a:p>
          <a:p>
            <a:pPr algn="ctr"/>
            <a:endParaRPr lang="en-US" dirty="0" smtClean="0"/>
          </a:p>
          <a:p>
            <a:r>
              <a:rPr lang="en-US" dirty="0" smtClean="0"/>
              <a:t>Total Income:  $250,000</a:t>
            </a:r>
          </a:p>
          <a:p>
            <a:r>
              <a:rPr lang="en-US" dirty="0" smtClean="0"/>
              <a:t>Personal Tax:   $ 73,000</a:t>
            </a:r>
          </a:p>
          <a:p>
            <a:r>
              <a:rPr lang="en-US" dirty="0" smtClean="0"/>
              <a:t>Corporate Tax: $   4,680</a:t>
            </a:r>
          </a:p>
          <a:p>
            <a:r>
              <a:rPr lang="en-US" u="sng" dirty="0" smtClean="0"/>
              <a:t>Life insurance: $ 25,000</a:t>
            </a:r>
            <a:endParaRPr lang="en-US" u="sng" dirty="0"/>
          </a:p>
          <a:p>
            <a:r>
              <a:rPr lang="en-US" dirty="0" smtClean="0"/>
              <a:t>What’s left:      $147,320</a:t>
            </a:r>
          </a:p>
          <a:p>
            <a:pPr algn="ctr"/>
            <a:endParaRPr lang="en-US" dirty="0"/>
          </a:p>
        </p:txBody>
      </p:sp>
    </p:spTree>
    <p:extLst>
      <p:ext uri="{BB962C8B-B14F-4D97-AF65-F5344CB8AC3E}">
        <p14:creationId xmlns:p14="http://schemas.microsoft.com/office/powerpoint/2010/main" val="3959957435"/>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1"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9" presetClass="emph" presetSubtype="0" grpId="0" nodeType="clickEffect">
                                  <p:stCondLst>
                                    <p:cond delay="0"/>
                                  </p:stCondLst>
                                  <p:childTnLst>
                                    <p:set>
                                      <p:cBhvr rctx="PPT">
                                        <p:cTn id="11" dur="indefinite"/>
                                        <p:tgtEl>
                                          <p:spTgt spid="3"/>
                                        </p:tgtEl>
                                        <p:attrNameLst>
                                          <p:attrName>style.opacity</p:attrName>
                                        </p:attrNameLst>
                                      </p:cBhvr>
                                      <p:to>
                                        <p:strVal val="0.5"/>
                                      </p:to>
                                    </p:set>
                                    <p:animEffect filter="image" prLst="opacity: 0.5">
                                      <p:cBhvr rctx="IE">
                                        <p:cTn id="12" dur="indefinite"/>
                                        <p:tgtEl>
                                          <p:spTgt spid="3"/>
                                        </p:tgtEl>
                                      </p:cBhvr>
                                    </p:animEffect>
                                  </p:childTnLst>
                                </p:cTn>
                              </p:par>
                              <p:par>
                                <p:cTn id="13" presetID="10" presetClass="entr" presetSubtype="0" fill="hold" grpId="1" nodeType="withEffect">
                                  <p:stCondLst>
                                    <p:cond delay="0"/>
                                  </p:stCondLst>
                                  <p:childTnLst>
                                    <p:set>
                                      <p:cBhvr>
                                        <p:cTn id="14" dur="1" fill="hold">
                                          <p:stCondLst>
                                            <p:cond delay="0"/>
                                          </p:stCondLst>
                                        </p:cTn>
                                        <p:tgtEl>
                                          <p:spTgt spid="28"/>
                                        </p:tgtEl>
                                        <p:attrNameLst>
                                          <p:attrName>style.visibility</p:attrName>
                                        </p:attrNameLst>
                                      </p:cBhvr>
                                      <p:to>
                                        <p:strVal val="visible"/>
                                      </p:to>
                                    </p:set>
                                    <p:animEffect transition="in" filter="fade">
                                      <p:cBhvr>
                                        <p:cTn id="15" dur="500"/>
                                        <p:tgtEl>
                                          <p:spTgt spid="28"/>
                                        </p:tgtEl>
                                      </p:cBhvr>
                                    </p:animEffect>
                                  </p:childTnLst>
                                </p:cTn>
                              </p:par>
                            </p:childTnLst>
                          </p:cTn>
                        </p:par>
                      </p:childTnLst>
                    </p:cTn>
                  </p:par>
                  <p:par>
                    <p:cTn id="16" fill="hold">
                      <p:stCondLst>
                        <p:cond delay="indefinite"/>
                      </p:stCondLst>
                      <p:childTnLst>
                        <p:par>
                          <p:cTn id="17" fill="hold">
                            <p:stCondLst>
                              <p:cond delay="0"/>
                            </p:stCondLst>
                            <p:childTnLst>
                              <p:par>
                                <p:cTn id="18" presetID="9" presetClass="emph" presetSubtype="0" grpId="0" nodeType="clickEffect">
                                  <p:stCondLst>
                                    <p:cond delay="0"/>
                                  </p:stCondLst>
                                  <p:childTnLst>
                                    <p:set>
                                      <p:cBhvr rctx="PPT">
                                        <p:cTn id="19" dur="indefinite"/>
                                        <p:tgtEl>
                                          <p:spTgt spid="28"/>
                                        </p:tgtEl>
                                        <p:attrNameLst>
                                          <p:attrName>style.opacity</p:attrName>
                                        </p:attrNameLst>
                                      </p:cBhvr>
                                      <p:to>
                                        <p:strVal val="0.5"/>
                                      </p:to>
                                    </p:set>
                                    <p:animEffect filter="image" prLst="opacity: 0.5">
                                      <p:cBhvr rctx="IE">
                                        <p:cTn id="20" dur="indefinite"/>
                                        <p:tgtEl>
                                          <p:spTgt spid="28"/>
                                        </p:tgtEl>
                                      </p:cBhvr>
                                    </p:animEffect>
                                  </p:childTnLst>
                                </p:cTn>
                              </p:par>
                              <p:par>
                                <p:cTn id="21" presetID="10" presetClass="entr" presetSubtype="0" fill="hold" grpId="0" nodeType="withEffect">
                                  <p:stCondLst>
                                    <p:cond delay="0"/>
                                  </p:stCondLst>
                                  <p:iterate type="lt">
                                    <p:tmPct val="0"/>
                                  </p:iterate>
                                  <p:childTnLst>
                                    <p:set>
                                      <p:cBhvr>
                                        <p:cTn id="22" dur="1" fill="hold">
                                          <p:stCondLst>
                                            <p:cond delay="0"/>
                                          </p:stCondLst>
                                        </p:cTn>
                                        <p:tgtEl>
                                          <p:spTgt spid="23"/>
                                        </p:tgtEl>
                                        <p:attrNameLst>
                                          <p:attrName>style.visibility</p:attrName>
                                        </p:attrNameLst>
                                      </p:cBhvr>
                                      <p:to>
                                        <p:strVal val="visible"/>
                                      </p:to>
                                    </p:set>
                                    <p:animEffect transition="in" filter="fade">
                                      <p:cBhvr>
                                        <p:cTn id="23" dur="500"/>
                                        <p:tgtEl>
                                          <p:spTgt spid="23"/>
                                        </p:tgtEl>
                                      </p:cBhvr>
                                    </p:animEffect>
                                  </p:childTnLst>
                                </p:cTn>
                              </p:par>
                            </p:childTnLst>
                          </p:cTn>
                        </p:par>
                      </p:childTnLst>
                    </p:cTn>
                  </p:par>
                  <p:par>
                    <p:cTn id="24" fill="hold">
                      <p:stCondLst>
                        <p:cond delay="indefinite"/>
                      </p:stCondLst>
                      <p:childTnLst>
                        <p:par>
                          <p:cTn id="25" fill="hold">
                            <p:stCondLst>
                              <p:cond delay="0"/>
                            </p:stCondLst>
                            <p:childTnLst>
                              <p:par>
                                <p:cTn id="26" presetID="15" presetClass="emph" presetSubtype="0" grpId="1" nodeType="clickEffect">
                                  <p:stCondLst>
                                    <p:cond delay="0"/>
                                  </p:stCondLst>
                                  <p:iterate type="lt">
                                    <p:tmAbs val="25"/>
                                  </p:iterate>
                                  <p:childTnLst>
                                    <p:set>
                                      <p:cBhvr override="childStyle">
                                        <p:cTn id="27" dur="indefinite"/>
                                        <p:tgtEl>
                                          <p:spTgt spid="23"/>
                                        </p:tgtEl>
                                        <p:attrNameLst>
                                          <p:attrName>style.fontWeight</p:attrName>
                                        </p:attrNameLst>
                                      </p:cBhvr>
                                      <p:to>
                                        <p:strVal val="bol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P spid="23" grpId="0" animBg="1"/>
      <p:bldP spid="23" grpId="1" animBg="1"/>
      <p:bldP spid="28" grpId="0" animBg="1"/>
      <p:bldP spid="28" grpId="1"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5923" name="Rectangle 3"/>
          <p:cNvSpPr>
            <a:spLocks noGrp="1" noChangeArrowheads="1"/>
          </p:cNvSpPr>
          <p:nvPr>
            <p:ph type="body" idx="1"/>
          </p:nvPr>
        </p:nvSpPr>
        <p:spPr>
          <a:xfrm>
            <a:off x="457200" y="1436828"/>
            <a:ext cx="8229600" cy="4525963"/>
          </a:xfrm>
        </p:spPr>
        <p:txBody>
          <a:bodyPr>
            <a:normAutofit/>
          </a:bodyPr>
          <a:lstStyle/>
          <a:p>
            <a:pPr marL="514350" indent="-514350">
              <a:lnSpc>
                <a:spcPct val="90000"/>
              </a:lnSpc>
              <a:buFont typeface="+mj-lt"/>
              <a:buAutoNum type="arabicPeriod"/>
            </a:pPr>
            <a:r>
              <a:rPr lang="en-US" sz="2400" dirty="0" smtClean="0">
                <a:solidFill>
                  <a:schemeClr val="bg2">
                    <a:lumMod val="60000"/>
                    <a:lumOff val="40000"/>
                  </a:schemeClr>
                </a:solidFill>
              </a:rPr>
              <a:t>Big Picture: Framing the situation properly.</a:t>
            </a:r>
          </a:p>
          <a:p>
            <a:pPr marL="514350" indent="-514350">
              <a:lnSpc>
                <a:spcPct val="90000"/>
              </a:lnSpc>
              <a:buFont typeface="+mj-lt"/>
              <a:buAutoNum type="arabicPeriod"/>
            </a:pPr>
            <a:r>
              <a:rPr lang="en-US" sz="2400" dirty="0" smtClean="0">
                <a:solidFill>
                  <a:schemeClr val="bg2">
                    <a:lumMod val="60000"/>
                    <a:lumOff val="40000"/>
                  </a:schemeClr>
                </a:solidFill>
              </a:rPr>
              <a:t>Structures for owning life insurance.  </a:t>
            </a:r>
            <a:br>
              <a:rPr lang="en-US" sz="2400" dirty="0" smtClean="0">
                <a:solidFill>
                  <a:schemeClr val="bg2">
                    <a:lumMod val="60000"/>
                    <a:lumOff val="40000"/>
                  </a:schemeClr>
                </a:solidFill>
              </a:rPr>
            </a:br>
            <a:r>
              <a:rPr lang="en-US" sz="2400" dirty="0" smtClean="0">
                <a:solidFill>
                  <a:schemeClr val="bg2">
                    <a:lumMod val="60000"/>
                    <a:lumOff val="40000"/>
                  </a:schemeClr>
                </a:solidFill>
              </a:rPr>
              <a:t>Especially with multiple shareholders.</a:t>
            </a:r>
          </a:p>
          <a:p>
            <a:pPr marL="514350" indent="-514350">
              <a:lnSpc>
                <a:spcPct val="90000"/>
              </a:lnSpc>
              <a:buFont typeface="+mj-lt"/>
              <a:buAutoNum type="arabicPeriod"/>
            </a:pPr>
            <a:r>
              <a:rPr lang="en-US" sz="2400" dirty="0" smtClean="0">
                <a:solidFill>
                  <a:schemeClr val="tx1"/>
                </a:solidFill>
              </a:rPr>
              <a:t>Capital Dividends (the best kind.)</a:t>
            </a:r>
          </a:p>
          <a:p>
            <a:pPr marL="514350" indent="-514350">
              <a:lnSpc>
                <a:spcPct val="90000"/>
              </a:lnSpc>
              <a:buFont typeface="+mj-lt"/>
              <a:buAutoNum type="arabicPeriod"/>
            </a:pPr>
            <a:r>
              <a:rPr lang="en-US" sz="2400" dirty="0" smtClean="0">
                <a:solidFill>
                  <a:schemeClr val="bg2">
                    <a:lumMod val="60000"/>
                    <a:lumOff val="40000"/>
                  </a:schemeClr>
                </a:solidFill>
              </a:rPr>
              <a:t>Insurance with Leverage.</a:t>
            </a:r>
          </a:p>
          <a:p>
            <a:pPr marL="514350" indent="-514350">
              <a:lnSpc>
                <a:spcPct val="90000"/>
              </a:lnSpc>
              <a:buFont typeface="+mj-lt"/>
              <a:buAutoNum type="arabicPeriod"/>
            </a:pPr>
            <a:r>
              <a:rPr lang="en-US" sz="2400" dirty="0" smtClean="0">
                <a:solidFill>
                  <a:schemeClr val="bg2">
                    <a:lumMod val="60000"/>
                    <a:lumOff val="40000"/>
                  </a:schemeClr>
                </a:solidFill>
              </a:rPr>
              <a:t>Insurance for Charity</a:t>
            </a:r>
          </a:p>
          <a:p>
            <a:pPr marL="514350" indent="-514350">
              <a:lnSpc>
                <a:spcPct val="90000"/>
              </a:lnSpc>
              <a:buFont typeface="+mj-lt"/>
              <a:buAutoNum type="arabicPeriod"/>
            </a:pPr>
            <a:r>
              <a:rPr lang="en-US" sz="2400" dirty="0" smtClean="0">
                <a:solidFill>
                  <a:schemeClr val="bg2">
                    <a:lumMod val="60000"/>
                    <a:lumOff val="40000"/>
                  </a:schemeClr>
                </a:solidFill>
              </a:rPr>
              <a:t>Working together (cum-by-yah)</a:t>
            </a:r>
          </a:p>
        </p:txBody>
      </p:sp>
      <p:sp>
        <p:nvSpPr>
          <p:cNvPr id="4" name="Rectangle 3"/>
          <p:cNvSpPr/>
          <p:nvPr/>
        </p:nvSpPr>
        <p:spPr>
          <a:xfrm>
            <a:off x="0" y="0"/>
            <a:ext cx="9144000" cy="1104900"/>
          </a:xfrm>
          <a:prstGeom prst="rect">
            <a:avLst/>
          </a:prstGeom>
          <a:solidFill>
            <a:srgbClr val="005F7F"/>
          </a:solidFill>
          <a:ln>
            <a:solidFill>
              <a:schemeClr val="tx2">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sz="2400" b="1" dirty="0" smtClean="0"/>
              <a:t>Life Insurance Update</a:t>
            </a:r>
            <a:endParaRPr lang="en-CA" sz="1400" b="1" dirty="0"/>
          </a:p>
        </p:txBody>
      </p:sp>
    </p:spTree>
    <p:extLst>
      <p:ext uri="{BB962C8B-B14F-4D97-AF65-F5344CB8AC3E}">
        <p14:creationId xmlns:p14="http://schemas.microsoft.com/office/powerpoint/2010/main" val="15183617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762000" y="762000"/>
            <a:ext cx="7772400" cy="838200"/>
          </a:xfrm>
        </p:spPr>
        <p:txBody>
          <a:bodyPr/>
          <a:lstStyle/>
          <a:p>
            <a:pPr>
              <a:defRPr/>
            </a:pPr>
            <a:r>
              <a:rPr lang="en-US" dirty="0" smtClean="0"/>
              <a:t>Basic Corporate Insurance.</a:t>
            </a:r>
          </a:p>
        </p:txBody>
      </p:sp>
      <p:sp>
        <p:nvSpPr>
          <p:cNvPr id="45059" name="Rectangle 3"/>
          <p:cNvSpPr>
            <a:spLocks noGrp="1" noChangeArrowheads="1"/>
          </p:cNvSpPr>
          <p:nvPr>
            <p:ph type="body" idx="1"/>
          </p:nvPr>
        </p:nvSpPr>
        <p:spPr>
          <a:xfrm>
            <a:off x="685800" y="1828800"/>
            <a:ext cx="7772400" cy="4114800"/>
          </a:xfrm>
        </p:spPr>
        <p:txBody>
          <a:bodyPr>
            <a:normAutofit/>
          </a:bodyPr>
          <a:lstStyle/>
          <a:p>
            <a:pPr>
              <a:lnSpc>
                <a:spcPct val="90000"/>
              </a:lnSpc>
            </a:pPr>
            <a:r>
              <a:rPr lang="en-US" sz="2000" dirty="0" smtClean="0">
                <a:solidFill>
                  <a:schemeClr val="tx1"/>
                </a:solidFill>
              </a:rPr>
              <a:t>Insurance is not Capital Property.</a:t>
            </a:r>
          </a:p>
          <a:p>
            <a:pPr>
              <a:lnSpc>
                <a:spcPct val="90000"/>
              </a:lnSpc>
            </a:pPr>
            <a:r>
              <a:rPr lang="en-US" sz="2000" dirty="0" smtClean="0">
                <a:solidFill>
                  <a:schemeClr val="tx1"/>
                </a:solidFill>
              </a:rPr>
              <a:t>Internal growth is tax deferred.</a:t>
            </a:r>
          </a:p>
          <a:p>
            <a:pPr>
              <a:lnSpc>
                <a:spcPct val="90000"/>
              </a:lnSpc>
            </a:pPr>
            <a:r>
              <a:rPr lang="en-US" sz="2000" dirty="0" smtClean="0">
                <a:solidFill>
                  <a:schemeClr val="tx1"/>
                </a:solidFill>
              </a:rPr>
              <a:t>TAX</a:t>
            </a:r>
            <a:br>
              <a:rPr lang="en-US" sz="2000" dirty="0" smtClean="0">
                <a:solidFill>
                  <a:schemeClr val="tx1"/>
                </a:solidFill>
              </a:rPr>
            </a:br>
            <a:r>
              <a:rPr lang="en-US" sz="2000" dirty="0" smtClean="0">
                <a:solidFill>
                  <a:schemeClr val="tx1"/>
                </a:solidFill>
              </a:rPr>
              <a:t>Provincial premium tax of  2-3% as paid.</a:t>
            </a:r>
            <a:br>
              <a:rPr lang="en-US" sz="2000" dirty="0" smtClean="0">
                <a:solidFill>
                  <a:schemeClr val="tx1"/>
                </a:solidFill>
              </a:rPr>
            </a:br>
            <a:r>
              <a:rPr lang="en-US" sz="2000" dirty="0" smtClean="0">
                <a:solidFill>
                  <a:schemeClr val="tx1"/>
                </a:solidFill>
              </a:rPr>
              <a:t>Federal investment tax of  0.6% annually.</a:t>
            </a:r>
          </a:p>
          <a:p>
            <a:pPr>
              <a:lnSpc>
                <a:spcPct val="90000"/>
              </a:lnSpc>
            </a:pPr>
            <a:r>
              <a:rPr lang="en-US" sz="2000" dirty="0" smtClean="0">
                <a:solidFill>
                  <a:schemeClr val="tx1"/>
                </a:solidFill>
              </a:rPr>
              <a:t>Mortality gain is tax free.</a:t>
            </a:r>
          </a:p>
          <a:p>
            <a:pPr marL="228600" lvl="1" indent="0">
              <a:lnSpc>
                <a:spcPct val="90000"/>
              </a:lnSpc>
              <a:buNone/>
            </a:pPr>
            <a:r>
              <a:rPr lang="en-US" sz="2000" dirty="0" smtClean="0">
                <a:solidFill>
                  <a:schemeClr val="tx1"/>
                </a:solidFill>
              </a:rPr>
              <a:t>Corporate insurance is integrated through Capital Dividends.</a:t>
            </a:r>
            <a:br>
              <a:rPr lang="en-US" sz="2000" dirty="0" smtClean="0">
                <a:solidFill>
                  <a:schemeClr val="tx1"/>
                </a:solidFill>
              </a:rPr>
            </a:br>
            <a:r>
              <a:rPr lang="en-US" sz="2000" dirty="0" smtClean="0">
                <a:solidFill>
                  <a:schemeClr val="tx1"/>
                </a:solidFill>
              </a:rPr>
              <a:t>		CDA = DB – ACB   </a:t>
            </a:r>
            <a:r>
              <a:rPr lang="en-US" sz="1600" dirty="0" smtClean="0">
                <a:solidFill>
                  <a:schemeClr val="tx1"/>
                </a:solidFill>
              </a:rPr>
              <a:t>(ACB = Premiums – NCPI)</a:t>
            </a:r>
          </a:p>
        </p:txBody>
      </p:sp>
      <p:sp>
        <p:nvSpPr>
          <p:cNvPr id="4" name="Rectangle 3"/>
          <p:cNvSpPr/>
          <p:nvPr/>
        </p:nvSpPr>
        <p:spPr>
          <a:xfrm>
            <a:off x="0" y="0"/>
            <a:ext cx="9144000" cy="1104900"/>
          </a:xfrm>
          <a:prstGeom prst="rect">
            <a:avLst/>
          </a:prstGeom>
          <a:solidFill>
            <a:srgbClr val="005F7F"/>
          </a:solidFill>
          <a:ln>
            <a:solidFill>
              <a:schemeClr val="tx2">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sz="2000" b="1" dirty="0" smtClean="0"/>
              <a:t>Corporate Tax Nuances</a:t>
            </a:r>
            <a:endParaRPr lang="en-CA" sz="2000" b="1" dirty="0"/>
          </a:p>
        </p:txBody>
      </p:sp>
    </p:spTree>
    <p:extLst>
      <p:ext uri="{BB962C8B-B14F-4D97-AF65-F5344CB8AC3E}">
        <p14:creationId xmlns:p14="http://schemas.microsoft.com/office/powerpoint/2010/main" val="2448754751"/>
      </p:ext>
    </p:extLst>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609600" y="685800"/>
            <a:ext cx="7772400" cy="1143000"/>
          </a:xfrm>
        </p:spPr>
        <p:txBody>
          <a:bodyPr/>
          <a:lstStyle/>
          <a:p>
            <a:pPr eaLnBrk="1" hangingPunct="1">
              <a:defRPr/>
            </a:pPr>
            <a:r>
              <a:rPr lang="en-US" sz="4000" dirty="0" smtClean="0">
                <a:solidFill>
                  <a:schemeClr val="tx2">
                    <a:lumMod val="60000"/>
                    <a:lumOff val="40000"/>
                  </a:schemeClr>
                </a:solidFill>
              </a:rPr>
              <a:t>Where should insurance be held?</a:t>
            </a:r>
          </a:p>
        </p:txBody>
      </p:sp>
      <p:sp>
        <p:nvSpPr>
          <p:cNvPr id="46083" name="Text Box 3"/>
          <p:cNvSpPr txBox="1">
            <a:spLocks noChangeArrowheads="1"/>
          </p:cNvSpPr>
          <p:nvPr/>
        </p:nvSpPr>
        <p:spPr bwMode="auto">
          <a:xfrm>
            <a:off x="838200" y="3886200"/>
            <a:ext cx="1676400" cy="1108075"/>
          </a:xfrm>
          <a:prstGeom prst="rect">
            <a:avLst/>
          </a:prstGeom>
          <a:solidFill>
            <a:srgbClr val="000099">
              <a:alpha val="50195"/>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tIns="91440" bIns="91440">
            <a:spAutoFit/>
          </a:bodyPr>
          <a:lstStyle>
            <a:lvl1pPr>
              <a:defRPr sz="2800" b="1">
                <a:solidFill>
                  <a:schemeClr val="bg2"/>
                </a:solidFill>
                <a:latin typeface="Arial" charset="0"/>
              </a:defRPr>
            </a:lvl1pPr>
            <a:lvl2pPr marL="742950" indent="-285750">
              <a:defRPr sz="2800" b="1">
                <a:solidFill>
                  <a:schemeClr val="bg2"/>
                </a:solidFill>
                <a:latin typeface="Arial" charset="0"/>
              </a:defRPr>
            </a:lvl2pPr>
            <a:lvl3pPr marL="1143000" indent="-228600">
              <a:defRPr sz="2800" b="1">
                <a:solidFill>
                  <a:schemeClr val="bg2"/>
                </a:solidFill>
                <a:latin typeface="Arial" charset="0"/>
              </a:defRPr>
            </a:lvl3pPr>
            <a:lvl4pPr marL="1600200" indent="-228600">
              <a:defRPr sz="2800" b="1">
                <a:solidFill>
                  <a:schemeClr val="bg2"/>
                </a:solidFill>
                <a:latin typeface="Arial" charset="0"/>
              </a:defRPr>
            </a:lvl4pPr>
            <a:lvl5pPr marL="2057400" indent="-228600">
              <a:defRPr sz="2800" b="1">
                <a:solidFill>
                  <a:schemeClr val="bg2"/>
                </a:solidFill>
                <a:latin typeface="Arial" charset="0"/>
              </a:defRPr>
            </a:lvl5pPr>
            <a:lvl6pPr marL="2514600" indent="-228600" algn="ctr" eaLnBrk="0" fontAlgn="base" hangingPunct="0">
              <a:spcBef>
                <a:spcPct val="0"/>
              </a:spcBef>
              <a:spcAft>
                <a:spcPct val="0"/>
              </a:spcAft>
              <a:defRPr sz="2800" b="1">
                <a:solidFill>
                  <a:schemeClr val="bg2"/>
                </a:solidFill>
                <a:latin typeface="Arial" charset="0"/>
              </a:defRPr>
            </a:lvl6pPr>
            <a:lvl7pPr marL="2971800" indent="-228600" algn="ctr" eaLnBrk="0" fontAlgn="base" hangingPunct="0">
              <a:spcBef>
                <a:spcPct val="0"/>
              </a:spcBef>
              <a:spcAft>
                <a:spcPct val="0"/>
              </a:spcAft>
              <a:defRPr sz="2800" b="1">
                <a:solidFill>
                  <a:schemeClr val="bg2"/>
                </a:solidFill>
                <a:latin typeface="Arial" charset="0"/>
              </a:defRPr>
            </a:lvl7pPr>
            <a:lvl8pPr marL="3429000" indent="-228600" algn="ctr" eaLnBrk="0" fontAlgn="base" hangingPunct="0">
              <a:spcBef>
                <a:spcPct val="0"/>
              </a:spcBef>
              <a:spcAft>
                <a:spcPct val="0"/>
              </a:spcAft>
              <a:defRPr sz="2800" b="1">
                <a:solidFill>
                  <a:schemeClr val="bg2"/>
                </a:solidFill>
                <a:latin typeface="Arial" charset="0"/>
              </a:defRPr>
            </a:lvl8pPr>
            <a:lvl9pPr marL="3886200" indent="-228600" algn="ctr" eaLnBrk="0" fontAlgn="base" hangingPunct="0">
              <a:spcBef>
                <a:spcPct val="0"/>
              </a:spcBef>
              <a:spcAft>
                <a:spcPct val="0"/>
              </a:spcAft>
              <a:defRPr sz="2800" b="1">
                <a:solidFill>
                  <a:schemeClr val="bg2"/>
                </a:solidFill>
                <a:latin typeface="Arial" charset="0"/>
              </a:defRPr>
            </a:lvl9pPr>
          </a:lstStyle>
          <a:p>
            <a:pPr algn="ctr" eaLnBrk="1" hangingPunct="1">
              <a:spcBef>
                <a:spcPct val="50000"/>
              </a:spcBef>
            </a:pPr>
            <a:r>
              <a:rPr lang="en-US" sz="2400">
                <a:solidFill>
                  <a:schemeClr val="bg1"/>
                </a:solidFill>
              </a:rPr>
              <a:t>Operating</a:t>
            </a:r>
          </a:p>
          <a:p>
            <a:pPr algn="ctr" eaLnBrk="1" hangingPunct="1">
              <a:spcBef>
                <a:spcPct val="50000"/>
              </a:spcBef>
            </a:pPr>
            <a:r>
              <a:rPr lang="en-US" sz="2400">
                <a:solidFill>
                  <a:schemeClr val="bg1"/>
                </a:solidFill>
              </a:rPr>
              <a:t>Company</a:t>
            </a:r>
          </a:p>
        </p:txBody>
      </p:sp>
      <p:sp>
        <p:nvSpPr>
          <p:cNvPr id="46084" name="Rectangle 4"/>
          <p:cNvSpPr>
            <a:spLocks noChangeArrowheads="1"/>
          </p:cNvSpPr>
          <p:nvPr/>
        </p:nvSpPr>
        <p:spPr bwMode="auto">
          <a:xfrm>
            <a:off x="609600" y="3810000"/>
            <a:ext cx="2157413" cy="2362200"/>
          </a:xfrm>
          <a:prstGeom prst="rect">
            <a:avLst/>
          </a:prstGeom>
          <a:noFill/>
          <a:ln w="50800">
            <a:solidFill>
              <a:srgbClr val="009900"/>
            </a:solidFill>
            <a:miter lim="800000"/>
            <a:headEnd/>
            <a:tailEnd/>
          </a:ln>
          <a:extLst>
            <a:ext uri="{909E8E84-426E-40DD-AFC4-6F175D3DCCD1}">
              <a14:hiddenFill xmlns:a14="http://schemas.microsoft.com/office/drawing/2010/main">
                <a:solidFill>
                  <a:srgbClr val="FFFFFF"/>
                </a:solidFill>
              </a14:hiddenFill>
            </a:ext>
          </a:extLst>
        </p:spPr>
        <p:txBody>
          <a:bodyPr wrap="none" tIns="91440" bIns="91440" anchor="ctr"/>
          <a:lstStyle/>
          <a:p>
            <a:endParaRPr lang="en-US"/>
          </a:p>
        </p:txBody>
      </p:sp>
      <p:sp>
        <p:nvSpPr>
          <p:cNvPr id="46085" name="Oval 5"/>
          <p:cNvSpPr>
            <a:spLocks noChangeArrowheads="1"/>
          </p:cNvSpPr>
          <p:nvPr/>
        </p:nvSpPr>
        <p:spPr bwMode="auto">
          <a:xfrm>
            <a:off x="6096000" y="3657600"/>
            <a:ext cx="2438400" cy="1600200"/>
          </a:xfrm>
          <a:prstGeom prst="ellipse">
            <a:avLst/>
          </a:prstGeom>
          <a:solidFill>
            <a:schemeClr val="accent1"/>
          </a:solidFill>
          <a:ln w="15875">
            <a:solidFill>
              <a:schemeClr val="tx1"/>
            </a:solidFill>
            <a:round/>
            <a:headEnd/>
            <a:tailEnd/>
          </a:ln>
        </p:spPr>
        <p:txBody>
          <a:bodyPr wrap="none" tIns="91440" bIns="91440" anchor="ctr"/>
          <a:lstStyle/>
          <a:p>
            <a:pPr algn="ctr"/>
            <a:endParaRPr lang="en-US" dirty="0"/>
          </a:p>
        </p:txBody>
      </p:sp>
      <p:sp>
        <p:nvSpPr>
          <p:cNvPr id="321542" name="Text Box 6"/>
          <p:cNvSpPr txBox="1">
            <a:spLocks noChangeArrowheads="1"/>
          </p:cNvSpPr>
          <p:nvPr/>
        </p:nvSpPr>
        <p:spPr bwMode="auto">
          <a:xfrm>
            <a:off x="6229350" y="4070350"/>
            <a:ext cx="2171700"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tIns="91440" bIns="91440">
            <a:spAutoFit/>
          </a:bodyPr>
          <a:lstStyle>
            <a:lvl1pPr>
              <a:defRPr sz="2800" b="1">
                <a:solidFill>
                  <a:schemeClr val="bg2"/>
                </a:solidFill>
                <a:latin typeface="Arial" charset="0"/>
              </a:defRPr>
            </a:lvl1pPr>
            <a:lvl2pPr marL="742950" indent="-285750">
              <a:defRPr sz="2800" b="1">
                <a:solidFill>
                  <a:schemeClr val="bg2"/>
                </a:solidFill>
                <a:latin typeface="Arial" charset="0"/>
              </a:defRPr>
            </a:lvl2pPr>
            <a:lvl3pPr marL="1143000" indent="-228600">
              <a:defRPr sz="2800" b="1">
                <a:solidFill>
                  <a:schemeClr val="bg2"/>
                </a:solidFill>
                <a:latin typeface="Arial" charset="0"/>
              </a:defRPr>
            </a:lvl3pPr>
            <a:lvl4pPr marL="1600200" indent="-228600">
              <a:defRPr sz="2800" b="1">
                <a:solidFill>
                  <a:schemeClr val="bg2"/>
                </a:solidFill>
                <a:latin typeface="Arial" charset="0"/>
              </a:defRPr>
            </a:lvl4pPr>
            <a:lvl5pPr marL="2057400" indent="-228600">
              <a:defRPr sz="2800" b="1">
                <a:solidFill>
                  <a:schemeClr val="bg2"/>
                </a:solidFill>
                <a:latin typeface="Arial" charset="0"/>
              </a:defRPr>
            </a:lvl5pPr>
            <a:lvl6pPr marL="2514600" indent="-228600" algn="ctr" eaLnBrk="0" fontAlgn="base" hangingPunct="0">
              <a:spcBef>
                <a:spcPct val="0"/>
              </a:spcBef>
              <a:spcAft>
                <a:spcPct val="0"/>
              </a:spcAft>
              <a:defRPr sz="2800" b="1">
                <a:solidFill>
                  <a:schemeClr val="bg2"/>
                </a:solidFill>
                <a:latin typeface="Arial" charset="0"/>
              </a:defRPr>
            </a:lvl6pPr>
            <a:lvl7pPr marL="2971800" indent="-228600" algn="ctr" eaLnBrk="0" fontAlgn="base" hangingPunct="0">
              <a:spcBef>
                <a:spcPct val="0"/>
              </a:spcBef>
              <a:spcAft>
                <a:spcPct val="0"/>
              </a:spcAft>
              <a:defRPr sz="2800" b="1">
                <a:solidFill>
                  <a:schemeClr val="bg2"/>
                </a:solidFill>
                <a:latin typeface="Arial" charset="0"/>
              </a:defRPr>
            </a:lvl7pPr>
            <a:lvl8pPr marL="3429000" indent="-228600" algn="ctr" eaLnBrk="0" fontAlgn="base" hangingPunct="0">
              <a:spcBef>
                <a:spcPct val="0"/>
              </a:spcBef>
              <a:spcAft>
                <a:spcPct val="0"/>
              </a:spcAft>
              <a:defRPr sz="2800" b="1">
                <a:solidFill>
                  <a:schemeClr val="bg2"/>
                </a:solidFill>
                <a:latin typeface="Arial" charset="0"/>
              </a:defRPr>
            </a:lvl8pPr>
            <a:lvl9pPr marL="3886200" indent="-228600" algn="ctr" eaLnBrk="0" fontAlgn="base" hangingPunct="0">
              <a:spcBef>
                <a:spcPct val="0"/>
              </a:spcBef>
              <a:spcAft>
                <a:spcPct val="0"/>
              </a:spcAft>
              <a:defRPr sz="2800" b="1">
                <a:solidFill>
                  <a:schemeClr val="bg2"/>
                </a:solidFill>
                <a:latin typeface="Arial" charset="0"/>
              </a:defRPr>
            </a:lvl9pPr>
          </a:lstStyle>
          <a:p>
            <a:pPr algn="ctr" eaLnBrk="1" hangingPunct="1"/>
            <a:r>
              <a:rPr lang="en-US" sz="2400" dirty="0">
                <a:solidFill>
                  <a:schemeClr val="bg1"/>
                </a:solidFill>
              </a:rPr>
              <a:t>Pays tax free </a:t>
            </a:r>
          </a:p>
          <a:p>
            <a:pPr algn="ctr" eaLnBrk="1" hangingPunct="1"/>
            <a:r>
              <a:rPr lang="en-US" sz="2400" dirty="0">
                <a:solidFill>
                  <a:schemeClr val="bg1"/>
                </a:solidFill>
              </a:rPr>
              <a:t>dividends</a:t>
            </a:r>
          </a:p>
        </p:txBody>
      </p:sp>
      <p:sp>
        <p:nvSpPr>
          <p:cNvPr id="46087" name="Rectangle 7"/>
          <p:cNvSpPr>
            <a:spLocks noChangeArrowheads="1"/>
          </p:cNvSpPr>
          <p:nvPr/>
        </p:nvSpPr>
        <p:spPr bwMode="auto">
          <a:xfrm>
            <a:off x="3352800" y="1828800"/>
            <a:ext cx="1981200" cy="2514600"/>
          </a:xfrm>
          <a:prstGeom prst="rect">
            <a:avLst/>
          </a:prstGeom>
          <a:noFill/>
          <a:ln w="50800">
            <a:solidFill>
              <a:srgbClr val="002D62"/>
            </a:solidFill>
            <a:miter lim="800000"/>
            <a:headEnd/>
            <a:tailEnd/>
          </a:ln>
          <a:extLst>
            <a:ext uri="{909E8E84-426E-40DD-AFC4-6F175D3DCCD1}">
              <a14:hiddenFill xmlns:a14="http://schemas.microsoft.com/office/drawing/2010/main">
                <a:solidFill>
                  <a:srgbClr val="FFFFFF"/>
                </a:solidFill>
              </a14:hiddenFill>
            </a:ext>
          </a:extLst>
        </p:spPr>
        <p:txBody>
          <a:bodyPr wrap="none" tIns="91440" bIns="91440" anchor="ctr"/>
          <a:lstStyle/>
          <a:p>
            <a:endParaRPr lang="en-US"/>
          </a:p>
        </p:txBody>
      </p:sp>
      <p:sp>
        <p:nvSpPr>
          <p:cNvPr id="46088" name="Text Box 8"/>
          <p:cNvSpPr txBox="1">
            <a:spLocks noChangeArrowheads="1"/>
          </p:cNvSpPr>
          <p:nvPr/>
        </p:nvSpPr>
        <p:spPr bwMode="auto">
          <a:xfrm>
            <a:off x="3505200" y="1981200"/>
            <a:ext cx="1676400" cy="914400"/>
          </a:xfrm>
          <a:prstGeom prst="rect">
            <a:avLst/>
          </a:prstGeom>
          <a:solidFill>
            <a:srgbClr val="000099">
              <a:alpha val="50195"/>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tIns="91440" bIns="91440">
            <a:spAutoFit/>
          </a:bodyPr>
          <a:lstStyle>
            <a:lvl1pPr>
              <a:defRPr sz="2800" b="1">
                <a:solidFill>
                  <a:schemeClr val="bg2"/>
                </a:solidFill>
                <a:latin typeface="Arial" charset="0"/>
              </a:defRPr>
            </a:lvl1pPr>
            <a:lvl2pPr marL="742950" indent="-285750">
              <a:defRPr sz="2800" b="1">
                <a:solidFill>
                  <a:schemeClr val="bg2"/>
                </a:solidFill>
                <a:latin typeface="Arial" charset="0"/>
              </a:defRPr>
            </a:lvl2pPr>
            <a:lvl3pPr marL="1143000" indent="-228600">
              <a:defRPr sz="2800" b="1">
                <a:solidFill>
                  <a:schemeClr val="bg2"/>
                </a:solidFill>
                <a:latin typeface="Arial" charset="0"/>
              </a:defRPr>
            </a:lvl3pPr>
            <a:lvl4pPr marL="1600200" indent="-228600">
              <a:defRPr sz="2800" b="1">
                <a:solidFill>
                  <a:schemeClr val="bg2"/>
                </a:solidFill>
                <a:latin typeface="Arial" charset="0"/>
              </a:defRPr>
            </a:lvl4pPr>
            <a:lvl5pPr marL="2057400" indent="-228600">
              <a:defRPr sz="2800" b="1">
                <a:solidFill>
                  <a:schemeClr val="bg2"/>
                </a:solidFill>
                <a:latin typeface="Arial" charset="0"/>
              </a:defRPr>
            </a:lvl5pPr>
            <a:lvl6pPr marL="2514600" indent="-228600" algn="ctr" eaLnBrk="0" fontAlgn="base" hangingPunct="0">
              <a:spcBef>
                <a:spcPct val="0"/>
              </a:spcBef>
              <a:spcAft>
                <a:spcPct val="0"/>
              </a:spcAft>
              <a:defRPr sz="2800" b="1">
                <a:solidFill>
                  <a:schemeClr val="bg2"/>
                </a:solidFill>
                <a:latin typeface="Arial" charset="0"/>
              </a:defRPr>
            </a:lvl6pPr>
            <a:lvl7pPr marL="2971800" indent="-228600" algn="ctr" eaLnBrk="0" fontAlgn="base" hangingPunct="0">
              <a:spcBef>
                <a:spcPct val="0"/>
              </a:spcBef>
              <a:spcAft>
                <a:spcPct val="0"/>
              </a:spcAft>
              <a:defRPr sz="2800" b="1">
                <a:solidFill>
                  <a:schemeClr val="bg2"/>
                </a:solidFill>
                <a:latin typeface="Arial" charset="0"/>
              </a:defRPr>
            </a:lvl7pPr>
            <a:lvl8pPr marL="3429000" indent="-228600" algn="ctr" eaLnBrk="0" fontAlgn="base" hangingPunct="0">
              <a:spcBef>
                <a:spcPct val="0"/>
              </a:spcBef>
              <a:spcAft>
                <a:spcPct val="0"/>
              </a:spcAft>
              <a:defRPr sz="2800" b="1">
                <a:solidFill>
                  <a:schemeClr val="bg2"/>
                </a:solidFill>
                <a:latin typeface="Arial" charset="0"/>
              </a:defRPr>
            </a:lvl8pPr>
            <a:lvl9pPr marL="3886200" indent="-228600" algn="ctr" eaLnBrk="0" fontAlgn="base" hangingPunct="0">
              <a:spcBef>
                <a:spcPct val="0"/>
              </a:spcBef>
              <a:spcAft>
                <a:spcPct val="0"/>
              </a:spcAft>
              <a:defRPr sz="2800" b="1">
                <a:solidFill>
                  <a:schemeClr val="bg2"/>
                </a:solidFill>
                <a:latin typeface="Arial" charset="0"/>
              </a:defRPr>
            </a:lvl9pPr>
          </a:lstStyle>
          <a:p>
            <a:pPr algn="ctr" eaLnBrk="1" hangingPunct="1">
              <a:spcBef>
                <a:spcPct val="50000"/>
              </a:spcBef>
            </a:pPr>
            <a:r>
              <a:rPr lang="en-US" sz="2400">
                <a:solidFill>
                  <a:schemeClr val="bg1"/>
                </a:solidFill>
              </a:rPr>
              <a:t>Holding Company</a:t>
            </a:r>
          </a:p>
        </p:txBody>
      </p:sp>
      <p:sp>
        <p:nvSpPr>
          <p:cNvPr id="321545" name="Text Box 9"/>
          <p:cNvSpPr txBox="1">
            <a:spLocks noChangeArrowheads="1"/>
          </p:cNvSpPr>
          <p:nvPr/>
        </p:nvSpPr>
        <p:spPr bwMode="auto">
          <a:xfrm>
            <a:off x="3581400" y="3276600"/>
            <a:ext cx="1574800" cy="800219"/>
          </a:xfrm>
          <a:prstGeom prst="rect">
            <a:avLst/>
          </a:prstGeom>
          <a:solidFill>
            <a:srgbClr val="008000"/>
          </a:solidFill>
          <a:ln>
            <a:noFill/>
          </a:ln>
          <a:extLst>
            <a:ext uri="{91240B29-F687-4F45-9708-019B960494DF}">
              <a14:hiddenLine xmlns:a14="http://schemas.microsoft.com/office/drawing/2010/main" w="9525">
                <a:solidFill>
                  <a:srgbClr val="000000"/>
                </a:solidFill>
                <a:miter lim="800000"/>
                <a:headEnd/>
                <a:tailEnd/>
              </a14:hiddenLine>
            </a:ext>
          </a:extLst>
        </p:spPr>
        <p:txBody>
          <a:bodyPr tIns="91440" bIns="91440">
            <a:spAutoFit/>
          </a:bodyPr>
          <a:lstStyle>
            <a:lvl1pPr>
              <a:defRPr sz="2800" b="1">
                <a:solidFill>
                  <a:schemeClr val="bg2"/>
                </a:solidFill>
                <a:latin typeface="Arial" charset="0"/>
              </a:defRPr>
            </a:lvl1pPr>
            <a:lvl2pPr marL="742950" indent="-285750">
              <a:defRPr sz="2800" b="1">
                <a:solidFill>
                  <a:schemeClr val="bg2"/>
                </a:solidFill>
                <a:latin typeface="Arial" charset="0"/>
              </a:defRPr>
            </a:lvl2pPr>
            <a:lvl3pPr marL="1143000" indent="-228600">
              <a:defRPr sz="2800" b="1">
                <a:solidFill>
                  <a:schemeClr val="bg2"/>
                </a:solidFill>
                <a:latin typeface="Arial" charset="0"/>
              </a:defRPr>
            </a:lvl3pPr>
            <a:lvl4pPr marL="1600200" indent="-228600">
              <a:defRPr sz="2800" b="1">
                <a:solidFill>
                  <a:schemeClr val="bg2"/>
                </a:solidFill>
                <a:latin typeface="Arial" charset="0"/>
              </a:defRPr>
            </a:lvl4pPr>
            <a:lvl5pPr marL="2057400" indent="-228600">
              <a:defRPr sz="2800" b="1">
                <a:solidFill>
                  <a:schemeClr val="bg2"/>
                </a:solidFill>
                <a:latin typeface="Arial" charset="0"/>
              </a:defRPr>
            </a:lvl5pPr>
            <a:lvl6pPr marL="2514600" indent="-228600" algn="ctr" eaLnBrk="0" fontAlgn="base" hangingPunct="0">
              <a:spcBef>
                <a:spcPct val="0"/>
              </a:spcBef>
              <a:spcAft>
                <a:spcPct val="0"/>
              </a:spcAft>
              <a:defRPr sz="2800" b="1">
                <a:solidFill>
                  <a:schemeClr val="bg2"/>
                </a:solidFill>
                <a:latin typeface="Arial" charset="0"/>
              </a:defRPr>
            </a:lvl6pPr>
            <a:lvl7pPr marL="2971800" indent="-228600" algn="ctr" eaLnBrk="0" fontAlgn="base" hangingPunct="0">
              <a:spcBef>
                <a:spcPct val="0"/>
              </a:spcBef>
              <a:spcAft>
                <a:spcPct val="0"/>
              </a:spcAft>
              <a:defRPr sz="2800" b="1">
                <a:solidFill>
                  <a:schemeClr val="bg2"/>
                </a:solidFill>
                <a:latin typeface="Arial" charset="0"/>
              </a:defRPr>
            </a:lvl7pPr>
            <a:lvl8pPr marL="3429000" indent="-228600" algn="ctr" eaLnBrk="0" fontAlgn="base" hangingPunct="0">
              <a:spcBef>
                <a:spcPct val="0"/>
              </a:spcBef>
              <a:spcAft>
                <a:spcPct val="0"/>
              </a:spcAft>
              <a:defRPr sz="2800" b="1">
                <a:solidFill>
                  <a:schemeClr val="bg2"/>
                </a:solidFill>
                <a:latin typeface="Arial" charset="0"/>
              </a:defRPr>
            </a:lvl8pPr>
            <a:lvl9pPr marL="3886200" indent="-228600" algn="ctr" eaLnBrk="0" fontAlgn="base" hangingPunct="0">
              <a:spcBef>
                <a:spcPct val="0"/>
              </a:spcBef>
              <a:spcAft>
                <a:spcPct val="0"/>
              </a:spcAft>
              <a:defRPr sz="2800" b="1">
                <a:solidFill>
                  <a:schemeClr val="bg2"/>
                </a:solidFill>
                <a:latin typeface="Arial" charset="0"/>
              </a:defRPr>
            </a:lvl9pPr>
          </a:lstStyle>
          <a:p>
            <a:pPr algn="ctr" eaLnBrk="1" hangingPunct="1"/>
            <a:r>
              <a:rPr lang="en-US" sz="2000">
                <a:solidFill>
                  <a:schemeClr val="bg1"/>
                </a:solidFill>
              </a:rPr>
              <a:t>Life Insurance</a:t>
            </a:r>
          </a:p>
        </p:txBody>
      </p:sp>
      <p:sp>
        <p:nvSpPr>
          <p:cNvPr id="321546" name="Line 10"/>
          <p:cNvSpPr>
            <a:spLocks noChangeShapeType="1"/>
          </p:cNvSpPr>
          <p:nvPr/>
        </p:nvSpPr>
        <p:spPr bwMode="auto">
          <a:xfrm flipH="1">
            <a:off x="2514600" y="3962400"/>
            <a:ext cx="990600" cy="1295400"/>
          </a:xfrm>
          <a:prstGeom prst="line">
            <a:avLst/>
          </a:prstGeom>
          <a:noFill/>
          <a:ln w="57150">
            <a:solidFill>
              <a:srgbClr val="008000"/>
            </a:solidFill>
            <a:round/>
            <a:headEnd/>
            <a:tailEnd type="triangle" w="med" len="med"/>
          </a:ln>
          <a:extLst>
            <a:ext uri="{909E8E84-426E-40DD-AFC4-6F175D3DCCD1}">
              <a14:hiddenFill xmlns:a14="http://schemas.microsoft.com/office/drawing/2010/main">
                <a:noFill/>
              </a14:hiddenFill>
            </a:ext>
          </a:extLst>
        </p:spPr>
        <p:txBody>
          <a:bodyPr tIns="91440" bIns="91440" anchor="ctr"/>
          <a:lstStyle/>
          <a:p>
            <a:endParaRPr lang="en-US"/>
          </a:p>
        </p:txBody>
      </p:sp>
      <p:sp>
        <p:nvSpPr>
          <p:cNvPr id="321547" name="Line 11"/>
          <p:cNvSpPr>
            <a:spLocks noChangeShapeType="1"/>
          </p:cNvSpPr>
          <p:nvPr/>
        </p:nvSpPr>
        <p:spPr bwMode="auto">
          <a:xfrm>
            <a:off x="5181600" y="3962400"/>
            <a:ext cx="1066800" cy="457200"/>
          </a:xfrm>
          <a:prstGeom prst="line">
            <a:avLst/>
          </a:prstGeom>
          <a:noFill/>
          <a:ln w="57150">
            <a:solidFill>
              <a:srgbClr val="008000"/>
            </a:solidFill>
            <a:round/>
            <a:headEnd/>
            <a:tailEnd type="triangle" w="med" len="med"/>
          </a:ln>
          <a:extLst>
            <a:ext uri="{909E8E84-426E-40DD-AFC4-6F175D3DCCD1}">
              <a14:hiddenFill xmlns:a14="http://schemas.microsoft.com/office/drawing/2010/main">
                <a:noFill/>
              </a14:hiddenFill>
            </a:ext>
          </a:extLst>
        </p:spPr>
        <p:txBody>
          <a:bodyPr tIns="91440" bIns="91440" anchor="ctr"/>
          <a:lstStyle/>
          <a:p>
            <a:endParaRPr lang="en-US"/>
          </a:p>
        </p:txBody>
      </p:sp>
      <p:sp>
        <p:nvSpPr>
          <p:cNvPr id="321548" name="Text Box 12"/>
          <p:cNvSpPr txBox="1">
            <a:spLocks noChangeArrowheads="1"/>
          </p:cNvSpPr>
          <p:nvPr/>
        </p:nvSpPr>
        <p:spPr bwMode="auto">
          <a:xfrm>
            <a:off x="533400" y="5181600"/>
            <a:ext cx="2273300"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tIns="91440" bIns="91440">
            <a:spAutoFit/>
          </a:bodyPr>
          <a:lstStyle>
            <a:lvl1pPr>
              <a:defRPr sz="2800" b="1">
                <a:solidFill>
                  <a:schemeClr val="bg2"/>
                </a:solidFill>
                <a:latin typeface="Arial" charset="0"/>
              </a:defRPr>
            </a:lvl1pPr>
            <a:lvl2pPr marL="742950" indent="-285750">
              <a:defRPr sz="2800" b="1">
                <a:solidFill>
                  <a:schemeClr val="bg2"/>
                </a:solidFill>
                <a:latin typeface="Arial" charset="0"/>
              </a:defRPr>
            </a:lvl2pPr>
            <a:lvl3pPr marL="1143000" indent="-228600">
              <a:defRPr sz="2800" b="1">
                <a:solidFill>
                  <a:schemeClr val="bg2"/>
                </a:solidFill>
                <a:latin typeface="Arial" charset="0"/>
              </a:defRPr>
            </a:lvl3pPr>
            <a:lvl4pPr marL="1600200" indent="-228600">
              <a:defRPr sz="2800" b="1">
                <a:solidFill>
                  <a:schemeClr val="bg2"/>
                </a:solidFill>
                <a:latin typeface="Arial" charset="0"/>
              </a:defRPr>
            </a:lvl4pPr>
            <a:lvl5pPr marL="2057400" indent="-228600">
              <a:defRPr sz="2800" b="1">
                <a:solidFill>
                  <a:schemeClr val="bg2"/>
                </a:solidFill>
                <a:latin typeface="Arial" charset="0"/>
              </a:defRPr>
            </a:lvl5pPr>
            <a:lvl6pPr marL="2514600" indent="-228600" algn="ctr" eaLnBrk="0" fontAlgn="base" hangingPunct="0">
              <a:spcBef>
                <a:spcPct val="0"/>
              </a:spcBef>
              <a:spcAft>
                <a:spcPct val="0"/>
              </a:spcAft>
              <a:defRPr sz="2800" b="1">
                <a:solidFill>
                  <a:schemeClr val="bg2"/>
                </a:solidFill>
                <a:latin typeface="Arial" charset="0"/>
              </a:defRPr>
            </a:lvl6pPr>
            <a:lvl7pPr marL="2971800" indent="-228600" algn="ctr" eaLnBrk="0" fontAlgn="base" hangingPunct="0">
              <a:spcBef>
                <a:spcPct val="0"/>
              </a:spcBef>
              <a:spcAft>
                <a:spcPct val="0"/>
              </a:spcAft>
              <a:defRPr sz="2800" b="1">
                <a:solidFill>
                  <a:schemeClr val="bg2"/>
                </a:solidFill>
                <a:latin typeface="Arial" charset="0"/>
              </a:defRPr>
            </a:lvl7pPr>
            <a:lvl8pPr marL="3429000" indent="-228600" algn="ctr" eaLnBrk="0" fontAlgn="base" hangingPunct="0">
              <a:spcBef>
                <a:spcPct val="0"/>
              </a:spcBef>
              <a:spcAft>
                <a:spcPct val="0"/>
              </a:spcAft>
              <a:defRPr sz="2800" b="1">
                <a:solidFill>
                  <a:schemeClr val="bg2"/>
                </a:solidFill>
                <a:latin typeface="Arial" charset="0"/>
              </a:defRPr>
            </a:lvl8pPr>
            <a:lvl9pPr marL="3886200" indent="-228600" algn="ctr" eaLnBrk="0" fontAlgn="base" hangingPunct="0">
              <a:spcBef>
                <a:spcPct val="0"/>
              </a:spcBef>
              <a:spcAft>
                <a:spcPct val="0"/>
              </a:spcAft>
              <a:defRPr sz="2800" b="1">
                <a:solidFill>
                  <a:schemeClr val="bg2"/>
                </a:solidFill>
                <a:latin typeface="Arial" charset="0"/>
              </a:defRPr>
            </a:lvl9pPr>
          </a:lstStyle>
          <a:p>
            <a:pPr algn="ctr" eaLnBrk="1" hangingPunct="1"/>
            <a:r>
              <a:rPr lang="en-US" sz="2400" dirty="0">
                <a:solidFill>
                  <a:srgbClr val="009900"/>
                </a:solidFill>
              </a:rPr>
              <a:t>Pay Company</a:t>
            </a:r>
          </a:p>
          <a:p>
            <a:pPr algn="ctr" eaLnBrk="1" hangingPunct="1"/>
            <a:r>
              <a:rPr lang="en-US" sz="2400" dirty="0">
                <a:solidFill>
                  <a:srgbClr val="009900"/>
                </a:solidFill>
              </a:rPr>
              <a:t>obligations</a:t>
            </a:r>
          </a:p>
        </p:txBody>
      </p:sp>
      <p:sp>
        <p:nvSpPr>
          <p:cNvPr id="321549" name="Text Box 13"/>
          <p:cNvSpPr txBox="1">
            <a:spLocks noChangeArrowheads="1"/>
          </p:cNvSpPr>
          <p:nvPr/>
        </p:nvSpPr>
        <p:spPr bwMode="auto">
          <a:xfrm>
            <a:off x="3505200" y="5181600"/>
            <a:ext cx="1676400" cy="554038"/>
          </a:xfrm>
          <a:prstGeom prst="rect">
            <a:avLst/>
          </a:prstGeom>
          <a:noFill/>
          <a:ln w="38100">
            <a:solidFill>
              <a:srgbClr val="0070C0"/>
            </a:solidFill>
            <a:miter lim="800000"/>
            <a:headEnd/>
            <a:tailEnd/>
          </a:ln>
          <a:extLst>
            <a:ext uri="{909E8E84-426E-40DD-AFC4-6F175D3DCCD1}">
              <a14:hiddenFill xmlns:a14="http://schemas.microsoft.com/office/drawing/2010/main">
                <a:solidFill>
                  <a:srgbClr val="FFFFFF"/>
                </a:solidFill>
              </a14:hiddenFill>
            </a:ext>
          </a:extLst>
        </p:spPr>
        <p:txBody>
          <a:bodyPr tIns="91440" bIns="91440">
            <a:spAutoFit/>
          </a:bodyPr>
          <a:lstStyle>
            <a:lvl1pPr>
              <a:defRPr sz="2800" b="1">
                <a:solidFill>
                  <a:schemeClr val="bg2"/>
                </a:solidFill>
                <a:latin typeface="Arial" charset="0"/>
              </a:defRPr>
            </a:lvl1pPr>
            <a:lvl2pPr marL="742950" indent="-285750">
              <a:defRPr sz="2800" b="1">
                <a:solidFill>
                  <a:schemeClr val="bg2"/>
                </a:solidFill>
                <a:latin typeface="Arial" charset="0"/>
              </a:defRPr>
            </a:lvl2pPr>
            <a:lvl3pPr marL="1143000" indent="-228600">
              <a:defRPr sz="2800" b="1">
                <a:solidFill>
                  <a:schemeClr val="bg2"/>
                </a:solidFill>
                <a:latin typeface="Arial" charset="0"/>
              </a:defRPr>
            </a:lvl3pPr>
            <a:lvl4pPr marL="1600200" indent="-228600">
              <a:defRPr sz="2800" b="1">
                <a:solidFill>
                  <a:schemeClr val="bg2"/>
                </a:solidFill>
                <a:latin typeface="Arial" charset="0"/>
              </a:defRPr>
            </a:lvl4pPr>
            <a:lvl5pPr marL="2057400" indent="-228600">
              <a:defRPr sz="2800" b="1">
                <a:solidFill>
                  <a:schemeClr val="bg2"/>
                </a:solidFill>
                <a:latin typeface="Arial" charset="0"/>
              </a:defRPr>
            </a:lvl5pPr>
            <a:lvl6pPr marL="2514600" indent="-228600" algn="ctr" eaLnBrk="0" fontAlgn="base" hangingPunct="0">
              <a:spcBef>
                <a:spcPct val="0"/>
              </a:spcBef>
              <a:spcAft>
                <a:spcPct val="0"/>
              </a:spcAft>
              <a:defRPr sz="2800" b="1">
                <a:solidFill>
                  <a:schemeClr val="bg2"/>
                </a:solidFill>
                <a:latin typeface="Arial" charset="0"/>
              </a:defRPr>
            </a:lvl6pPr>
            <a:lvl7pPr marL="2971800" indent="-228600" algn="ctr" eaLnBrk="0" fontAlgn="base" hangingPunct="0">
              <a:spcBef>
                <a:spcPct val="0"/>
              </a:spcBef>
              <a:spcAft>
                <a:spcPct val="0"/>
              </a:spcAft>
              <a:defRPr sz="2800" b="1">
                <a:solidFill>
                  <a:schemeClr val="bg2"/>
                </a:solidFill>
                <a:latin typeface="Arial" charset="0"/>
              </a:defRPr>
            </a:lvl7pPr>
            <a:lvl8pPr marL="3429000" indent="-228600" algn="ctr" eaLnBrk="0" fontAlgn="base" hangingPunct="0">
              <a:spcBef>
                <a:spcPct val="0"/>
              </a:spcBef>
              <a:spcAft>
                <a:spcPct val="0"/>
              </a:spcAft>
              <a:defRPr sz="2800" b="1">
                <a:solidFill>
                  <a:schemeClr val="bg2"/>
                </a:solidFill>
                <a:latin typeface="Arial" charset="0"/>
              </a:defRPr>
            </a:lvl8pPr>
            <a:lvl9pPr marL="3886200" indent="-228600" algn="ctr" eaLnBrk="0" fontAlgn="base" hangingPunct="0">
              <a:spcBef>
                <a:spcPct val="0"/>
              </a:spcBef>
              <a:spcAft>
                <a:spcPct val="0"/>
              </a:spcAft>
              <a:defRPr sz="2800" b="1">
                <a:solidFill>
                  <a:schemeClr val="bg2"/>
                </a:solidFill>
                <a:latin typeface="Arial" charset="0"/>
              </a:defRPr>
            </a:lvl9pPr>
          </a:lstStyle>
          <a:p>
            <a:pPr algn="ctr" eaLnBrk="1" hangingPunct="1">
              <a:spcBef>
                <a:spcPct val="50000"/>
              </a:spcBef>
            </a:pPr>
            <a:r>
              <a:rPr lang="en-US" sz="2400">
                <a:solidFill>
                  <a:srgbClr val="000099"/>
                </a:solidFill>
              </a:rPr>
              <a:t>Any Co</a:t>
            </a:r>
          </a:p>
        </p:txBody>
      </p:sp>
      <p:sp>
        <p:nvSpPr>
          <p:cNvPr id="321550" name="Line 14"/>
          <p:cNvSpPr>
            <a:spLocks noChangeShapeType="1"/>
          </p:cNvSpPr>
          <p:nvPr/>
        </p:nvSpPr>
        <p:spPr bwMode="auto">
          <a:xfrm flipH="1">
            <a:off x="3124200" y="4648200"/>
            <a:ext cx="990600" cy="609600"/>
          </a:xfrm>
          <a:prstGeom prst="line">
            <a:avLst/>
          </a:prstGeom>
          <a:noFill/>
          <a:ln w="57150">
            <a:solidFill>
              <a:srgbClr val="009900"/>
            </a:solidFill>
            <a:round/>
            <a:headEnd/>
            <a:tailEnd type="triangle" w="med" len="med"/>
          </a:ln>
          <a:extLst>
            <a:ext uri="{909E8E84-426E-40DD-AFC4-6F175D3DCCD1}">
              <a14:hiddenFill xmlns:a14="http://schemas.microsoft.com/office/drawing/2010/main">
                <a:noFill/>
              </a14:hiddenFill>
            </a:ext>
          </a:extLst>
        </p:spPr>
        <p:txBody>
          <a:bodyPr wrap="none" tIns="91440" bIns="91440">
            <a:spAutoFit/>
          </a:bodyPr>
          <a:lstStyle/>
          <a:p>
            <a:endParaRPr lang="en-US"/>
          </a:p>
        </p:txBody>
      </p:sp>
      <p:sp>
        <p:nvSpPr>
          <p:cNvPr id="321551" name="Line 15"/>
          <p:cNvSpPr>
            <a:spLocks noChangeShapeType="1"/>
          </p:cNvSpPr>
          <p:nvPr/>
        </p:nvSpPr>
        <p:spPr bwMode="auto">
          <a:xfrm flipH="1">
            <a:off x="4419600" y="4572000"/>
            <a:ext cx="0" cy="533400"/>
          </a:xfrm>
          <a:prstGeom prst="line">
            <a:avLst/>
          </a:prstGeom>
          <a:noFill/>
          <a:ln w="57150">
            <a:solidFill>
              <a:srgbClr val="009900"/>
            </a:solidFill>
            <a:round/>
            <a:headEnd/>
            <a:tailEnd type="triangle" w="med" len="med"/>
          </a:ln>
          <a:extLst>
            <a:ext uri="{909E8E84-426E-40DD-AFC4-6F175D3DCCD1}">
              <a14:hiddenFill xmlns:a14="http://schemas.microsoft.com/office/drawing/2010/main">
                <a:noFill/>
              </a14:hiddenFill>
            </a:ext>
          </a:extLst>
        </p:spPr>
        <p:txBody>
          <a:bodyPr tIns="91440" bIns="91440">
            <a:spAutoFit/>
          </a:bodyPr>
          <a:lstStyle/>
          <a:p>
            <a:endParaRPr lang="en-US"/>
          </a:p>
        </p:txBody>
      </p:sp>
      <p:sp>
        <p:nvSpPr>
          <p:cNvPr id="321552" name="Line 16"/>
          <p:cNvSpPr>
            <a:spLocks noChangeShapeType="1"/>
          </p:cNvSpPr>
          <p:nvPr/>
        </p:nvSpPr>
        <p:spPr bwMode="auto">
          <a:xfrm>
            <a:off x="4648200" y="4648200"/>
            <a:ext cx="1219200" cy="609600"/>
          </a:xfrm>
          <a:prstGeom prst="line">
            <a:avLst/>
          </a:prstGeom>
          <a:noFill/>
          <a:ln w="57150">
            <a:solidFill>
              <a:srgbClr val="009900"/>
            </a:solidFill>
            <a:round/>
            <a:headEnd/>
            <a:tailEnd type="triangle" w="med" len="med"/>
          </a:ln>
          <a:extLst>
            <a:ext uri="{909E8E84-426E-40DD-AFC4-6F175D3DCCD1}">
              <a14:hiddenFill xmlns:a14="http://schemas.microsoft.com/office/drawing/2010/main">
                <a:noFill/>
              </a14:hiddenFill>
            </a:ext>
          </a:extLst>
        </p:spPr>
        <p:txBody>
          <a:bodyPr tIns="91440" bIns="91440">
            <a:spAutoFit/>
          </a:bodyPr>
          <a:lstStyle/>
          <a:p>
            <a:endParaRPr lang="en-US"/>
          </a:p>
        </p:txBody>
      </p:sp>
      <p:cxnSp>
        <p:nvCxnSpPr>
          <p:cNvPr id="46097" name="Straight Connector 17"/>
          <p:cNvCxnSpPr>
            <a:cxnSpLocks noChangeShapeType="1"/>
          </p:cNvCxnSpPr>
          <p:nvPr/>
        </p:nvCxnSpPr>
        <p:spPr bwMode="auto">
          <a:xfrm flipH="1">
            <a:off x="2743200" y="4343400"/>
            <a:ext cx="1066800" cy="1066800"/>
          </a:xfrm>
          <a:prstGeom prst="line">
            <a:avLst/>
          </a:prstGeom>
          <a:noFill/>
          <a:ln w="22225" algn="ctr">
            <a:solidFill>
              <a:schemeClr val="tx1"/>
            </a:solidFill>
            <a:round/>
            <a:headEnd/>
            <a:tailEnd/>
          </a:ln>
          <a:extLst>
            <a:ext uri="{909E8E84-426E-40DD-AFC4-6F175D3DCCD1}">
              <a14:hiddenFill xmlns:a14="http://schemas.microsoft.com/office/drawing/2010/main">
                <a:noFill/>
              </a14:hiddenFill>
            </a:ext>
          </a:extLst>
        </p:spPr>
      </p:cxnSp>
    </p:spTree>
    <p:extLst>
      <p:ext uri="{BB962C8B-B14F-4D97-AF65-F5344CB8AC3E}">
        <p14:creationId xmlns:p14="http://schemas.microsoft.com/office/powerpoint/2010/main" val="81654622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21545"/>
                                        </p:tgtEl>
                                        <p:attrNameLst>
                                          <p:attrName>style.visibility</p:attrName>
                                        </p:attrNameLst>
                                      </p:cBhvr>
                                      <p:to>
                                        <p:strVal val="visible"/>
                                      </p:to>
                                    </p:set>
                                    <p:animEffect transition="in" filter="box(in)">
                                      <p:cBhvr>
                                        <p:cTn id="7" dur="500"/>
                                        <p:tgtEl>
                                          <p:spTgt spid="321545"/>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2" fill="hold" grpId="0" nodeType="clickEffect">
                                  <p:stCondLst>
                                    <p:cond delay="0"/>
                                  </p:stCondLst>
                                  <p:childTnLst>
                                    <p:set>
                                      <p:cBhvr>
                                        <p:cTn id="11" dur="1" fill="hold">
                                          <p:stCondLst>
                                            <p:cond delay="0"/>
                                          </p:stCondLst>
                                        </p:cTn>
                                        <p:tgtEl>
                                          <p:spTgt spid="321546"/>
                                        </p:tgtEl>
                                        <p:attrNameLst>
                                          <p:attrName>style.visibility</p:attrName>
                                        </p:attrNameLst>
                                      </p:cBhvr>
                                      <p:to>
                                        <p:strVal val="visible"/>
                                      </p:to>
                                    </p:set>
                                    <p:animEffect transition="in" filter="wipe(right)">
                                      <p:cBhvr>
                                        <p:cTn id="12" dur="500"/>
                                        <p:tgtEl>
                                          <p:spTgt spid="321546"/>
                                        </p:tgtEl>
                                      </p:cBhvr>
                                    </p:animEffect>
                                  </p:childTnLst>
                                </p:cTn>
                              </p:par>
                            </p:childTnLst>
                          </p:cTn>
                        </p:par>
                        <p:par>
                          <p:cTn id="13" fill="hold" nodeType="afterGroup">
                            <p:stCondLst>
                              <p:cond delay="500"/>
                            </p:stCondLst>
                            <p:childTnLst>
                              <p:par>
                                <p:cTn id="14" presetID="3" presetClass="entr" presetSubtype="10" fill="hold" grpId="0" nodeType="afterEffect">
                                  <p:stCondLst>
                                    <p:cond delay="0"/>
                                  </p:stCondLst>
                                  <p:childTnLst>
                                    <p:set>
                                      <p:cBhvr>
                                        <p:cTn id="15" dur="1" fill="hold">
                                          <p:stCondLst>
                                            <p:cond delay="0"/>
                                          </p:stCondLst>
                                        </p:cTn>
                                        <p:tgtEl>
                                          <p:spTgt spid="321548"/>
                                        </p:tgtEl>
                                        <p:attrNameLst>
                                          <p:attrName>style.visibility</p:attrName>
                                        </p:attrNameLst>
                                      </p:cBhvr>
                                      <p:to>
                                        <p:strVal val="visible"/>
                                      </p:to>
                                    </p:set>
                                    <p:animEffect transition="in" filter="blinds(horizontal)">
                                      <p:cBhvr>
                                        <p:cTn id="16" dur="500"/>
                                        <p:tgtEl>
                                          <p:spTgt spid="321548"/>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22" presetClass="entr" presetSubtype="8" fill="hold" grpId="0" nodeType="clickEffect">
                                  <p:stCondLst>
                                    <p:cond delay="0"/>
                                  </p:stCondLst>
                                  <p:childTnLst>
                                    <p:set>
                                      <p:cBhvr>
                                        <p:cTn id="20" dur="1" fill="hold">
                                          <p:stCondLst>
                                            <p:cond delay="0"/>
                                          </p:stCondLst>
                                        </p:cTn>
                                        <p:tgtEl>
                                          <p:spTgt spid="321547"/>
                                        </p:tgtEl>
                                        <p:attrNameLst>
                                          <p:attrName>style.visibility</p:attrName>
                                        </p:attrNameLst>
                                      </p:cBhvr>
                                      <p:to>
                                        <p:strVal val="visible"/>
                                      </p:to>
                                    </p:set>
                                    <p:animEffect transition="in" filter="wipe(left)">
                                      <p:cBhvr>
                                        <p:cTn id="21" dur="500"/>
                                        <p:tgtEl>
                                          <p:spTgt spid="321547"/>
                                        </p:tgtEl>
                                      </p:cBhvr>
                                    </p:animEffect>
                                  </p:childTnLst>
                                </p:cTn>
                              </p:par>
                            </p:childTnLst>
                          </p:cTn>
                        </p:par>
                        <p:par>
                          <p:cTn id="22" fill="hold" nodeType="afterGroup">
                            <p:stCondLst>
                              <p:cond delay="500"/>
                            </p:stCondLst>
                            <p:childTnLst>
                              <p:par>
                                <p:cTn id="23" presetID="3" presetClass="entr" presetSubtype="10" fill="hold" grpId="0" nodeType="afterEffect">
                                  <p:stCondLst>
                                    <p:cond delay="0"/>
                                  </p:stCondLst>
                                  <p:childTnLst>
                                    <p:set>
                                      <p:cBhvr>
                                        <p:cTn id="24" dur="1" fill="hold">
                                          <p:stCondLst>
                                            <p:cond delay="0"/>
                                          </p:stCondLst>
                                        </p:cTn>
                                        <p:tgtEl>
                                          <p:spTgt spid="321542"/>
                                        </p:tgtEl>
                                        <p:attrNameLst>
                                          <p:attrName>style.visibility</p:attrName>
                                        </p:attrNameLst>
                                      </p:cBhvr>
                                      <p:to>
                                        <p:strVal val="visible"/>
                                      </p:to>
                                    </p:set>
                                    <p:animEffect transition="in" filter="blinds(horizontal)">
                                      <p:cBhvr>
                                        <p:cTn id="25" dur="500"/>
                                        <p:tgtEl>
                                          <p:spTgt spid="321542"/>
                                        </p:tgtEl>
                                      </p:cBhvr>
                                    </p:animEffect>
                                  </p:childTnLst>
                                </p:cTn>
                              </p:par>
                            </p:childTnLst>
                          </p:cTn>
                        </p:par>
                      </p:childTnLst>
                    </p:cTn>
                  </p:par>
                  <p:par>
                    <p:cTn id="26" fill="hold" nodeType="clickPar">
                      <p:stCondLst>
                        <p:cond delay="indefinite"/>
                      </p:stCondLst>
                      <p:childTnLst>
                        <p:par>
                          <p:cTn id="27" fill="hold" nodeType="withGroup">
                            <p:stCondLst>
                              <p:cond delay="0"/>
                            </p:stCondLst>
                            <p:childTnLst>
                              <p:par>
                                <p:cTn id="28" presetID="22" presetClass="entr" presetSubtype="1" fill="hold" grpId="0" nodeType="clickEffect">
                                  <p:stCondLst>
                                    <p:cond delay="0"/>
                                  </p:stCondLst>
                                  <p:childTnLst>
                                    <p:set>
                                      <p:cBhvr>
                                        <p:cTn id="29" dur="1" fill="hold">
                                          <p:stCondLst>
                                            <p:cond delay="0"/>
                                          </p:stCondLst>
                                        </p:cTn>
                                        <p:tgtEl>
                                          <p:spTgt spid="321551"/>
                                        </p:tgtEl>
                                        <p:attrNameLst>
                                          <p:attrName>style.visibility</p:attrName>
                                        </p:attrNameLst>
                                      </p:cBhvr>
                                      <p:to>
                                        <p:strVal val="visible"/>
                                      </p:to>
                                    </p:set>
                                    <p:animEffect transition="in" filter="wipe(up)">
                                      <p:cBhvr>
                                        <p:cTn id="30" dur="1000"/>
                                        <p:tgtEl>
                                          <p:spTgt spid="321551"/>
                                        </p:tgtEl>
                                      </p:cBhvr>
                                    </p:animEffect>
                                  </p:childTnLst>
                                </p:cTn>
                              </p:par>
                              <p:par>
                                <p:cTn id="31" presetID="22" presetClass="entr" presetSubtype="1" fill="hold" grpId="0" nodeType="withEffect">
                                  <p:stCondLst>
                                    <p:cond delay="0"/>
                                  </p:stCondLst>
                                  <p:childTnLst>
                                    <p:set>
                                      <p:cBhvr>
                                        <p:cTn id="32" dur="1" fill="hold">
                                          <p:stCondLst>
                                            <p:cond delay="0"/>
                                          </p:stCondLst>
                                        </p:cTn>
                                        <p:tgtEl>
                                          <p:spTgt spid="321550"/>
                                        </p:tgtEl>
                                        <p:attrNameLst>
                                          <p:attrName>style.visibility</p:attrName>
                                        </p:attrNameLst>
                                      </p:cBhvr>
                                      <p:to>
                                        <p:strVal val="visible"/>
                                      </p:to>
                                    </p:set>
                                    <p:animEffect transition="in" filter="wipe(up)">
                                      <p:cBhvr>
                                        <p:cTn id="33" dur="1000"/>
                                        <p:tgtEl>
                                          <p:spTgt spid="321550"/>
                                        </p:tgtEl>
                                      </p:cBhvr>
                                    </p:animEffect>
                                  </p:childTnLst>
                                </p:cTn>
                              </p:par>
                              <p:par>
                                <p:cTn id="34" presetID="22" presetClass="entr" presetSubtype="1" fill="hold" grpId="0" nodeType="withEffect">
                                  <p:stCondLst>
                                    <p:cond delay="0"/>
                                  </p:stCondLst>
                                  <p:childTnLst>
                                    <p:set>
                                      <p:cBhvr>
                                        <p:cTn id="35" dur="1" fill="hold">
                                          <p:stCondLst>
                                            <p:cond delay="0"/>
                                          </p:stCondLst>
                                        </p:cTn>
                                        <p:tgtEl>
                                          <p:spTgt spid="321552"/>
                                        </p:tgtEl>
                                        <p:attrNameLst>
                                          <p:attrName>style.visibility</p:attrName>
                                        </p:attrNameLst>
                                      </p:cBhvr>
                                      <p:to>
                                        <p:strVal val="visible"/>
                                      </p:to>
                                    </p:set>
                                    <p:animEffect transition="in" filter="wipe(up)">
                                      <p:cBhvr>
                                        <p:cTn id="36" dur="1000"/>
                                        <p:tgtEl>
                                          <p:spTgt spid="321552"/>
                                        </p:tgtEl>
                                      </p:cBhvr>
                                    </p:animEffect>
                                  </p:childTnLst>
                                </p:cTn>
                              </p:par>
                              <p:par>
                                <p:cTn id="37" presetID="22" presetClass="entr" presetSubtype="1" fill="hold" grpId="0" nodeType="withEffect">
                                  <p:stCondLst>
                                    <p:cond delay="0"/>
                                  </p:stCondLst>
                                  <p:childTnLst>
                                    <p:set>
                                      <p:cBhvr>
                                        <p:cTn id="38" dur="1" fill="hold">
                                          <p:stCondLst>
                                            <p:cond delay="0"/>
                                          </p:stCondLst>
                                        </p:cTn>
                                        <p:tgtEl>
                                          <p:spTgt spid="321549"/>
                                        </p:tgtEl>
                                        <p:attrNameLst>
                                          <p:attrName>style.visibility</p:attrName>
                                        </p:attrNameLst>
                                      </p:cBhvr>
                                      <p:to>
                                        <p:strVal val="visible"/>
                                      </p:to>
                                    </p:set>
                                    <p:animEffect transition="in" filter="wipe(up)">
                                      <p:cBhvr>
                                        <p:cTn id="39" dur="1000"/>
                                        <p:tgtEl>
                                          <p:spTgt spid="32154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1542" grpId="0" autoUpdateAnimBg="0"/>
      <p:bldP spid="321545" grpId="0" animBg="1" autoUpdateAnimBg="0"/>
      <p:bldP spid="321546" grpId="0" animBg="1"/>
      <p:bldP spid="321547" grpId="0" animBg="1"/>
      <p:bldP spid="321548" grpId="0" autoUpdateAnimBg="0"/>
      <p:bldP spid="321549" grpId="0" animBg="1"/>
      <p:bldP spid="321550" grpId="0" animBg="1"/>
      <p:bldP spid="321551" grpId="0" animBg="1"/>
      <p:bldP spid="321552"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5923" name="Rectangle 3"/>
          <p:cNvSpPr>
            <a:spLocks noGrp="1" noChangeArrowheads="1"/>
          </p:cNvSpPr>
          <p:nvPr>
            <p:ph type="body" idx="1"/>
          </p:nvPr>
        </p:nvSpPr>
        <p:spPr>
          <a:xfrm>
            <a:off x="457200" y="1436828"/>
            <a:ext cx="8229600" cy="4525963"/>
          </a:xfrm>
        </p:spPr>
        <p:txBody>
          <a:bodyPr>
            <a:normAutofit/>
          </a:bodyPr>
          <a:lstStyle/>
          <a:p>
            <a:pPr marL="514350" indent="-514350">
              <a:lnSpc>
                <a:spcPct val="90000"/>
              </a:lnSpc>
              <a:buFont typeface="+mj-lt"/>
              <a:buAutoNum type="arabicPeriod"/>
            </a:pPr>
            <a:r>
              <a:rPr lang="en-US" sz="2400" dirty="0" smtClean="0">
                <a:solidFill>
                  <a:schemeClr val="tx1"/>
                </a:solidFill>
              </a:rPr>
              <a:t>Big Picture: Framing the situation properly.</a:t>
            </a:r>
          </a:p>
          <a:p>
            <a:pPr marL="514350" indent="-514350">
              <a:lnSpc>
                <a:spcPct val="90000"/>
              </a:lnSpc>
              <a:buFont typeface="+mj-lt"/>
              <a:buAutoNum type="arabicPeriod"/>
            </a:pPr>
            <a:r>
              <a:rPr lang="en-US" sz="2400" dirty="0" smtClean="0">
                <a:solidFill>
                  <a:schemeClr val="tx1"/>
                </a:solidFill>
              </a:rPr>
              <a:t>Structures for owning life insurance.  </a:t>
            </a:r>
            <a:br>
              <a:rPr lang="en-US" sz="2400" dirty="0" smtClean="0">
                <a:solidFill>
                  <a:schemeClr val="tx1"/>
                </a:solidFill>
              </a:rPr>
            </a:br>
            <a:r>
              <a:rPr lang="en-US" sz="2400" dirty="0" smtClean="0">
                <a:solidFill>
                  <a:schemeClr val="tx1"/>
                </a:solidFill>
              </a:rPr>
              <a:t>Especially with multiple shareholders.</a:t>
            </a:r>
          </a:p>
          <a:p>
            <a:pPr marL="514350" indent="-514350">
              <a:lnSpc>
                <a:spcPct val="90000"/>
              </a:lnSpc>
              <a:buFont typeface="+mj-lt"/>
              <a:buAutoNum type="arabicPeriod"/>
            </a:pPr>
            <a:r>
              <a:rPr lang="en-US" sz="2400" dirty="0" smtClean="0">
                <a:solidFill>
                  <a:schemeClr val="tx1"/>
                </a:solidFill>
              </a:rPr>
              <a:t>Capital Dividends (the best kind.)</a:t>
            </a:r>
          </a:p>
          <a:p>
            <a:pPr marL="514350" indent="-514350">
              <a:lnSpc>
                <a:spcPct val="90000"/>
              </a:lnSpc>
              <a:buFont typeface="+mj-lt"/>
              <a:buAutoNum type="arabicPeriod"/>
            </a:pPr>
            <a:r>
              <a:rPr lang="en-US" sz="2400" dirty="0" smtClean="0">
                <a:solidFill>
                  <a:schemeClr val="tx1"/>
                </a:solidFill>
              </a:rPr>
              <a:t>Insurance with Leverage.</a:t>
            </a:r>
          </a:p>
          <a:p>
            <a:pPr marL="514350" indent="-514350">
              <a:lnSpc>
                <a:spcPct val="90000"/>
              </a:lnSpc>
              <a:buFont typeface="+mj-lt"/>
              <a:buAutoNum type="arabicPeriod"/>
            </a:pPr>
            <a:r>
              <a:rPr lang="en-US" sz="2400" dirty="0" smtClean="0">
                <a:solidFill>
                  <a:schemeClr val="tx1"/>
                </a:solidFill>
              </a:rPr>
              <a:t>Insurance for Charity</a:t>
            </a:r>
          </a:p>
          <a:p>
            <a:pPr marL="514350" indent="-514350">
              <a:lnSpc>
                <a:spcPct val="90000"/>
              </a:lnSpc>
              <a:buFont typeface="+mj-lt"/>
              <a:buAutoNum type="arabicPeriod"/>
            </a:pPr>
            <a:r>
              <a:rPr lang="en-US" sz="2400" dirty="0" smtClean="0">
                <a:solidFill>
                  <a:schemeClr val="tx1"/>
                </a:solidFill>
              </a:rPr>
              <a:t>Working together (cum-by-yah)</a:t>
            </a:r>
          </a:p>
        </p:txBody>
      </p:sp>
      <p:sp>
        <p:nvSpPr>
          <p:cNvPr id="4" name="Rectangle 3"/>
          <p:cNvSpPr/>
          <p:nvPr/>
        </p:nvSpPr>
        <p:spPr>
          <a:xfrm>
            <a:off x="0" y="0"/>
            <a:ext cx="9144000" cy="1104900"/>
          </a:xfrm>
          <a:prstGeom prst="rect">
            <a:avLst/>
          </a:prstGeom>
          <a:solidFill>
            <a:srgbClr val="005F7F"/>
          </a:solidFill>
          <a:ln>
            <a:solidFill>
              <a:schemeClr val="tx2">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sz="2400" b="1" dirty="0" smtClean="0"/>
              <a:t>Life Insurance Update</a:t>
            </a:r>
            <a:endParaRPr lang="en-CA" sz="1400" b="1" dirty="0"/>
          </a:p>
        </p:txBody>
      </p:sp>
    </p:spTree>
    <p:extLst>
      <p:ext uri="{BB962C8B-B14F-4D97-AF65-F5344CB8AC3E}">
        <p14:creationId xmlns:p14="http://schemas.microsoft.com/office/powerpoint/2010/main" val="149564951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465923">
                                            <p:txEl>
                                              <p:pRg st="0" end="0"/>
                                            </p:txEl>
                                          </p:spTgt>
                                        </p:tgtEl>
                                        <p:attrNameLst>
                                          <p:attrName>style.visibility</p:attrName>
                                        </p:attrNameLst>
                                      </p:cBhvr>
                                      <p:to>
                                        <p:strVal val="visible"/>
                                      </p:to>
                                    </p:set>
                                    <p:animEffect transition="in" filter="blinds(horizontal)">
                                      <p:cBhvr>
                                        <p:cTn id="7" dur="1000"/>
                                        <p:tgtEl>
                                          <p:spTgt spid="46592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465923">
                                            <p:txEl>
                                              <p:pRg st="1" end="1"/>
                                            </p:txEl>
                                          </p:spTgt>
                                        </p:tgtEl>
                                        <p:attrNameLst>
                                          <p:attrName>style.visibility</p:attrName>
                                        </p:attrNameLst>
                                      </p:cBhvr>
                                      <p:to>
                                        <p:strVal val="visible"/>
                                      </p:to>
                                    </p:set>
                                    <p:animEffect transition="in" filter="blinds(horizontal)">
                                      <p:cBhvr>
                                        <p:cTn id="12" dur="1000"/>
                                        <p:tgtEl>
                                          <p:spTgt spid="46592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465923">
                                            <p:txEl>
                                              <p:pRg st="2" end="2"/>
                                            </p:txEl>
                                          </p:spTgt>
                                        </p:tgtEl>
                                        <p:attrNameLst>
                                          <p:attrName>style.visibility</p:attrName>
                                        </p:attrNameLst>
                                      </p:cBhvr>
                                      <p:to>
                                        <p:strVal val="visible"/>
                                      </p:to>
                                    </p:set>
                                    <p:animEffect transition="in" filter="blinds(horizontal)">
                                      <p:cBhvr>
                                        <p:cTn id="17" dur="1000"/>
                                        <p:tgtEl>
                                          <p:spTgt spid="46592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465923">
                                            <p:txEl>
                                              <p:pRg st="3" end="3"/>
                                            </p:txEl>
                                          </p:spTgt>
                                        </p:tgtEl>
                                        <p:attrNameLst>
                                          <p:attrName>style.visibility</p:attrName>
                                        </p:attrNameLst>
                                      </p:cBhvr>
                                      <p:to>
                                        <p:strVal val="visible"/>
                                      </p:to>
                                    </p:set>
                                    <p:animEffect transition="in" filter="blinds(horizontal)">
                                      <p:cBhvr>
                                        <p:cTn id="22" dur="1000"/>
                                        <p:tgtEl>
                                          <p:spTgt spid="46592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465923">
                                            <p:txEl>
                                              <p:pRg st="4" end="4"/>
                                            </p:txEl>
                                          </p:spTgt>
                                        </p:tgtEl>
                                        <p:attrNameLst>
                                          <p:attrName>style.visibility</p:attrName>
                                        </p:attrNameLst>
                                      </p:cBhvr>
                                      <p:to>
                                        <p:strVal val="visible"/>
                                      </p:to>
                                    </p:set>
                                    <p:animEffect transition="in" filter="blinds(horizontal)">
                                      <p:cBhvr>
                                        <p:cTn id="27" dur="1000"/>
                                        <p:tgtEl>
                                          <p:spTgt spid="46592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465923">
                                            <p:txEl>
                                              <p:pRg st="5" end="5"/>
                                            </p:txEl>
                                          </p:spTgt>
                                        </p:tgtEl>
                                        <p:attrNameLst>
                                          <p:attrName>style.visibility</p:attrName>
                                        </p:attrNameLst>
                                      </p:cBhvr>
                                      <p:to>
                                        <p:strVal val="visible"/>
                                      </p:to>
                                    </p:set>
                                    <p:animEffect transition="in" filter="blinds(horizontal)">
                                      <p:cBhvr>
                                        <p:cTn id="32" dur="1000"/>
                                        <p:tgtEl>
                                          <p:spTgt spid="46592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5923" grpId="0" uiExpand="1"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3" name="Text Box 3"/>
          <p:cNvSpPr txBox="1">
            <a:spLocks noChangeArrowheads="1"/>
          </p:cNvSpPr>
          <p:nvPr/>
        </p:nvSpPr>
        <p:spPr bwMode="auto">
          <a:xfrm>
            <a:off x="838200" y="3886200"/>
            <a:ext cx="1676400" cy="1108075"/>
          </a:xfrm>
          <a:prstGeom prst="rect">
            <a:avLst/>
          </a:prstGeom>
          <a:solidFill>
            <a:srgbClr val="000099">
              <a:alpha val="50195"/>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tIns="91440" bIns="91440">
            <a:spAutoFit/>
          </a:bodyPr>
          <a:lstStyle>
            <a:lvl1pPr>
              <a:defRPr sz="2800" b="1">
                <a:solidFill>
                  <a:schemeClr val="bg2"/>
                </a:solidFill>
                <a:latin typeface="Arial" charset="0"/>
              </a:defRPr>
            </a:lvl1pPr>
            <a:lvl2pPr marL="742950" indent="-285750">
              <a:defRPr sz="2800" b="1">
                <a:solidFill>
                  <a:schemeClr val="bg2"/>
                </a:solidFill>
                <a:latin typeface="Arial" charset="0"/>
              </a:defRPr>
            </a:lvl2pPr>
            <a:lvl3pPr marL="1143000" indent="-228600">
              <a:defRPr sz="2800" b="1">
                <a:solidFill>
                  <a:schemeClr val="bg2"/>
                </a:solidFill>
                <a:latin typeface="Arial" charset="0"/>
              </a:defRPr>
            </a:lvl3pPr>
            <a:lvl4pPr marL="1600200" indent="-228600">
              <a:defRPr sz="2800" b="1">
                <a:solidFill>
                  <a:schemeClr val="bg2"/>
                </a:solidFill>
                <a:latin typeface="Arial" charset="0"/>
              </a:defRPr>
            </a:lvl4pPr>
            <a:lvl5pPr marL="2057400" indent="-228600">
              <a:defRPr sz="2800" b="1">
                <a:solidFill>
                  <a:schemeClr val="bg2"/>
                </a:solidFill>
                <a:latin typeface="Arial" charset="0"/>
              </a:defRPr>
            </a:lvl5pPr>
            <a:lvl6pPr marL="2514600" indent="-228600" algn="ctr" eaLnBrk="0" fontAlgn="base" hangingPunct="0">
              <a:spcBef>
                <a:spcPct val="0"/>
              </a:spcBef>
              <a:spcAft>
                <a:spcPct val="0"/>
              </a:spcAft>
              <a:defRPr sz="2800" b="1">
                <a:solidFill>
                  <a:schemeClr val="bg2"/>
                </a:solidFill>
                <a:latin typeface="Arial" charset="0"/>
              </a:defRPr>
            </a:lvl6pPr>
            <a:lvl7pPr marL="2971800" indent="-228600" algn="ctr" eaLnBrk="0" fontAlgn="base" hangingPunct="0">
              <a:spcBef>
                <a:spcPct val="0"/>
              </a:spcBef>
              <a:spcAft>
                <a:spcPct val="0"/>
              </a:spcAft>
              <a:defRPr sz="2800" b="1">
                <a:solidFill>
                  <a:schemeClr val="bg2"/>
                </a:solidFill>
                <a:latin typeface="Arial" charset="0"/>
              </a:defRPr>
            </a:lvl7pPr>
            <a:lvl8pPr marL="3429000" indent="-228600" algn="ctr" eaLnBrk="0" fontAlgn="base" hangingPunct="0">
              <a:spcBef>
                <a:spcPct val="0"/>
              </a:spcBef>
              <a:spcAft>
                <a:spcPct val="0"/>
              </a:spcAft>
              <a:defRPr sz="2800" b="1">
                <a:solidFill>
                  <a:schemeClr val="bg2"/>
                </a:solidFill>
                <a:latin typeface="Arial" charset="0"/>
              </a:defRPr>
            </a:lvl8pPr>
            <a:lvl9pPr marL="3886200" indent="-228600" algn="ctr" eaLnBrk="0" fontAlgn="base" hangingPunct="0">
              <a:spcBef>
                <a:spcPct val="0"/>
              </a:spcBef>
              <a:spcAft>
                <a:spcPct val="0"/>
              </a:spcAft>
              <a:defRPr sz="2800" b="1">
                <a:solidFill>
                  <a:schemeClr val="bg2"/>
                </a:solidFill>
                <a:latin typeface="Arial" charset="0"/>
              </a:defRPr>
            </a:lvl9pPr>
          </a:lstStyle>
          <a:p>
            <a:pPr algn="ctr" eaLnBrk="1" hangingPunct="1">
              <a:spcBef>
                <a:spcPct val="50000"/>
              </a:spcBef>
            </a:pPr>
            <a:r>
              <a:rPr lang="en-US" sz="2400">
                <a:solidFill>
                  <a:schemeClr val="bg1"/>
                </a:solidFill>
              </a:rPr>
              <a:t>Operating</a:t>
            </a:r>
          </a:p>
          <a:p>
            <a:pPr algn="ctr" eaLnBrk="1" hangingPunct="1">
              <a:spcBef>
                <a:spcPct val="50000"/>
              </a:spcBef>
            </a:pPr>
            <a:r>
              <a:rPr lang="en-US" sz="2400">
                <a:solidFill>
                  <a:schemeClr val="bg1"/>
                </a:solidFill>
              </a:rPr>
              <a:t>Company</a:t>
            </a:r>
          </a:p>
        </p:txBody>
      </p:sp>
      <p:sp>
        <p:nvSpPr>
          <p:cNvPr id="46084" name="Rectangle 4"/>
          <p:cNvSpPr>
            <a:spLocks noChangeArrowheads="1"/>
          </p:cNvSpPr>
          <p:nvPr/>
        </p:nvSpPr>
        <p:spPr bwMode="auto">
          <a:xfrm>
            <a:off x="609600" y="3810000"/>
            <a:ext cx="2157413" cy="2362200"/>
          </a:xfrm>
          <a:prstGeom prst="rect">
            <a:avLst/>
          </a:prstGeom>
          <a:noFill/>
          <a:ln w="50800">
            <a:solidFill>
              <a:srgbClr val="009900"/>
            </a:solidFill>
            <a:miter lim="800000"/>
            <a:headEnd/>
            <a:tailEnd/>
          </a:ln>
          <a:extLst>
            <a:ext uri="{909E8E84-426E-40DD-AFC4-6F175D3DCCD1}">
              <a14:hiddenFill xmlns:a14="http://schemas.microsoft.com/office/drawing/2010/main">
                <a:solidFill>
                  <a:srgbClr val="FFFFFF"/>
                </a:solidFill>
              </a14:hiddenFill>
            </a:ext>
          </a:extLst>
        </p:spPr>
        <p:txBody>
          <a:bodyPr wrap="none" tIns="91440" bIns="91440" anchor="ctr"/>
          <a:lstStyle/>
          <a:p>
            <a:endParaRPr lang="en-US"/>
          </a:p>
        </p:txBody>
      </p:sp>
      <p:sp>
        <p:nvSpPr>
          <p:cNvPr id="46085" name="Oval 5"/>
          <p:cNvSpPr>
            <a:spLocks noChangeArrowheads="1"/>
          </p:cNvSpPr>
          <p:nvPr/>
        </p:nvSpPr>
        <p:spPr bwMode="auto">
          <a:xfrm>
            <a:off x="6182314" y="3733800"/>
            <a:ext cx="2397055" cy="1524000"/>
          </a:xfrm>
          <a:prstGeom prst="ellipse">
            <a:avLst/>
          </a:prstGeom>
          <a:solidFill>
            <a:schemeClr val="accent1"/>
          </a:solidFill>
          <a:ln w="15875">
            <a:solidFill>
              <a:schemeClr val="tx1"/>
            </a:solidFill>
            <a:round/>
            <a:headEnd/>
            <a:tailEnd/>
          </a:ln>
        </p:spPr>
        <p:txBody>
          <a:bodyPr wrap="none" tIns="91440" bIns="91440" anchor="ctr"/>
          <a:lstStyle/>
          <a:p>
            <a:pPr algn="ctr"/>
            <a:endParaRPr lang="en-US" dirty="0"/>
          </a:p>
        </p:txBody>
      </p:sp>
      <p:sp>
        <p:nvSpPr>
          <p:cNvPr id="321542" name="Text Box 6"/>
          <p:cNvSpPr txBox="1">
            <a:spLocks noChangeArrowheads="1"/>
          </p:cNvSpPr>
          <p:nvPr/>
        </p:nvSpPr>
        <p:spPr bwMode="auto">
          <a:xfrm>
            <a:off x="6437583" y="3793906"/>
            <a:ext cx="1888270" cy="1292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tIns="91440" bIns="91440">
            <a:spAutoFit/>
          </a:bodyPr>
          <a:lstStyle>
            <a:lvl1pPr>
              <a:defRPr sz="2800" b="1">
                <a:solidFill>
                  <a:schemeClr val="bg2"/>
                </a:solidFill>
                <a:latin typeface="Arial" charset="0"/>
              </a:defRPr>
            </a:lvl1pPr>
            <a:lvl2pPr marL="742950" indent="-285750">
              <a:defRPr sz="2800" b="1">
                <a:solidFill>
                  <a:schemeClr val="bg2"/>
                </a:solidFill>
                <a:latin typeface="Arial" charset="0"/>
              </a:defRPr>
            </a:lvl2pPr>
            <a:lvl3pPr marL="1143000" indent="-228600">
              <a:defRPr sz="2800" b="1">
                <a:solidFill>
                  <a:schemeClr val="bg2"/>
                </a:solidFill>
                <a:latin typeface="Arial" charset="0"/>
              </a:defRPr>
            </a:lvl3pPr>
            <a:lvl4pPr marL="1600200" indent="-228600">
              <a:defRPr sz="2800" b="1">
                <a:solidFill>
                  <a:schemeClr val="bg2"/>
                </a:solidFill>
                <a:latin typeface="Arial" charset="0"/>
              </a:defRPr>
            </a:lvl4pPr>
            <a:lvl5pPr marL="2057400" indent="-228600">
              <a:defRPr sz="2800" b="1">
                <a:solidFill>
                  <a:schemeClr val="bg2"/>
                </a:solidFill>
                <a:latin typeface="Arial" charset="0"/>
              </a:defRPr>
            </a:lvl5pPr>
            <a:lvl6pPr marL="2514600" indent="-228600" algn="ctr" eaLnBrk="0" fontAlgn="base" hangingPunct="0">
              <a:spcBef>
                <a:spcPct val="0"/>
              </a:spcBef>
              <a:spcAft>
                <a:spcPct val="0"/>
              </a:spcAft>
              <a:defRPr sz="2800" b="1">
                <a:solidFill>
                  <a:schemeClr val="bg2"/>
                </a:solidFill>
                <a:latin typeface="Arial" charset="0"/>
              </a:defRPr>
            </a:lvl6pPr>
            <a:lvl7pPr marL="2971800" indent="-228600" algn="ctr" eaLnBrk="0" fontAlgn="base" hangingPunct="0">
              <a:spcBef>
                <a:spcPct val="0"/>
              </a:spcBef>
              <a:spcAft>
                <a:spcPct val="0"/>
              </a:spcAft>
              <a:defRPr sz="2800" b="1">
                <a:solidFill>
                  <a:schemeClr val="bg2"/>
                </a:solidFill>
                <a:latin typeface="Arial" charset="0"/>
              </a:defRPr>
            </a:lvl7pPr>
            <a:lvl8pPr marL="3429000" indent="-228600" algn="ctr" eaLnBrk="0" fontAlgn="base" hangingPunct="0">
              <a:spcBef>
                <a:spcPct val="0"/>
              </a:spcBef>
              <a:spcAft>
                <a:spcPct val="0"/>
              </a:spcAft>
              <a:defRPr sz="2800" b="1">
                <a:solidFill>
                  <a:schemeClr val="bg2"/>
                </a:solidFill>
                <a:latin typeface="Arial" charset="0"/>
              </a:defRPr>
            </a:lvl8pPr>
            <a:lvl9pPr marL="3886200" indent="-228600" algn="ctr" eaLnBrk="0" fontAlgn="base" hangingPunct="0">
              <a:spcBef>
                <a:spcPct val="0"/>
              </a:spcBef>
              <a:spcAft>
                <a:spcPct val="0"/>
              </a:spcAft>
              <a:defRPr sz="2800" b="1">
                <a:solidFill>
                  <a:schemeClr val="bg2"/>
                </a:solidFill>
                <a:latin typeface="Arial" charset="0"/>
              </a:defRPr>
            </a:lvl9pPr>
          </a:lstStyle>
          <a:p>
            <a:pPr algn="ctr" eaLnBrk="1" hangingPunct="1"/>
            <a:r>
              <a:rPr lang="en-US" sz="2400" dirty="0" smtClean="0">
                <a:solidFill>
                  <a:schemeClr val="bg1"/>
                </a:solidFill>
              </a:rPr>
              <a:t>One beneficiary per policy.</a:t>
            </a:r>
            <a:endParaRPr lang="en-US" sz="2400" dirty="0">
              <a:solidFill>
                <a:schemeClr val="bg1"/>
              </a:solidFill>
            </a:endParaRPr>
          </a:p>
        </p:txBody>
      </p:sp>
      <p:sp>
        <p:nvSpPr>
          <p:cNvPr id="46087" name="Rectangle 7"/>
          <p:cNvSpPr>
            <a:spLocks noChangeArrowheads="1"/>
          </p:cNvSpPr>
          <p:nvPr/>
        </p:nvSpPr>
        <p:spPr bwMode="auto">
          <a:xfrm>
            <a:off x="3352800" y="1828800"/>
            <a:ext cx="1981200" cy="2514600"/>
          </a:xfrm>
          <a:prstGeom prst="rect">
            <a:avLst/>
          </a:prstGeom>
          <a:noFill/>
          <a:ln w="50800">
            <a:solidFill>
              <a:srgbClr val="002D62"/>
            </a:solidFill>
            <a:miter lim="800000"/>
            <a:headEnd/>
            <a:tailEnd/>
          </a:ln>
          <a:extLst>
            <a:ext uri="{909E8E84-426E-40DD-AFC4-6F175D3DCCD1}">
              <a14:hiddenFill xmlns:a14="http://schemas.microsoft.com/office/drawing/2010/main">
                <a:solidFill>
                  <a:srgbClr val="FFFFFF"/>
                </a:solidFill>
              </a14:hiddenFill>
            </a:ext>
          </a:extLst>
        </p:spPr>
        <p:txBody>
          <a:bodyPr wrap="none" tIns="91440" bIns="91440" anchor="ctr"/>
          <a:lstStyle/>
          <a:p>
            <a:endParaRPr lang="en-US"/>
          </a:p>
        </p:txBody>
      </p:sp>
      <p:sp>
        <p:nvSpPr>
          <p:cNvPr id="46088" name="Text Box 8"/>
          <p:cNvSpPr txBox="1">
            <a:spLocks noChangeArrowheads="1"/>
          </p:cNvSpPr>
          <p:nvPr/>
        </p:nvSpPr>
        <p:spPr bwMode="auto">
          <a:xfrm>
            <a:off x="3505200" y="1981200"/>
            <a:ext cx="1676400" cy="914400"/>
          </a:xfrm>
          <a:prstGeom prst="rect">
            <a:avLst/>
          </a:prstGeom>
          <a:solidFill>
            <a:srgbClr val="000099">
              <a:alpha val="50195"/>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tIns="91440" bIns="91440">
            <a:spAutoFit/>
          </a:bodyPr>
          <a:lstStyle>
            <a:lvl1pPr>
              <a:defRPr sz="2800" b="1">
                <a:solidFill>
                  <a:schemeClr val="bg2"/>
                </a:solidFill>
                <a:latin typeface="Arial" charset="0"/>
              </a:defRPr>
            </a:lvl1pPr>
            <a:lvl2pPr marL="742950" indent="-285750">
              <a:defRPr sz="2800" b="1">
                <a:solidFill>
                  <a:schemeClr val="bg2"/>
                </a:solidFill>
                <a:latin typeface="Arial" charset="0"/>
              </a:defRPr>
            </a:lvl2pPr>
            <a:lvl3pPr marL="1143000" indent="-228600">
              <a:defRPr sz="2800" b="1">
                <a:solidFill>
                  <a:schemeClr val="bg2"/>
                </a:solidFill>
                <a:latin typeface="Arial" charset="0"/>
              </a:defRPr>
            </a:lvl3pPr>
            <a:lvl4pPr marL="1600200" indent="-228600">
              <a:defRPr sz="2800" b="1">
                <a:solidFill>
                  <a:schemeClr val="bg2"/>
                </a:solidFill>
                <a:latin typeface="Arial" charset="0"/>
              </a:defRPr>
            </a:lvl4pPr>
            <a:lvl5pPr marL="2057400" indent="-228600">
              <a:defRPr sz="2800" b="1">
                <a:solidFill>
                  <a:schemeClr val="bg2"/>
                </a:solidFill>
                <a:latin typeface="Arial" charset="0"/>
              </a:defRPr>
            </a:lvl5pPr>
            <a:lvl6pPr marL="2514600" indent="-228600" algn="ctr" eaLnBrk="0" fontAlgn="base" hangingPunct="0">
              <a:spcBef>
                <a:spcPct val="0"/>
              </a:spcBef>
              <a:spcAft>
                <a:spcPct val="0"/>
              </a:spcAft>
              <a:defRPr sz="2800" b="1">
                <a:solidFill>
                  <a:schemeClr val="bg2"/>
                </a:solidFill>
                <a:latin typeface="Arial" charset="0"/>
              </a:defRPr>
            </a:lvl6pPr>
            <a:lvl7pPr marL="2971800" indent="-228600" algn="ctr" eaLnBrk="0" fontAlgn="base" hangingPunct="0">
              <a:spcBef>
                <a:spcPct val="0"/>
              </a:spcBef>
              <a:spcAft>
                <a:spcPct val="0"/>
              </a:spcAft>
              <a:defRPr sz="2800" b="1">
                <a:solidFill>
                  <a:schemeClr val="bg2"/>
                </a:solidFill>
                <a:latin typeface="Arial" charset="0"/>
              </a:defRPr>
            </a:lvl7pPr>
            <a:lvl8pPr marL="3429000" indent="-228600" algn="ctr" eaLnBrk="0" fontAlgn="base" hangingPunct="0">
              <a:spcBef>
                <a:spcPct val="0"/>
              </a:spcBef>
              <a:spcAft>
                <a:spcPct val="0"/>
              </a:spcAft>
              <a:defRPr sz="2800" b="1">
                <a:solidFill>
                  <a:schemeClr val="bg2"/>
                </a:solidFill>
                <a:latin typeface="Arial" charset="0"/>
              </a:defRPr>
            </a:lvl8pPr>
            <a:lvl9pPr marL="3886200" indent="-228600" algn="ctr" eaLnBrk="0" fontAlgn="base" hangingPunct="0">
              <a:spcBef>
                <a:spcPct val="0"/>
              </a:spcBef>
              <a:spcAft>
                <a:spcPct val="0"/>
              </a:spcAft>
              <a:defRPr sz="2800" b="1">
                <a:solidFill>
                  <a:schemeClr val="bg2"/>
                </a:solidFill>
                <a:latin typeface="Arial" charset="0"/>
              </a:defRPr>
            </a:lvl9pPr>
          </a:lstStyle>
          <a:p>
            <a:pPr algn="ctr" eaLnBrk="1" hangingPunct="1">
              <a:spcBef>
                <a:spcPct val="50000"/>
              </a:spcBef>
            </a:pPr>
            <a:r>
              <a:rPr lang="en-US" sz="2400">
                <a:solidFill>
                  <a:schemeClr val="bg1"/>
                </a:solidFill>
              </a:rPr>
              <a:t>Holding Company</a:t>
            </a:r>
          </a:p>
        </p:txBody>
      </p:sp>
      <p:sp>
        <p:nvSpPr>
          <p:cNvPr id="321545" name="Text Box 9"/>
          <p:cNvSpPr txBox="1">
            <a:spLocks noChangeArrowheads="1"/>
          </p:cNvSpPr>
          <p:nvPr/>
        </p:nvSpPr>
        <p:spPr bwMode="auto">
          <a:xfrm>
            <a:off x="3581400" y="3276600"/>
            <a:ext cx="1574800" cy="800219"/>
          </a:xfrm>
          <a:prstGeom prst="rect">
            <a:avLst/>
          </a:prstGeom>
          <a:solidFill>
            <a:srgbClr val="008000"/>
          </a:solidFill>
          <a:ln>
            <a:noFill/>
          </a:ln>
          <a:extLst>
            <a:ext uri="{91240B29-F687-4F45-9708-019B960494DF}">
              <a14:hiddenLine xmlns:a14="http://schemas.microsoft.com/office/drawing/2010/main" w="9525">
                <a:solidFill>
                  <a:srgbClr val="000000"/>
                </a:solidFill>
                <a:miter lim="800000"/>
                <a:headEnd/>
                <a:tailEnd/>
              </a14:hiddenLine>
            </a:ext>
          </a:extLst>
        </p:spPr>
        <p:txBody>
          <a:bodyPr tIns="91440" bIns="91440">
            <a:spAutoFit/>
          </a:bodyPr>
          <a:lstStyle>
            <a:lvl1pPr>
              <a:defRPr sz="2800" b="1">
                <a:solidFill>
                  <a:schemeClr val="bg2"/>
                </a:solidFill>
                <a:latin typeface="Arial" charset="0"/>
              </a:defRPr>
            </a:lvl1pPr>
            <a:lvl2pPr marL="742950" indent="-285750">
              <a:defRPr sz="2800" b="1">
                <a:solidFill>
                  <a:schemeClr val="bg2"/>
                </a:solidFill>
                <a:latin typeface="Arial" charset="0"/>
              </a:defRPr>
            </a:lvl2pPr>
            <a:lvl3pPr marL="1143000" indent="-228600">
              <a:defRPr sz="2800" b="1">
                <a:solidFill>
                  <a:schemeClr val="bg2"/>
                </a:solidFill>
                <a:latin typeface="Arial" charset="0"/>
              </a:defRPr>
            </a:lvl3pPr>
            <a:lvl4pPr marL="1600200" indent="-228600">
              <a:defRPr sz="2800" b="1">
                <a:solidFill>
                  <a:schemeClr val="bg2"/>
                </a:solidFill>
                <a:latin typeface="Arial" charset="0"/>
              </a:defRPr>
            </a:lvl4pPr>
            <a:lvl5pPr marL="2057400" indent="-228600">
              <a:defRPr sz="2800" b="1">
                <a:solidFill>
                  <a:schemeClr val="bg2"/>
                </a:solidFill>
                <a:latin typeface="Arial" charset="0"/>
              </a:defRPr>
            </a:lvl5pPr>
            <a:lvl6pPr marL="2514600" indent="-228600" algn="ctr" eaLnBrk="0" fontAlgn="base" hangingPunct="0">
              <a:spcBef>
                <a:spcPct val="0"/>
              </a:spcBef>
              <a:spcAft>
                <a:spcPct val="0"/>
              </a:spcAft>
              <a:defRPr sz="2800" b="1">
                <a:solidFill>
                  <a:schemeClr val="bg2"/>
                </a:solidFill>
                <a:latin typeface="Arial" charset="0"/>
              </a:defRPr>
            </a:lvl6pPr>
            <a:lvl7pPr marL="2971800" indent="-228600" algn="ctr" eaLnBrk="0" fontAlgn="base" hangingPunct="0">
              <a:spcBef>
                <a:spcPct val="0"/>
              </a:spcBef>
              <a:spcAft>
                <a:spcPct val="0"/>
              </a:spcAft>
              <a:defRPr sz="2800" b="1">
                <a:solidFill>
                  <a:schemeClr val="bg2"/>
                </a:solidFill>
                <a:latin typeface="Arial" charset="0"/>
              </a:defRPr>
            </a:lvl7pPr>
            <a:lvl8pPr marL="3429000" indent="-228600" algn="ctr" eaLnBrk="0" fontAlgn="base" hangingPunct="0">
              <a:spcBef>
                <a:spcPct val="0"/>
              </a:spcBef>
              <a:spcAft>
                <a:spcPct val="0"/>
              </a:spcAft>
              <a:defRPr sz="2800" b="1">
                <a:solidFill>
                  <a:schemeClr val="bg2"/>
                </a:solidFill>
                <a:latin typeface="Arial" charset="0"/>
              </a:defRPr>
            </a:lvl8pPr>
            <a:lvl9pPr marL="3886200" indent="-228600" algn="ctr" eaLnBrk="0" fontAlgn="base" hangingPunct="0">
              <a:spcBef>
                <a:spcPct val="0"/>
              </a:spcBef>
              <a:spcAft>
                <a:spcPct val="0"/>
              </a:spcAft>
              <a:defRPr sz="2800" b="1">
                <a:solidFill>
                  <a:schemeClr val="bg2"/>
                </a:solidFill>
                <a:latin typeface="Arial" charset="0"/>
              </a:defRPr>
            </a:lvl9pPr>
          </a:lstStyle>
          <a:p>
            <a:pPr algn="ctr" eaLnBrk="1" hangingPunct="1"/>
            <a:r>
              <a:rPr lang="en-US" sz="2000">
                <a:solidFill>
                  <a:schemeClr val="bg1"/>
                </a:solidFill>
              </a:rPr>
              <a:t>Life Insurance</a:t>
            </a:r>
          </a:p>
        </p:txBody>
      </p:sp>
      <p:sp>
        <p:nvSpPr>
          <p:cNvPr id="321546" name="Line 10"/>
          <p:cNvSpPr>
            <a:spLocks noChangeShapeType="1"/>
          </p:cNvSpPr>
          <p:nvPr/>
        </p:nvSpPr>
        <p:spPr bwMode="auto">
          <a:xfrm flipH="1">
            <a:off x="2514600" y="3962400"/>
            <a:ext cx="990600" cy="1295400"/>
          </a:xfrm>
          <a:prstGeom prst="line">
            <a:avLst/>
          </a:prstGeom>
          <a:noFill/>
          <a:ln w="57150">
            <a:solidFill>
              <a:srgbClr val="008000"/>
            </a:solidFill>
            <a:round/>
            <a:headEnd/>
            <a:tailEnd type="triangle" w="med" len="med"/>
          </a:ln>
          <a:extLst>
            <a:ext uri="{909E8E84-426E-40DD-AFC4-6F175D3DCCD1}">
              <a14:hiddenFill xmlns:a14="http://schemas.microsoft.com/office/drawing/2010/main">
                <a:noFill/>
              </a14:hiddenFill>
            </a:ext>
          </a:extLst>
        </p:spPr>
        <p:txBody>
          <a:bodyPr tIns="91440" bIns="91440" anchor="ctr"/>
          <a:lstStyle/>
          <a:p>
            <a:endParaRPr lang="en-US"/>
          </a:p>
        </p:txBody>
      </p:sp>
      <p:sp>
        <p:nvSpPr>
          <p:cNvPr id="321548" name="Text Box 12"/>
          <p:cNvSpPr txBox="1">
            <a:spLocks noChangeArrowheads="1"/>
          </p:cNvSpPr>
          <p:nvPr/>
        </p:nvSpPr>
        <p:spPr bwMode="auto">
          <a:xfrm>
            <a:off x="533400" y="5181600"/>
            <a:ext cx="2273300"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tIns="91440" bIns="91440">
            <a:spAutoFit/>
          </a:bodyPr>
          <a:lstStyle>
            <a:lvl1pPr>
              <a:defRPr sz="2800" b="1">
                <a:solidFill>
                  <a:schemeClr val="bg2"/>
                </a:solidFill>
                <a:latin typeface="Arial" charset="0"/>
              </a:defRPr>
            </a:lvl1pPr>
            <a:lvl2pPr marL="742950" indent="-285750">
              <a:defRPr sz="2800" b="1">
                <a:solidFill>
                  <a:schemeClr val="bg2"/>
                </a:solidFill>
                <a:latin typeface="Arial" charset="0"/>
              </a:defRPr>
            </a:lvl2pPr>
            <a:lvl3pPr marL="1143000" indent="-228600">
              <a:defRPr sz="2800" b="1">
                <a:solidFill>
                  <a:schemeClr val="bg2"/>
                </a:solidFill>
                <a:latin typeface="Arial" charset="0"/>
              </a:defRPr>
            </a:lvl3pPr>
            <a:lvl4pPr marL="1600200" indent="-228600">
              <a:defRPr sz="2800" b="1">
                <a:solidFill>
                  <a:schemeClr val="bg2"/>
                </a:solidFill>
                <a:latin typeface="Arial" charset="0"/>
              </a:defRPr>
            </a:lvl4pPr>
            <a:lvl5pPr marL="2057400" indent="-228600">
              <a:defRPr sz="2800" b="1">
                <a:solidFill>
                  <a:schemeClr val="bg2"/>
                </a:solidFill>
                <a:latin typeface="Arial" charset="0"/>
              </a:defRPr>
            </a:lvl5pPr>
            <a:lvl6pPr marL="2514600" indent="-228600" algn="ctr" eaLnBrk="0" fontAlgn="base" hangingPunct="0">
              <a:spcBef>
                <a:spcPct val="0"/>
              </a:spcBef>
              <a:spcAft>
                <a:spcPct val="0"/>
              </a:spcAft>
              <a:defRPr sz="2800" b="1">
                <a:solidFill>
                  <a:schemeClr val="bg2"/>
                </a:solidFill>
                <a:latin typeface="Arial" charset="0"/>
              </a:defRPr>
            </a:lvl6pPr>
            <a:lvl7pPr marL="2971800" indent="-228600" algn="ctr" eaLnBrk="0" fontAlgn="base" hangingPunct="0">
              <a:spcBef>
                <a:spcPct val="0"/>
              </a:spcBef>
              <a:spcAft>
                <a:spcPct val="0"/>
              </a:spcAft>
              <a:defRPr sz="2800" b="1">
                <a:solidFill>
                  <a:schemeClr val="bg2"/>
                </a:solidFill>
                <a:latin typeface="Arial" charset="0"/>
              </a:defRPr>
            </a:lvl7pPr>
            <a:lvl8pPr marL="3429000" indent="-228600" algn="ctr" eaLnBrk="0" fontAlgn="base" hangingPunct="0">
              <a:spcBef>
                <a:spcPct val="0"/>
              </a:spcBef>
              <a:spcAft>
                <a:spcPct val="0"/>
              </a:spcAft>
              <a:defRPr sz="2800" b="1">
                <a:solidFill>
                  <a:schemeClr val="bg2"/>
                </a:solidFill>
                <a:latin typeface="Arial" charset="0"/>
              </a:defRPr>
            </a:lvl8pPr>
            <a:lvl9pPr marL="3886200" indent="-228600" algn="ctr" eaLnBrk="0" fontAlgn="base" hangingPunct="0">
              <a:spcBef>
                <a:spcPct val="0"/>
              </a:spcBef>
              <a:spcAft>
                <a:spcPct val="0"/>
              </a:spcAft>
              <a:defRPr sz="2800" b="1">
                <a:solidFill>
                  <a:schemeClr val="bg2"/>
                </a:solidFill>
                <a:latin typeface="Arial" charset="0"/>
              </a:defRPr>
            </a:lvl9pPr>
          </a:lstStyle>
          <a:p>
            <a:pPr algn="ctr" eaLnBrk="1" hangingPunct="1"/>
            <a:r>
              <a:rPr lang="en-US" sz="2400" dirty="0">
                <a:solidFill>
                  <a:srgbClr val="009900"/>
                </a:solidFill>
              </a:rPr>
              <a:t>Pay Company</a:t>
            </a:r>
          </a:p>
          <a:p>
            <a:pPr algn="ctr" eaLnBrk="1" hangingPunct="1"/>
            <a:r>
              <a:rPr lang="en-US" sz="2400" dirty="0">
                <a:solidFill>
                  <a:srgbClr val="009900"/>
                </a:solidFill>
              </a:rPr>
              <a:t>obligations</a:t>
            </a:r>
          </a:p>
        </p:txBody>
      </p:sp>
      <p:sp>
        <p:nvSpPr>
          <p:cNvPr id="321549" name="Text Box 13"/>
          <p:cNvSpPr txBox="1">
            <a:spLocks noChangeArrowheads="1"/>
          </p:cNvSpPr>
          <p:nvPr/>
        </p:nvSpPr>
        <p:spPr bwMode="auto">
          <a:xfrm>
            <a:off x="3505200" y="5181600"/>
            <a:ext cx="1676400" cy="554038"/>
          </a:xfrm>
          <a:prstGeom prst="rect">
            <a:avLst/>
          </a:prstGeom>
          <a:noFill/>
          <a:ln w="38100">
            <a:solidFill>
              <a:srgbClr val="0070C0"/>
            </a:solidFill>
            <a:miter lim="800000"/>
            <a:headEnd/>
            <a:tailEnd/>
          </a:ln>
          <a:extLst>
            <a:ext uri="{909E8E84-426E-40DD-AFC4-6F175D3DCCD1}">
              <a14:hiddenFill xmlns:a14="http://schemas.microsoft.com/office/drawing/2010/main">
                <a:solidFill>
                  <a:srgbClr val="FFFFFF"/>
                </a:solidFill>
              </a14:hiddenFill>
            </a:ext>
          </a:extLst>
        </p:spPr>
        <p:txBody>
          <a:bodyPr tIns="91440" bIns="91440">
            <a:spAutoFit/>
          </a:bodyPr>
          <a:lstStyle>
            <a:lvl1pPr>
              <a:defRPr sz="2800" b="1">
                <a:solidFill>
                  <a:schemeClr val="bg2"/>
                </a:solidFill>
                <a:latin typeface="Arial" charset="0"/>
              </a:defRPr>
            </a:lvl1pPr>
            <a:lvl2pPr marL="742950" indent="-285750">
              <a:defRPr sz="2800" b="1">
                <a:solidFill>
                  <a:schemeClr val="bg2"/>
                </a:solidFill>
                <a:latin typeface="Arial" charset="0"/>
              </a:defRPr>
            </a:lvl2pPr>
            <a:lvl3pPr marL="1143000" indent="-228600">
              <a:defRPr sz="2800" b="1">
                <a:solidFill>
                  <a:schemeClr val="bg2"/>
                </a:solidFill>
                <a:latin typeface="Arial" charset="0"/>
              </a:defRPr>
            </a:lvl3pPr>
            <a:lvl4pPr marL="1600200" indent="-228600">
              <a:defRPr sz="2800" b="1">
                <a:solidFill>
                  <a:schemeClr val="bg2"/>
                </a:solidFill>
                <a:latin typeface="Arial" charset="0"/>
              </a:defRPr>
            </a:lvl4pPr>
            <a:lvl5pPr marL="2057400" indent="-228600">
              <a:defRPr sz="2800" b="1">
                <a:solidFill>
                  <a:schemeClr val="bg2"/>
                </a:solidFill>
                <a:latin typeface="Arial" charset="0"/>
              </a:defRPr>
            </a:lvl5pPr>
            <a:lvl6pPr marL="2514600" indent="-228600" algn="ctr" eaLnBrk="0" fontAlgn="base" hangingPunct="0">
              <a:spcBef>
                <a:spcPct val="0"/>
              </a:spcBef>
              <a:spcAft>
                <a:spcPct val="0"/>
              </a:spcAft>
              <a:defRPr sz="2800" b="1">
                <a:solidFill>
                  <a:schemeClr val="bg2"/>
                </a:solidFill>
                <a:latin typeface="Arial" charset="0"/>
              </a:defRPr>
            </a:lvl6pPr>
            <a:lvl7pPr marL="2971800" indent="-228600" algn="ctr" eaLnBrk="0" fontAlgn="base" hangingPunct="0">
              <a:spcBef>
                <a:spcPct val="0"/>
              </a:spcBef>
              <a:spcAft>
                <a:spcPct val="0"/>
              </a:spcAft>
              <a:defRPr sz="2800" b="1">
                <a:solidFill>
                  <a:schemeClr val="bg2"/>
                </a:solidFill>
                <a:latin typeface="Arial" charset="0"/>
              </a:defRPr>
            </a:lvl7pPr>
            <a:lvl8pPr marL="3429000" indent="-228600" algn="ctr" eaLnBrk="0" fontAlgn="base" hangingPunct="0">
              <a:spcBef>
                <a:spcPct val="0"/>
              </a:spcBef>
              <a:spcAft>
                <a:spcPct val="0"/>
              </a:spcAft>
              <a:defRPr sz="2800" b="1">
                <a:solidFill>
                  <a:schemeClr val="bg2"/>
                </a:solidFill>
                <a:latin typeface="Arial" charset="0"/>
              </a:defRPr>
            </a:lvl8pPr>
            <a:lvl9pPr marL="3886200" indent="-228600" algn="ctr" eaLnBrk="0" fontAlgn="base" hangingPunct="0">
              <a:spcBef>
                <a:spcPct val="0"/>
              </a:spcBef>
              <a:spcAft>
                <a:spcPct val="0"/>
              </a:spcAft>
              <a:defRPr sz="2800" b="1">
                <a:solidFill>
                  <a:schemeClr val="bg2"/>
                </a:solidFill>
                <a:latin typeface="Arial" charset="0"/>
              </a:defRPr>
            </a:lvl9pPr>
          </a:lstStyle>
          <a:p>
            <a:pPr algn="ctr" eaLnBrk="1" hangingPunct="1">
              <a:spcBef>
                <a:spcPct val="50000"/>
              </a:spcBef>
            </a:pPr>
            <a:r>
              <a:rPr lang="en-US" sz="2400">
                <a:solidFill>
                  <a:srgbClr val="000099"/>
                </a:solidFill>
              </a:rPr>
              <a:t>Any Co</a:t>
            </a:r>
          </a:p>
        </p:txBody>
      </p:sp>
      <p:sp>
        <p:nvSpPr>
          <p:cNvPr id="321551" name="Line 15"/>
          <p:cNvSpPr>
            <a:spLocks noChangeShapeType="1"/>
          </p:cNvSpPr>
          <p:nvPr/>
        </p:nvSpPr>
        <p:spPr bwMode="auto">
          <a:xfrm flipH="1">
            <a:off x="4419600" y="4572000"/>
            <a:ext cx="0" cy="533400"/>
          </a:xfrm>
          <a:prstGeom prst="line">
            <a:avLst/>
          </a:prstGeom>
          <a:noFill/>
          <a:ln w="57150">
            <a:solidFill>
              <a:srgbClr val="009900"/>
            </a:solidFill>
            <a:round/>
            <a:headEnd/>
            <a:tailEnd type="triangle" w="med" len="med"/>
          </a:ln>
          <a:extLst>
            <a:ext uri="{909E8E84-426E-40DD-AFC4-6F175D3DCCD1}">
              <a14:hiddenFill xmlns:a14="http://schemas.microsoft.com/office/drawing/2010/main">
                <a:noFill/>
              </a14:hiddenFill>
            </a:ext>
          </a:extLst>
        </p:spPr>
        <p:txBody>
          <a:bodyPr tIns="91440" bIns="91440">
            <a:spAutoFit/>
          </a:bodyPr>
          <a:lstStyle/>
          <a:p>
            <a:endParaRPr lang="en-US"/>
          </a:p>
        </p:txBody>
      </p:sp>
      <p:cxnSp>
        <p:nvCxnSpPr>
          <p:cNvPr id="46097" name="Straight Connector 17"/>
          <p:cNvCxnSpPr>
            <a:cxnSpLocks noChangeShapeType="1"/>
          </p:cNvCxnSpPr>
          <p:nvPr/>
        </p:nvCxnSpPr>
        <p:spPr bwMode="auto">
          <a:xfrm flipH="1">
            <a:off x="2743200" y="4343400"/>
            <a:ext cx="1066800" cy="1066800"/>
          </a:xfrm>
          <a:prstGeom prst="line">
            <a:avLst/>
          </a:prstGeom>
          <a:noFill/>
          <a:ln w="22225" algn="ctr">
            <a:solidFill>
              <a:schemeClr val="tx1"/>
            </a:solidFill>
            <a:round/>
            <a:headEnd/>
            <a:tailEnd/>
          </a:ln>
          <a:extLst>
            <a:ext uri="{909E8E84-426E-40DD-AFC4-6F175D3DCCD1}">
              <a14:hiddenFill xmlns:a14="http://schemas.microsoft.com/office/drawing/2010/main">
                <a:noFill/>
              </a14:hiddenFill>
            </a:ext>
          </a:extLst>
        </p:spPr>
      </p:cxnSp>
      <p:sp>
        <p:nvSpPr>
          <p:cNvPr id="19" name="TextBox 18"/>
          <p:cNvSpPr txBox="1"/>
          <p:nvPr/>
        </p:nvSpPr>
        <p:spPr>
          <a:xfrm>
            <a:off x="3965971" y="5550972"/>
            <a:ext cx="1063228" cy="369332"/>
          </a:xfrm>
          <a:prstGeom prst="rect">
            <a:avLst/>
          </a:prstGeom>
          <a:noFill/>
        </p:spPr>
        <p:txBody>
          <a:bodyPr wrap="square" rtlCol="0">
            <a:spAutoFit/>
          </a:bodyPr>
          <a:lstStyle/>
          <a:p>
            <a:r>
              <a:rPr lang="en-CA" sz="1800" b="1" dirty="0" smtClean="0">
                <a:solidFill>
                  <a:srgbClr val="FF0000"/>
                </a:solidFill>
              </a:rPr>
              <a:t>A.C.B.</a:t>
            </a:r>
            <a:endParaRPr lang="en-CA" sz="1800" b="1" dirty="0">
              <a:solidFill>
                <a:srgbClr val="FF0000"/>
              </a:solidFill>
            </a:endParaRPr>
          </a:p>
        </p:txBody>
      </p:sp>
      <p:sp>
        <p:nvSpPr>
          <p:cNvPr id="20" name="TextBox 19"/>
          <p:cNvSpPr txBox="1"/>
          <p:nvPr/>
        </p:nvSpPr>
        <p:spPr>
          <a:xfrm>
            <a:off x="1507330" y="4996934"/>
            <a:ext cx="1007270" cy="369332"/>
          </a:xfrm>
          <a:prstGeom prst="rect">
            <a:avLst/>
          </a:prstGeom>
          <a:noFill/>
        </p:spPr>
        <p:txBody>
          <a:bodyPr wrap="square" rtlCol="0">
            <a:spAutoFit/>
          </a:bodyPr>
          <a:lstStyle/>
          <a:p>
            <a:r>
              <a:rPr lang="en-CA" sz="1800" b="1" dirty="0" smtClean="0">
                <a:solidFill>
                  <a:srgbClr val="FF0000"/>
                </a:solidFill>
              </a:rPr>
              <a:t>A.C.B.</a:t>
            </a:r>
            <a:endParaRPr lang="en-CA" sz="1800" b="1" dirty="0">
              <a:solidFill>
                <a:srgbClr val="FF0000"/>
              </a:solidFill>
            </a:endParaRPr>
          </a:p>
        </p:txBody>
      </p:sp>
      <p:sp>
        <p:nvSpPr>
          <p:cNvPr id="21" name="TextBox 20"/>
          <p:cNvSpPr txBox="1"/>
          <p:nvPr/>
        </p:nvSpPr>
        <p:spPr>
          <a:xfrm>
            <a:off x="1568970" y="511984"/>
            <a:ext cx="4868613" cy="707886"/>
          </a:xfrm>
          <a:prstGeom prst="rect">
            <a:avLst/>
          </a:prstGeom>
          <a:noFill/>
        </p:spPr>
        <p:txBody>
          <a:bodyPr wrap="square" rtlCol="0">
            <a:spAutoFit/>
          </a:bodyPr>
          <a:lstStyle/>
          <a:p>
            <a:r>
              <a:rPr lang="en-CA" sz="2000" b="1" dirty="0" smtClean="0">
                <a:solidFill>
                  <a:srgbClr val="FF0000"/>
                </a:solidFill>
              </a:rPr>
              <a:t>100% of the A.C.B. will be used </a:t>
            </a:r>
          </a:p>
          <a:p>
            <a:r>
              <a:rPr lang="en-CA" sz="2000" b="1" dirty="0" smtClean="0">
                <a:solidFill>
                  <a:srgbClr val="FF0000"/>
                </a:solidFill>
              </a:rPr>
              <a:t>to calculate CDA </a:t>
            </a:r>
            <a:r>
              <a:rPr lang="en-CA" sz="2000" b="1" u="sng" dirty="0" smtClean="0">
                <a:solidFill>
                  <a:srgbClr val="FF0000"/>
                </a:solidFill>
              </a:rPr>
              <a:t>per beneficiary</a:t>
            </a:r>
            <a:r>
              <a:rPr lang="en-CA" sz="2000" b="1" dirty="0" smtClean="0">
                <a:solidFill>
                  <a:srgbClr val="FF0000"/>
                </a:solidFill>
              </a:rPr>
              <a:t>.</a:t>
            </a:r>
            <a:endParaRPr lang="en-CA" sz="2000" b="1" dirty="0">
              <a:solidFill>
                <a:srgbClr val="FF0000"/>
              </a:solidFill>
            </a:endParaRPr>
          </a:p>
        </p:txBody>
      </p:sp>
      <p:sp>
        <p:nvSpPr>
          <p:cNvPr id="22" name="TextBox 21"/>
          <p:cNvSpPr txBox="1"/>
          <p:nvPr/>
        </p:nvSpPr>
        <p:spPr>
          <a:xfrm>
            <a:off x="3991370" y="4006334"/>
            <a:ext cx="1037829" cy="369332"/>
          </a:xfrm>
          <a:prstGeom prst="rect">
            <a:avLst/>
          </a:prstGeom>
          <a:noFill/>
        </p:spPr>
        <p:txBody>
          <a:bodyPr wrap="square" rtlCol="0">
            <a:spAutoFit/>
          </a:bodyPr>
          <a:lstStyle/>
          <a:p>
            <a:r>
              <a:rPr lang="en-CA" sz="1800" b="1" dirty="0" smtClean="0">
                <a:solidFill>
                  <a:srgbClr val="FF0000"/>
                </a:solidFill>
              </a:rPr>
              <a:t>A.C.B.</a:t>
            </a:r>
            <a:endParaRPr lang="en-CA" sz="1800" b="1" dirty="0">
              <a:solidFill>
                <a:srgbClr val="FF0000"/>
              </a:solidFill>
            </a:endParaRPr>
          </a:p>
        </p:txBody>
      </p:sp>
      <p:sp>
        <p:nvSpPr>
          <p:cNvPr id="4" name="TextBox 3"/>
          <p:cNvSpPr txBox="1"/>
          <p:nvPr/>
        </p:nvSpPr>
        <p:spPr>
          <a:xfrm>
            <a:off x="301925" y="1828800"/>
            <a:ext cx="2881221" cy="1569660"/>
          </a:xfrm>
          <a:prstGeom prst="rect">
            <a:avLst/>
          </a:prstGeom>
          <a:noFill/>
        </p:spPr>
        <p:txBody>
          <a:bodyPr wrap="square" rtlCol="0">
            <a:spAutoFit/>
          </a:bodyPr>
          <a:lstStyle/>
          <a:p>
            <a:pPr algn="ctr"/>
            <a:r>
              <a:rPr lang="en-CA" dirty="0" smtClean="0"/>
              <a:t>$1,000,000 WL Policy</a:t>
            </a:r>
          </a:p>
          <a:p>
            <a:pPr algn="ctr"/>
            <a:r>
              <a:rPr lang="en-CA" dirty="0" smtClean="0"/>
              <a:t>Prem.= $50,000 x 10 yrs.</a:t>
            </a:r>
          </a:p>
          <a:p>
            <a:pPr algn="ctr"/>
            <a:r>
              <a:rPr lang="en-CA" dirty="0" smtClean="0"/>
              <a:t>At year 10, </a:t>
            </a:r>
          </a:p>
          <a:p>
            <a:pPr algn="ctr"/>
            <a:r>
              <a:rPr lang="en-CA" dirty="0" smtClean="0"/>
              <a:t>ACB = </a:t>
            </a:r>
            <a:r>
              <a:rPr lang="en-CA" b="1" dirty="0" smtClean="0"/>
              <a:t>$500,000</a:t>
            </a:r>
          </a:p>
          <a:p>
            <a:pPr algn="ctr"/>
            <a:r>
              <a:rPr lang="en-CA" dirty="0" smtClean="0"/>
              <a:t>DB = $1,500,000</a:t>
            </a:r>
          </a:p>
          <a:p>
            <a:pPr algn="ctr"/>
            <a:endParaRPr lang="en-CA" dirty="0"/>
          </a:p>
        </p:txBody>
      </p:sp>
    </p:spTree>
    <p:extLst>
      <p:ext uri="{BB962C8B-B14F-4D97-AF65-F5344CB8AC3E}">
        <p14:creationId xmlns:p14="http://schemas.microsoft.com/office/powerpoint/2010/main" val="256745937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2"/>
                                        </p:tgtEl>
                                        <p:attrNameLst>
                                          <p:attrName>style.visibility</p:attrName>
                                        </p:attrNameLst>
                                      </p:cBhvr>
                                      <p:to>
                                        <p:strVal val="visible"/>
                                      </p:to>
                                    </p:set>
                                    <p:animEffect transition="in" filter="fade">
                                      <p:cBhvr>
                                        <p:cTn id="7" dur="2500"/>
                                        <p:tgtEl>
                                          <p:spTgt spid="22"/>
                                        </p:tgtEl>
                                      </p:cBhvr>
                                    </p:animEffect>
                                  </p:childTnLst>
                                </p:cTn>
                              </p:par>
                            </p:childTnLst>
                          </p:cTn>
                        </p:par>
                        <p:par>
                          <p:cTn id="8" fill="hold">
                            <p:stCondLst>
                              <p:cond delay="2500"/>
                            </p:stCondLst>
                            <p:childTnLst>
                              <p:par>
                                <p:cTn id="9" presetID="10" presetClass="entr" presetSubtype="0" fill="hold" grpId="0" nodeType="afterEffect">
                                  <p:stCondLst>
                                    <p:cond delay="1000"/>
                                  </p:stCondLst>
                                  <p:childTnLst>
                                    <p:set>
                                      <p:cBhvr>
                                        <p:cTn id="10" dur="1" fill="hold">
                                          <p:stCondLst>
                                            <p:cond delay="0"/>
                                          </p:stCondLst>
                                        </p:cTn>
                                        <p:tgtEl>
                                          <p:spTgt spid="20"/>
                                        </p:tgtEl>
                                        <p:attrNameLst>
                                          <p:attrName>style.visibility</p:attrName>
                                        </p:attrNameLst>
                                      </p:cBhvr>
                                      <p:to>
                                        <p:strVal val="visible"/>
                                      </p:to>
                                    </p:set>
                                    <p:animEffect transition="in" filter="fade">
                                      <p:cBhvr>
                                        <p:cTn id="11" dur="750"/>
                                        <p:tgtEl>
                                          <p:spTgt spid="20"/>
                                        </p:tgtEl>
                                      </p:cBhvr>
                                    </p:animEffect>
                                  </p:childTnLst>
                                </p:cTn>
                              </p:par>
                            </p:childTnLst>
                          </p:cTn>
                        </p:par>
                        <p:par>
                          <p:cTn id="12" fill="hold">
                            <p:stCondLst>
                              <p:cond delay="4250"/>
                            </p:stCondLst>
                            <p:childTnLst>
                              <p:par>
                                <p:cTn id="13" presetID="10" presetClass="entr" presetSubtype="0" fill="hold" grpId="0" nodeType="afterEffect">
                                  <p:stCondLst>
                                    <p:cond delay="1000"/>
                                  </p:stCondLst>
                                  <p:childTnLst>
                                    <p:set>
                                      <p:cBhvr>
                                        <p:cTn id="14" dur="1" fill="hold">
                                          <p:stCondLst>
                                            <p:cond delay="0"/>
                                          </p:stCondLst>
                                        </p:cTn>
                                        <p:tgtEl>
                                          <p:spTgt spid="19"/>
                                        </p:tgtEl>
                                        <p:attrNameLst>
                                          <p:attrName>style.visibility</p:attrName>
                                        </p:attrNameLst>
                                      </p:cBhvr>
                                      <p:to>
                                        <p:strVal val="visible"/>
                                      </p:to>
                                    </p:set>
                                    <p:animEffect transition="in" filter="fade">
                                      <p:cBhvr>
                                        <p:cTn id="15" dur="500"/>
                                        <p:tgtEl>
                                          <p:spTgt spid="19"/>
                                        </p:tgtEl>
                                      </p:cBhvr>
                                    </p:animEffect>
                                  </p:childTnLst>
                                </p:cTn>
                              </p:par>
                            </p:childTnLst>
                          </p:cTn>
                        </p:par>
                        <p:par>
                          <p:cTn id="16" fill="hold">
                            <p:stCondLst>
                              <p:cond delay="5750"/>
                            </p:stCondLst>
                            <p:childTnLst>
                              <p:par>
                                <p:cTn id="17" presetID="10" presetClass="entr" presetSubtype="0" fill="hold" grpId="0" nodeType="afterEffect">
                                  <p:stCondLst>
                                    <p:cond delay="0"/>
                                  </p:stCondLst>
                                  <p:childTnLst>
                                    <p:set>
                                      <p:cBhvr>
                                        <p:cTn id="18" dur="1" fill="hold">
                                          <p:stCondLst>
                                            <p:cond delay="0"/>
                                          </p:stCondLst>
                                        </p:cTn>
                                        <p:tgtEl>
                                          <p:spTgt spid="321542"/>
                                        </p:tgtEl>
                                        <p:attrNameLst>
                                          <p:attrName>style.visibility</p:attrName>
                                        </p:attrNameLst>
                                      </p:cBhvr>
                                      <p:to>
                                        <p:strVal val="visible"/>
                                      </p:to>
                                    </p:set>
                                    <p:animEffect transition="in" filter="fade">
                                      <p:cBhvr>
                                        <p:cTn id="19" dur="500"/>
                                        <p:tgtEl>
                                          <p:spTgt spid="321542"/>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46085"/>
                                        </p:tgtEl>
                                        <p:attrNameLst>
                                          <p:attrName>style.visibility</p:attrName>
                                        </p:attrNameLst>
                                      </p:cBhvr>
                                      <p:to>
                                        <p:strVal val="visible"/>
                                      </p:to>
                                    </p:set>
                                    <p:animEffect transition="in" filter="fade">
                                      <p:cBhvr>
                                        <p:cTn id="22" dur="500"/>
                                        <p:tgtEl>
                                          <p:spTgt spid="4608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085" grpId="0" animBg="1"/>
      <p:bldP spid="321542" grpId="0"/>
      <p:bldP spid="19" grpId="0"/>
      <p:bldP spid="20" grpId="0"/>
      <p:bldP spid="22"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996901" y="2716189"/>
            <a:ext cx="7384965" cy="2000548"/>
          </a:xfrm>
          <a:prstGeom prst="rect">
            <a:avLst/>
          </a:prstGeom>
          <a:noFill/>
        </p:spPr>
        <p:txBody>
          <a:bodyPr wrap="square" rtlCol="0">
            <a:spAutoFit/>
          </a:bodyPr>
          <a:lstStyle/>
          <a:p>
            <a:r>
              <a:rPr lang="en-CA" sz="4000" b="1" dirty="0" smtClean="0">
                <a:latin typeface="Bradley Hand ITC" panose="03070402050302030203" pitchFamily="66" charset="0"/>
              </a:rPr>
              <a:t>“The answer to every question: </a:t>
            </a:r>
          </a:p>
          <a:p>
            <a:r>
              <a:rPr lang="en-CA" sz="4000" b="1" dirty="0" smtClean="0">
                <a:latin typeface="Bradley Hand ITC" panose="03070402050302030203" pitchFamily="66" charset="0"/>
              </a:rPr>
              <a:t> More Life Insurance!”</a:t>
            </a:r>
          </a:p>
          <a:p>
            <a:endParaRPr lang="en-CA" sz="2000" dirty="0"/>
          </a:p>
          <a:p>
            <a:pPr algn="r"/>
            <a:r>
              <a:rPr lang="en-CA" sz="2400" dirty="0" smtClean="0"/>
              <a:t>Alain </a:t>
            </a:r>
            <a:r>
              <a:rPr lang="en-CA" sz="2400" dirty="0" err="1" smtClean="0"/>
              <a:t>Gaucher</a:t>
            </a:r>
            <a:r>
              <a:rPr lang="en-CA" sz="2400" dirty="0" smtClean="0"/>
              <a:t>, </a:t>
            </a:r>
            <a:r>
              <a:rPr lang="en-CA" sz="2400" dirty="0" err="1" smtClean="0"/>
              <a:t>MLTAikins</a:t>
            </a:r>
            <a:r>
              <a:rPr lang="en-CA" sz="2400" dirty="0" smtClean="0"/>
              <a:t>, Saskatoon</a:t>
            </a:r>
            <a:endParaRPr lang="en-CA" sz="2400" dirty="0"/>
          </a:p>
        </p:txBody>
      </p:sp>
    </p:spTree>
    <p:extLst>
      <p:ext uri="{BB962C8B-B14F-4D97-AF65-F5344CB8AC3E}">
        <p14:creationId xmlns:p14="http://schemas.microsoft.com/office/powerpoint/2010/main" val="95142682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609600" y="903357"/>
            <a:ext cx="7772400" cy="707886"/>
          </a:xfrm>
        </p:spPr>
        <p:txBody>
          <a:bodyPr/>
          <a:lstStyle/>
          <a:p>
            <a:pPr algn="ctr" eaLnBrk="1" hangingPunct="1">
              <a:defRPr/>
            </a:pPr>
            <a:r>
              <a:rPr lang="en-US" sz="4000" b="0" dirty="0" smtClean="0">
                <a:solidFill>
                  <a:srgbClr val="FF0000"/>
                </a:solidFill>
              </a:rPr>
              <a:t>What can we do about it?</a:t>
            </a:r>
          </a:p>
        </p:txBody>
      </p:sp>
      <p:sp>
        <p:nvSpPr>
          <p:cNvPr id="46083" name="Text Box 3"/>
          <p:cNvSpPr txBox="1">
            <a:spLocks noChangeArrowheads="1"/>
          </p:cNvSpPr>
          <p:nvPr/>
        </p:nvSpPr>
        <p:spPr bwMode="auto">
          <a:xfrm>
            <a:off x="609600" y="3810000"/>
            <a:ext cx="1676400" cy="877163"/>
          </a:xfrm>
          <a:prstGeom prst="rect">
            <a:avLst/>
          </a:prstGeom>
          <a:solidFill>
            <a:srgbClr val="000099">
              <a:alpha val="50195"/>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tIns="91440" bIns="91440">
            <a:spAutoFit/>
          </a:bodyPr>
          <a:lstStyle>
            <a:lvl1pPr>
              <a:defRPr sz="2800" b="1">
                <a:solidFill>
                  <a:schemeClr val="bg2"/>
                </a:solidFill>
                <a:latin typeface="Arial" charset="0"/>
              </a:defRPr>
            </a:lvl1pPr>
            <a:lvl2pPr marL="742950" indent="-285750">
              <a:defRPr sz="2800" b="1">
                <a:solidFill>
                  <a:schemeClr val="bg2"/>
                </a:solidFill>
                <a:latin typeface="Arial" charset="0"/>
              </a:defRPr>
            </a:lvl2pPr>
            <a:lvl3pPr marL="1143000" indent="-228600">
              <a:defRPr sz="2800" b="1">
                <a:solidFill>
                  <a:schemeClr val="bg2"/>
                </a:solidFill>
                <a:latin typeface="Arial" charset="0"/>
              </a:defRPr>
            </a:lvl3pPr>
            <a:lvl4pPr marL="1600200" indent="-228600">
              <a:defRPr sz="2800" b="1">
                <a:solidFill>
                  <a:schemeClr val="bg2"/>
                </a:solidFill>
                <a:latin typeface="Arial" charset="0"/>
              </a:defRPr>
            </a:lvl4pPr>
            <a:lvl5pPr marL="2057400" indent="-228600">
              <a:defRPr sz="2800" b="1">
                <a:solidFill>
                  <a:schemeClr val="bg2"/>
                </a:solidFill>
                <a:latin typeface="Arial" charset="0"/>
              </a:defRPr>
            </a:lvl5pPr>
            <a:lvl6pPr marL="2514600" indent="-228600" algn="ctr" eaLnBrk="0" fontAlgn="base" hangingPunct="0">
              <a:spcBef>
                <a:spcPct val="0"/>
              </a:spcBef>
              <a:spcAft>
                <a:spcPct val="0"/>
              </a:spcAft>
              <a:defRPr sz="2800" b="1">
                <a:solidFill>
                  <a:schemeClr val="bg2"/>
                </a:solidFill>
                <a:latin typeface="Arial" charset="0"/>
              </a:defRPr>
            </a:lvl6pPr>
            <a:lvl7pPr marL="2971800" indent="-228600" algn="ctr" eaLnBrk="0" fontAlgn="base" hangingPunct="0">
              <a:spcBef>
                <a:spcPct val="0"/>
              </a:spcBef>
              <a:spcAft>
                <a:spcPct val="0"/>
              </a:spcAft>
              <a:defRPr sz="2800" b="1">
                <a:solidFill>
                  <a:schemeClr val="bg2"/>
                </a:solidFill>
                <a:latin typeface="Arial" charset="0"/>
              </a:defRPr>
            </a:lvl7pPr>
            <a:lvl8pPr marL="3429000" indent="-228600" algn="ctr" eaLnBrk="0" fontAlgn="base" hangingPunct="0">
              <a:spcBef>
                <a:spcPct val="0"/>
              </a:spcBef>
              <a:spcAft>
                <a:spcPct val="0"/>
              </a:spcAft>
              <a:defRPr sz="2800" b="1">
                <a:solidFill>
                  <a:schemeClr val="bg2"/>
                </a:solidFill>
                <a:latin typeface="Arial" charset="0"/>
              </a:defRPr>
            </a:lvl8pPr>
            <a:lvl9pPr marL="3886200" indent="-228600" algn="ctr" eaLnBrk="0" fontAlgn="base" hangingPunct="0">
              <a:spcBef>
                <a:spcPct val="0"/>
              </a:spcBef>
              <a:spcAft>
                <a:spcPct val="0"/>
              </a:spcAft>
              <a:defRPr sz="2800" b="1">
                <a:solidFill>
                  <a:schemeClr val="bg2"/>
                </a:solidFill>
                <a:latin typeface="Arial" charset="0"/>
              </a:defRPr>
            </a:lvl9pPr>
          </a:lstStyle>
          <a:p>
            <a:pPr algn="ctr" eaLnBrk="1" hangingPunct="1">
              <a:spcBef>
                <a:spcPct val="50000"/>
              </a:spcBef>
            </a:pPr>
            <a:r>
              <a:rPr lang="en-US" sz="1800" dirty="0">
                <a:solidFill>
                  <a:schemeClr val="bg1"/>
                </a:solidFill>
              </a:rPr>
              <a:t>Operating</a:t>
            </a:r>
          </a:p>
          <a:p>
            <a:pPr algn="ctr" eaLnBrk="1" hangingPunct="1">
              <a:spcBef>
                <a:spcPct val="50000"/>
              </a:spcBef>
            </a:pPr>
            <a:r>
              <a:rPr lang="en-US" sz="1800" dirty="0">
                <a:solidFill>
                  <a:schemeClr val="bg1"/>
                </a:solidFill>
              </a:rPr>
              <a:t>Company</a:t>
            </a:r>
          </a:p>
        </p:txBody>
      </p:sp>
      <p:sp>
        <p:nvSpPr>
          <p:cNvPr id="46084" name="Rectangle 4"/>
          <p:cNvSpPr>
            <a:spLocks noChangeArrowheads="1"/>
          </p:cNvSpPr>
          <p:nvPr/>
        </p:nvSpPr>
        <p:spPr bwMode="auto">
          <a:xfrm>
            <a:off x="609601" y="3810000"/>
            <a:ext cx="1676400" cy="1925638"/>
          </a:xfrm>
          <a:prstGeom prst="rect">
            <a:avLst/>
          </a:prstGeom>
          <a:noFill/>
          <a:ln w="50800">
            <a:solidFill>
              <a:srgbClr val="009900"/>
            </a:solidFill>
            <a:miter lim="800000"/>
            <a:headEnd/>
            <a:tailEnd/>
          </a:ln>
          <a:extLst>
            <a:ext uri="{909E8E84-426E-40DD-AFC4-6F175D3DCCD1}">
              <a14:hiddenFill xmlns:a14="http://schemas.microsoft.com/office/drawing/2010/main">
                <a:solidFill>
                  <a:srgbClr val="FFFFFF"/>
                </a:solidFill>
              </a14:hiddenFill>
            </a:ext>
          </a:extLst>
        </p:spPr>
        <p:txBody>
          <a:bodyPr wrap="none" tIns="91440" bIns="91440" anchor="ctr"/>
          <a:lstStyle/>
          <a:p>
            <a:endParaRPr lang="en-US"/>
          </a:p>
        </p:txBody>
      </p:sp>
      <p:sp>
        <p:nvSpPr>
          <p:cNvPr id="46087" name="Rectangle 7"/>
          <p:cNvSpPr>
            <a:spLocks noChangeArrowheads="1"/>
          </p:cNvSpPr>
          <p:nvPr/>
        </p:nvSpPr>
        <p:spPr bwMode="auto">
          <a:xfrm>
            <a:off x="2695575" y="1828800"/>
            <a:ext cx="2638425" cy="2514600"/>
          </a:xfrm>
          <a:prstGeom prst="rect">
            <a:avLst/>
          </a:prstGeom>
          <a:noFill/>
          <a:ln w="50800">
            <a:solidFill>
              <a:srgbClr val="002D62"/>
            </a:solidFill>
            <a:miter lim="800000"/>
            <a:headEnd/>
            <a:tailEnd/>
          </a:ln>
          <a:extLst>
            <a:ext uri="{909E8E84-426E-40DD-AFC4-6F175D3DCCD1}">
              <a14:hiddenFill xmlns:a14="http://schemas.microsoft.com/office/drawing/2010/main">
                <a:solidFill>
                  <a:srgbClr val="FFFFFF"/>
                </a:solidFill>
              </a14:hiddenFill>
            </a:ext>
          </a:extLst>
        </p:spPr>
        <p:txBody>
          <a:bodyPr wrap="none" tIns="91440" bIns="91440" anchor="ctr"/>
          <a:lstStyle/>
          <a:p>
            <a:endParaRPr lang="en-US"/>
          </a:p>
        </p:txBody>
      </p:sp>
      <p:sp>
        <p:nvSpPr>
          <p:cNvPr id="46088" name="Text Box 8"/>
          <p:cNvSpPr txBox="1">
            <a:spLocks noChangeArrowheads="1"/>
          </p:cNvSpPr>
          <p:nvPr/>
        </p:nvSpPr>
        <p:spPr bwMode="auto">
          <a:xfrm>
            <a:off x="3195637" y="1904790"/>
            <a:ext cx="1676400" cy="914400"/>
          </a:xfrm>
          <a:prstGeom prst="rect">
            <a:avLst/>
          </a:prstGeom>
          <a:solidFill>
            <a:srgbClr val="000099">
              <a:alpha val="50195"/>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tIns="91440" bIns="91440">
            <a:spAutoFit/>
          </a:bodyPr>
          <a:lstStyle>
            <a:lvl1pPr>
              <a:defRPr sz="2800" b="1">
                <a:solidFill>
                  <a:schemeClr val="bg2"/>
                </a:solidFill>
                <a:latin typeface="Arial" charset="0"/>
              </a:defRPr>
            </a:lvl1pPr>
            <a:lvl2pPr marL="742950" indent="-285750">
              <a:defRPr sz="2800" b="1">
                <a:solidFill>
                  <a:schemeClr val="bg2"/>
                </a:solidFill>
                <a:latin typeface="Arial" charset="0"/>
              </a:defRPr>
            </a:lvl2pPr>
            <a:lvl3pPr marL="1143000" indent="-228600">
              <a:defRPr sz="2800" b="1">
                <a:solidFill>
                  <a:schemeClr val="bg2"/>
                </a:solidFill>
                <a:latin typeface="Arial" charset="0"/>
              </a:defRPr>
            </a:lvl3pPr>
            <a:lvl4pPr marL="1600200" indent="-228600">
              <a:defRPr sz="2800" b="1">
                <a:solidFill>
                  <a:schemeClr val="bg2"/>
                </a:solidFill>
                <a:latin typeface="Arial" charset="0"/>
              </a:defRPr>
            </a:lvl4pPr>
            <a:lvl5pPr marL="2057400" indent="-228600">
              <a:defRPr sz="2800" b="1">
                <a:solidFill>
                  <a:schemeClr val="bg2"/>
                </a:solidFill>
                <a:latin typeface="Arial" charset="0"/>
              </a:defRPr>
            </a:lvl5pPr>
            <a:lvl6pPr marL="2514600" indent="-228600" algn="ctr" eaLnBrk="0" fontAlgn="base" hangingPunct="0">
              <a:spcBef>
                <a:spcPct val="0"/>
              </a:spcBef>
              <a:spcAft>
                <a:spcPct val="0"/>
              </a:spcAft>
              <a:defRPr sz="2800" b="1">
                <a:solidFill>
                  <a:schemeClr val="bg2"/>
                </a:solidFill>
                <a:latin typeface="Arial" charset="0"/>
              </a:defRPr>
            </a:lvl6pPr>
            <a:lvl7pPr marL="2971800" indent="-228600" algn="ctr" eaLnBrk="0" fontAlgn="base" hangingPunct="0">
              <a:spcBef>
                <a:spcPct val="0"/>
              </a:spcBef>
              <a:spcAft>
                <a:spcPct val="0"/>
              </a:spcAft>
              <a:defRPr sz="2800" b="1">
                <a:solidFill>
                  <a:schemeClr val="bg2"/>
                </a:solidFill>
                <a:latin typeface="Arial" charset="0"/>
              </a:defRPr>
            </a:lvl7pPr>
            <a:lvl8pPr marL="3429000" indent="-228600" algn="ctr" eaLnBrk="0" fontAlgn="base" hangingPunct="0">
              <a:spcBef>
                <a:spcPct val="0"/>
              </a:spcBef>
              <a:spcAft>
                <a:spcPct val="0"/>
              </a:spcAft>
              <a:defRPr sz="2800" b="1">
                <a:solidFill>
                  <a:schemeClr val="bg2"/>
                </a:solidFill>
                <a:latin typeface="Arial" charset="0"/>
              </a:defRPr>
            </a:lvl8pPr>
            <a:lvl9pPr marL="3886200" indent="-228600" algn="ctr" eaLnBrk="0" fontAlgn="base" hangingPunct="0">
              <a:spcBef>
                <a:spcPct val="0"/>
              </a:spcBef>
              <a:spcAft>
                <a:spcPct val="0"/>
              </a:spcAft>
              <a:defRPr sz="2800" b="1">
                <a:solidFill>
                  <a:schemeClr val="bg2"/>
                </a:solidFill>
                <a:latin typeface="Arial" charset="0"/>
              </a:defRPr>
            </a:lvl9pPr>
          </a:lstStyle>
          <a:p>
            <a:pPr algn="ctr" eaLnBrk="1" hangingPunct="1">
              <a:spcBef>
                <a:spcPct val="50000"/>
              </a:spcBef>
            </a:pPr>
            <a:r>
              <a:rPr lang="en-US" sz="2400" dirty="0">
                <a:solidFill>
                  <a:schemeClr val="bg1"/>
                </a:solidFill>
              </a:rPr>
              <a:t>Holding Company</a:t>
            </a:r>
          </a:p>
        </p:txBody>
      </p:sp>
      <p:sp>
        <p:nvSpPr>
          <p:cNvPr id="321545" name="Text Box 9"/>
          <p:cNvSpPr txBox="1">
            <a:spLocks noChangeArrowheads="1"/>
          </p:cNvSpPr>
          <p:nvPr/>
        </p:nvSpPr>
        <p:spPr bwMode="auto">
          <a:xfrm>
            <a:off x="2805112" y="3264931"/>
            <a:ext cx="533400" cy="830997"/>
          </a:xfrm>
          <a:prstGeom prst="rect">
            <a:avLst/>
          </a:prstGeom>
          <a:solidFill>
            <a:srgbClr val="0080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tIns="91440" bIns="91440">
            <a:spAutoFit/>
          </a:bodyPr>
          <a:lstStyle>
            <a:lvl1pPr>
              <a:defRPr sz="2800" b="1">
                <a:solidFill>
                  <a:schemeClr val="bg2"/>
                </a:solidFill>
                <a:latin typeface="Arial" charset="0"/>
              </a:defRPr>
            </a:lvl1pPr>
            <a:lvl2pPr marL="742950" indent="-285750">
              <a:defRPr sz="2800" b="1">
                <a:solidFill>
                  <a:schemeClr val="bg2"/>
                </a:solidFill>
                <a:latin typeface="Arial" charset="0"/>
              </a:defRPr>
            </a:lvl2pPr>
            <a:lvl3pPr marL="1143000" indent="-228600">
              <a:defRPr sz="2800" b="1">
                <a:solidFill>
                  <a:schemeClr val="bg2"/>
                </a:solidFill>
                <a:latin typeface="Arial" charset="0"/>
              </a:defRPr>
            </a:lvl3pPr>
            <a:lvl4pPr marL="1600200" indent="-228600">
              <a:defRPr sz="2800" b="1">
                <a:solidFill>
                  <a:schemeClr val="bg2"/>
                </a:solidFill>
                <a:latin typeface="Arial" charset="0"/>
              </a:defRPr>
            </a:lvl4pPr>
            <a:lvl5pPr marL="2057400" indent="-228600">
              <a:defRPr sz="2800" b="1">
                <a:solidFill>
                  <a:schemeClr val="bg2"/>
                </a:solidFill>
                <a:latin typeface="Arial" charset="0"/>
              </a:defRPr>
            </a:lvl5pPr>
            <a:lvl6pPr marL="2514600" indent="-228600" algn="ctr" eaLnBrk="0" fontAlgn="base" hangingPunct="0">
              <a:spcBef>
                <a:spcPct val="0"/>
              </a:spcBef>
              <a:spcAft>
                <a:spcPct val="0"/>
              </a:spcAft>
              <a:defRPr sz="2800" b="1">
                <a:solidFill>
                  <a:schemeClr val="bg2"/>
                </a:solidFill>
                <a:latin typeface="Arial" charset="0"/>
              </a:defRPr>
            </a:lvl6pPr>
            <a:lvl7pPr marL="2971800" indent="-228600" algn="ctr" eaLnBrk="0" fontAlgn="base" hangingPunct="0">
              <a:spcBef>
                <a:spcPct val="0"/>
              </a:spcBef>
              <a:spcAft>
                <a:spcPct val="0"/>
              </a:spcAft>
              <a:defRPr sz="2800" b="1">
                <a:solidFill>
                  <a:schemeClr val="bg2"/>
                </a:solidFill>
                <a:latin typeface="Arial" charset="0"/>
              </a:defRPr>
            </a:lvl7pPr>
            <a:lvl8pPr marL="3429000" indent="-228600" algn="ctr" eaLnBrk="0" fontAlgn="base" hangingPunct="0">
              <a:spcBef>
                <a:spcPct val="0"/>
              </a:spcBef>
              <a:spcAft>
                <a:spcPct val="0"/>
              </a:spcAft>
              <a:defRPr sz="2800" b="1">
                <a:solidFill>
                  <a:schemeClr val="bg2"/>
                </a:solidFill>
                <a:latin typeface="Arial" charset="0"/>
              </a:defRPr>
            </a:lvl8pPr>
            <a:lvl9pPr marL="3886200" indent="-228600" algn="ctr" eaLnBrk="0" fontAlgn="base" hangingPunct="0">
              <a:spcBef>
                <a:spcPct val="0"/>
              </a:spcBef>
              <a:spcAft>
                <a:spcPct val="0"/>
              </a:spcAft>
              <a:defRPr sz="2800" b="1">
                <a:solidFill>
                  <a:schemeClr val="bg2"/>
                </a:solidFill>
                <a:latin typeface="Arial" charset="0"/>
              </a:defRPr>
            </a:lvl9pPr>
          </a:lstStyle>
          <a:p>
            <a:pPr algn="ctr" eaLnBrk="1" hangingPunct="1"/>
            <a:r>
              <a:rPr lang="en-US" sz="1400" dirty="0" smtClean="0">
                <a:solidFill>
                  <a:schemeClr val="bg1"/>
                </a:solidFill>
              </a:rPr>
              <a:t>$1M</a:t>
            </a:r>
          </a:p>
          <a:p>
            <a:pPr algn="ctr" eaLnBrk="1" hangingPunct="1"/>
            <a:endParaRPr lang="en-US" sz="1400" dirty="0">
              <a:solidFill>
                <a:schemeClr val="bg1"/>
              </a:solidFill>
            </a:endParaRPr>
          </a:p>
          <a:p>
            <a:pPr algn="ctr" eaLnBrk="1" hangingPunct="1"/>
            <a:endParaRPr lang="en-US" sz="1400" dirty="0">
              <a:solidFill>
                <a:schemeClr val="bg1"/>
              </a:solidFill>
            </a:endParaRPr>
          </a:p>
        </p:txBody>
      </p:sp>
      <p:sp>
        <p:nvSpPr>
          <p:cNvPr id="321546" name="Line 10"/>
          <p:cNvSpPr>
            <a:spLocks noChangeShapeType="1"/>
          </p:cNvSpPr>
          <p:nvPr/>
        </p:nvSpPr>
        <p:spPr bwMode="auto">
          <a:xfrm flipH="1">
            <a:off x="2076449" y="3962400"/>
            <a:ext cx="990600" cy="1295400"/>
          </a:xfrm>
          <a:prstGeom prst="line">
            <a:avLst/>
          </a:prstGeom>
          <a:noFill/>
          <a:ln w="57150">
            <a:solidFill>
              <a:srgbClr val="008000"/>
            </a:solidFill>
            <a:round/>
            <a:headEnd/>
            <a:tailEnd type="triangle" w="med" len="med"/>
          </a:ln>
          <a:extLst>
            <a:ext uri="{909E8E84-426E-40DD-AFC4-6F175D3DCCD1}">
              <a14:hiddenFill xmlns:a14="http://schemas.microsoft.com/office/drawing/2010/main">
                <a:noFill/>
              </a14:hiddenFill>
            </a:ext>
          </a:extLst>
        </p:spPr>
        <p:txBody>
          <a:bodyPr tIns="91440" bIns="91440" anchor="ctr"/>
          <a:lstStyle/>
          <a:p>
            <a:endParaRPr lang="en-US"/>
          </a:p>
        </p:txBody>
      </p:sp>
      <p:sp>
        <p:nvSpPr>
          <p:cNvPr id="321547" name="Line 11"/>
          <p:cNvSpPr>
            <a:spLocks noChangeShapeType="1"/>
          </p:cNvSpPr>
          <p:nvPr/>
        </p:nvSpPr>
        <p:spPr bwMode="auto">
          <a:xfrm>
            <a:off x="5181600" y="3962400"/>
            <a:ext cx="1066800" cy="457200"/>
          </a:xfrm>
          <a:prstGeom prst="line">
            <a:avLst/>
          </a:prstGeom>
          <a:noFill/>
          <a:ln w="57150">
            <a:solidFill>
              <a:srgbClr val="008000"/>
            </a:solidFill>
            <a:round/>
            <a:headEnd/>
            <a:tailEnd type="triangle" w="med" len="med"/>
          </a:ln>
          <a:extLst>
            <a:ext uri="{909E8E84-426E-40DD-AFC4-6F175D3DCCD1}">
              <a14:hiddenFill xmlns:a14="http://schemas.microsoft.com/office/drawing/2010/main">
                <a:noFill/>
              </a14:hiddenFill>
            </a:ext>
          </a:extLst>
        </p:spPr>
        <p:txBody>
          <a:bodyPr tIns="91440" bIns="91440" anchor="ctr"/>
          <a:lstStyle/>
          <a:p>
            <a:endParaRPr lang="en-US"/>
          </a:p>
        </p:txBody>
      </p:sp>
      <p:sp>
        <p:nvSpPr>
          <p:cNvPr id="321549" name="Text Box 13"/>
          <p:cNvSpPr txBox="1">
            <a:spLocks noChangeArrowheads="1"/>
          </p:cNvSpPr>
          <p:nvPr/>
        </p:nvSpPr>
        <p:spPr bwMode="auto">
          <a:xfrm>
            <a:off x="3456383" y="5257800"/>
            <a:ext cx="1676400" cy="554038"/>
          </a:xfrm>
          <a:prstGeom prst="rect">
            <a:avLst/>
          </a:prstGeom>
          <a:noFill/>
          <a:ln w="38100">
            <a:solidFill>
              <a:srgbClr val="0070C0"/>
            </a:solidFill>
            <a:miter lim="800000"/>
            <a:headEnd/>
            <a:tailEnd/>
          </a:ln>
          <a:extLst>
            <a:ext uri="{909E8E84-426E-40DD-AFC4-6F175D3DCCD1}">
              <a14:hiddenFill xmlns:a14="http://schemas.microsoft.com/office/drawing/2010/main">
                <a:solidFill>
                  <a:srgbClr val="FFFFFF"/>
                </a:solidFill>
              </a14:hiddenFill>
            </a:ext>
          </a:extLst>
        </p:spPr>
        <p:txBody>
          <a:bodyPr tIns="91440" bIns="91440">
            <a:spAutoFit/>
          </a:bodyPr>
          <a:lstStyle>
            <a:lvl1pPr>
              <a:defRPr sz="2800" b="1">
                <a:solidFill>
                  <a:schemeClr val="bg2"/>
                </a:solidFill>
                <a:latin typeface="Arial" charset="0"/>
              </a:defRPr>
            </a:lvl1pPr>
            <a:lvl2pPr marL="742950" indent="-285750">
              <a:defRPr sz="2800" b="1">
                <a:solidFill>
                  <a:schemeClr val="bg2"/>
                </a:solidFill>
                <a:latin typeface="Arial" charset="0"/>
              </a:defRPr>
            </a:lvl2pPr>
            <a:lvl3pPr marL="1143000" indent="-228600">
              <a:defRPr sz="2800" b="1">
                <a:solidFill>
                  <a:schemeClr val="bg2"/>
                </a:solidFill>
                <a:latin typeface="Arial" charset="0"/>
              </a:defRPr>
            </a:lvl3pPr>
            <a:lvl4pPr marL="1600200" indent="-228600">
              <a:defRPr sz="2800" b="1">
                <a:solidFill>
                  <a:schemeClr val="bg2"/>
                </a:solidFill>
                <a:latin typeface="Arial" charset="0"/>
              </a:defRPr>
            </a:lvl4pPr>
            <a:lvl5pPr marL="2057400" indent="-228600">
              <a:defRPr sz="2800" b="1">
                <a:solidFill>
                  <a:schemeClr val="bg2"/>
                </a:solidFill>
                <a:latin typeface="Arial" charset="0"/>
              </a:defRPr>
            </a:lvl5pPr>
            <a:lvl6pPr marL="2514600" indent="-228600" algn="ctr" eaLnBrk="0" fontAlgn="base" hangingPunct="0">
              <a:spcBef>
                <a:spcPct val="0"/>
              </a:spcBef>
              <a:spcAft>
                <a:spcPct val="0"/>
              </a:spcAft>
              <a:defRPr sz="2800" b="1">
                <a:solidFill>
                  <a:schemeClr val="bg2"/>
                </a:solidFill>
                <a:latin typeface="Arial" charset="0"/>
              </a:defRPr>
            </a:lvl6pPr>
            <a:lvl7pPr marL="2971800" indent="-228600" algn="ctr" eaLnBrk="0" fontAlgn="base" hangingPunct="0">
              <a:spcBef>
                <a:spcPct val="0"/>
              </a:spcBef>
              <a:spcAft>
                <a:spcPct val="0"/>
              </a:spcAft>
              <a:defRPr sz="2800" b="1">
                <a:solidFill>
                  <a:schemeClr val="bg2"/>
                </a:solidFill>
                <a:latin typeface="Arial" charset="0"/>
              </a:defRPr>
            </a:lvl7pPr>
            <a:lvl8pPr marL="3429000" indent="-228600" algn="ctr" eaLnBrk="0" fontAlgn="base" hangingPunct="0">
              <a:spcBef>
                <a:spcPct val="0"/>
              </a:spcBef>
              <a:spcAft>
                <a:spcPct val="0"/>
              </a:spcAft>
              <a:defRPr sz="2800" b="1">
                <a:solidFill>
                  <a:schemeClr val="bg2"/>
                </a:solidFill>
                <a:latin typeface="Arial" charset="0"/>
              </a:defRPr>
            </a:lvl8pPr>
            <a:lvl9pPr marL="3886200" indent="-228600" algn="ctr" eaLnBrk="0" fontAlgn="base" hangingPunct="0">
              <a:spcBef>
                <a:spcPct val="0"/>
              </a:spcBef>
              <a:spcAft>
                <a:spcPct val="0"/>
              </a:spcAft>
              <a:defRPr sz="2800" b="1">
                <a:solidFill>
                  <a:schemeClr val="bg2"/>
                </a:solidFill>
                <a:latin typeface="Arial" charset="0"/>
              </a:defRPr>
            </a:lvl9pPr>
          </a:lstStyle>
          <a:p>
            <a:pPr algn="ctr" eaLnBrk="1" hangingPunct="1">
              <a:spcBef>
                <a:spcPct val="50000"/>
              </a:spcBef>
            </a:pPr>
            <a:r>
              <a:rPr lang="en-US" sz="2400">
                <a:solidFill>
                  <a:srgbClr val="000099"/>
                </a:solidFill>
              </a:rPr>
              <a:t>Any Co</a:t>
            </a:r>
          </a:p>
        </p:txBody>
      </p:sp>
      <p:sp>
        <p:nvSpPr>
          <p:cNvPr id="321550" name="Line 14"/>
          <p:cNvSpPr>
            <a:spLocks noChangeShapeType="1"/>
          </p:cNvSpPr>
          <p:nvPr/>
        </p:nvSpPr>
        <p:spPr bwMode="auto">
          <a:xfrm>
            <a:off x="3714750" y="4029164"/>
            <a:ext cx="57150" cy="1228636"/>
          </a:xfrm>
          <a:prstGeom prst="line">
            <a:avLst/>
          </a:prstGeom>
          <a:noFill/>
          <a:ln w="57150">
            <a:solidFill>
              <a:srgbClr val="009900"/>
            </a:solidFill>
            <a:round/>
            <a:headEnd/>
            <a:tailEnd type="triangle" w="med" len="med"/>
          </a:ln>
          <a:extLst>
            <a:ext uri="{909E8E84-426E-40DD-AFC4-6F175D3DCCD1}">
              <a14:hiddenFill xmlns:a14="http://schemas.microsoft.com/office/drawing/2010/main">
                <a:noFill/>
              </a14:hiddenFill>
            </a:ext>
          </a:extLst>
        </p:spPr>
        <p:txBody>
          <a:bodyPr wrap="square" tIns="91440" bIns="91440">
            <a:spAutoFit/>
          </a:bodyPr>
          <a:lstStyle/>
          <a:p>
            <a:endParaRPr lang="en-US"/>
          </a:p>
        </p:txBody>
      </p:sp>
      <p:sp>
        <p:nvSpPr>
          <p:cNvPr id="2" name="TextBox 1"/>
          <p:cNvSpPr txBox="1"/>
          <p:nvPr/>
        </p:nvSpPr>
        <p:spPr>
          <a:xfrm>
            <a:off x="3200399" y="2909887"/>
            <a:ext cx="1520429" cy="369332"/>
          </a:xfrm>
          <a:prstGeom prst="rect">
            <a:avLst/>
          </a:prstGeom>
          <a:noFill/>
        </p:spPr>
        <p:txBody>
          <a:bodyPr wrap="square" rtlCol="0">
            <a:spAutoFit/>
          </a:bodyPr>
          <a:lstStyle/>
          <a:p>
            <a:r>
              <a:rPr lang="en-CA" b="1" dirty="0" smtClean="0">
                <a:solidFill>
                  <a:srgbClr val="009900"/>
                </a:solidFill>
              </a:rPr>
              <a:t>Life Insurance</a:t>
            </a:r>
            <a:endParaRPr lang="en-CA" b="1" dirty="0">
              <a:solidFill>
                <a:srgbClr val="009900"/>
              </a:solidFill>
            </a:endParaRPr>
          </a:p>
        </p:txBody>
      </p:sp>
      <p:sp>
        <p:nvSpPr>
          <p:cNvPr id="21" name="TextBox 20"/>
          <p:cNvSpPr txBox="1"/>
          <p:nvPr/>
        </p:nvSpPr>
        <p:spPr>
          <a:xfrm>
            <a:off x="5307804" y="2357525"/>
            <a:ext cx="3336134" cy="461665"/>
          </a:xfrm>
          <a:prstGeom prst="rect">
            <a:avLst/>
          </a:prstGeom>
          <a:noFill/>
        </p:spPr>
        <p:txBody>
          <a:bodyPr wrap="square" rtlCol="0">
            <a:spAutoFit/>
          </a:bodyPr>
          <a:lstStyle/>
          <a:p>
            <a:r>
              <a:rPr lang="en-CA" sz="2400" b="1" dirty="0" smtClean="0">
                <a:solidFill>
                  <a:schemeClr val="tx2"/>
                </a:solidFill>
              </a:rPr>
              <a:t>Just use more policies!</a:t>
            </a:r>
            <a:endParaRPr lang="en-CA" sz="2400" b="1" dirty="0">
              <a:solidFill>
                <a:schemeClr val="tx2"/>
              </a:solidFill>
            </a:endParaRPr>
          </a:p>
        </p:txBody>
      </p:sp>
      <p:sp>
        <p:nvSpPr>
          <p:cNvPr id="22" name="TextBox 21"/>
          <p:cNvSpPr txBox="1"/>
          <p:nvPr/>
        </p:nvSpPr>
        <p:spPr>
          <a:xfrm>
            <a:off x="6301182" y="4343444"/>
            <a:ext cx="1933181" cy="523220"/>
          </a:xfrm>
          <a:prstGeom prst="rect">
            <a:avLst/>
          </a:prstGeom>
          <a:noFill/>
          <a:ln>
            <a:solidFill>
              <a:schemeClr val="tx2"/>
            </a:solidFill>
          </a:ln>
        </p:spPr>
        <p:txBody>
          <a:bodyPr wrap="square" rtlCol="0">
            <a:spAutoFit/>
          </a:bodyPr>
          <a:lstStyle/>
          <a:p>
            <a:r>
              <a:rPr lang="en-CA" sz="1400" b="1" dirty="0" smtClean="0">
                <a:solidFill>
                  <a:schemeClr val="tx2"/>
                </a:solidFill>
              </a:rPr>
              <a:t>Tax free dividends</a:t>
            </a:r>
            <a:endParaRPr lang="en-CA" sz="1400" b="1" dirty="0">
              <a:solidFill>
                <a:schemeClr val="tx2"/>
              </a:solidFill>
            </a:endParaRPr>
          </a:p>
        </p:txBody>
      </p:sp>
      <p:sp>
        <p:nvSpPr>
          <p:cNvPr id="24" name="Text Box 9"/>
          <p:cNvSpPr txBox="1">
            <a:spLocks noChangeArrowheads="1"/>
          </p:cNvSpPr>
          <p:nvPr/>
        </p:nvSpPr>
        <p:spPr bwMode="auto">
          <a:xfrm>
            <a:off x="3406594" y="3279219"/>
            <a:ext cx="533400" cy="830997"/>
          </a:xfrm>
          <a:prstGeom prst="rect">
            <a:avLst/>
          </a:prstGeom>
          <a:solidFill>
            <a:srgbClr val="0080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tIns="91440" bIns="91440">
            <a:spAutoFit/>
          </a:bodyPr>
          <a:lstStyle>
            <a:lvl1pPr>
              <a:defRPr sz="2800" b="1">
                <a:solidFill>
                  <a:schemeClr val="bg2"/>
                </a:solidFill>
                <a:latin typeface="Arial" charset="0"/>
              </a:defRPr>
            </a:lvl1pPr>
            <a:lvl2pPr marL="742950" indent="-285750">
              <a:defRPr sz="2800" b="1">
                <a:solidFill>
                  <a:schemeClr val="bg2"/>
                </a:solidFill>
                <a:latin typeface="Arial" charset="0"/>
              </a:defRPr>
            </a:lvl2pPr>
            <a:lvl3pPr marL="1143000" indent="-228600">
              <a:defRPr sz="2800" b="1">
                <a:solidFill>
                  <a:schemeClr val="bg2"/>
                </a:solidFill>
                <a:latin typeface="Arial" charset="0"/>
              </a:defRPr>
            </a:lvl3pPr>
            <a:lvl4pPr marL="1600200" indent="-228600">
              <a:defRPr sz="2800" b="1">
                <a:solidFill>
                  <a:schemeClr val="bg2"/>
                </a:solidFill>
                <a:latin typeface="Arial" charset="0"/>
              </a:defRPr>
            </a:lvl4pPr>
            <a:lvl5pPr marL="2057400" indent="-228600">
              <a:defRPr sz="2800" b="1">
                <a:solidFill>
                  <a:schemeClr val="bg2"/>
                </a:solidFill>
                <a:latin typeface="Arial" charset="0"/>
              </a:defRPr>
            </a:lvl5pPr>
            <a:lvl6pPr marL="2514600" indent="-228600" algn="ctr" eaLnBrk="0" fontAlgn="base" hangingPunct="0">
              <a:spcBef>
                <a:spcPct val="0"/>
              </a:spcBef>
              <a:spcAft>
                <a:spcPct val="0"/>
              </a:spcAft>
              <a:defRPr sz="2800" b="1">
                <a:solidFill>
                  <a:schemeClr val="bg2"/>
                </a:solidFill>
                <a:latin typeface="Arial" charset="0"/>
              </a:defRPr>
            </a:lvl6pPr>
            <a:lvl7pPr marL="2971800" indent="-228600" algn="ctr" eaLnBrk="0" fontAlgn="base" hangingPunct="0">
              <a:spcBef>
                <a:spcPct val="0"/>
              </a:spcBef>
              <a:spcAft>
                <a:spcPct val="0"/>
              </a:spcAft>
              <a:defRPr sz="2800" b="1">
                <a:solidFill>
                  <a:schemeClr val="bg2"/>
                </a:solidFill>
                <a:latin typeface="Arial" charset="0"/>
              </a:defRPr>
            </a:lvl7pPr>
            <a:lvl8pPr marL="3429000" indent="-228600" algn="ctr" eaLnBrk="0" fontAlgn="base" hangingPunct="0">
              <a:spcBef>
                <a:spcPct val="0"/>
              </a:spcBef>
              <a:spcAft>
                <a:spcPct val="0"/>
              </a:spcAft>
              <a:defRPr sz="2800" b="1">
                <a:solidFill>
                  <a:schemeClr val="bg2"/>
                </a:solidFill>
                <a:latin typeface="Arial" charset="0"/>
              </a:defRPr>
            </a:lvl8pPr>
            <a:lvl9pPr marL="3886200" indent="-228600" algn="ctr" eaLnBrk="0" fontAlgn="base" hangingPunct="0">
              <a:spcBef>
                <a:spcPct val="0"/>
              </a:spcBef>
              <a:spcAft>
                <a:spcPct val="0"/>
              </a:spcAft>
              <a:defRPr sz="2800" b="1">
                <a:solidFill>
                  <a:schemeClr val="bg2"/>
                </a:solidFill>
                <a:latin typeface="Arial" charset="0"/>
              </a:defRPr>
            </a:lvl9pPr>
          </a:lstStyle>
          <a:p>
            <a:pPr algn="ctr" eaLnBrk="1" hangingPunct="1"/>
            <a:r>
              <a:rPr lang="en-US" sz="1400" dirty="0" smtClean="0">
                <a:solidFill>
                  <a:schemeClr val="bg1"/>
                </a:solidFill>
              </a:rPr>
              <a:t>$1M</a:t>
            </a:r>
          </a:p>
          <a:p>
            <a:pPr algn="ctr" eaLnBrk="1" hangingPunct="1"/>
            <a:endParaRPr lang="en-US" sz="1400" dirty="0">
              <a:solidFill>
                <a:schemeClr val="bg1"/>
              </a:solidFill>
            </a:endParaRPr>
          </a:p>
          <a:p>
            <a:pPr algn="ctr" eaLnBrk="1" hangingPunct="1"/>
            <a:endParaRPr lang="en-US" sz="1400" dirty="0">
              <a:solidFill>
                <a:schemeClr val="bg1"/>
              </a:solidFill>
            </a:endParaRPr>
          </a:p>
        </p:txBody>
      </p:sp>
      <p:sp>
        <p:nvSpPr>
          <p:cNvPr id="25" name="Text Box 9"/>
          <p:cNvSpPr txBox="1">
            <a:spLocks noChangeArrowheads="1"/>
          </p:cNvSpPr>
          <p:nvPr/>
        </p:nvSpPr>
        <p:spPr bwMode="auto">
          <a:xfrm>
            <a:off x="4015941" y="3279219"/>
            <a:ext cx="533400" cy="830997"/>
          </a:xfrm>
          <a:prstGeom prst="rect">
            <a:avLst/>
          </a:prstGeom>
          <a:solidFill>
            <a:srgbClr val="0080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tIns="91440" bIns="91440">
            <a:spAutoFit/>
          </a:bodyPr>
          <a:lstStyle>
            <a:lvl1pPr>
              <a:defRPr sz="2800" b="1">
                <a:solidFill>
                  <a:schemeClr val="bg2"/>
                </a:solidFill>
                <a:latin typeface="Arial" charset="0"/>
              </a:defRPr>
            </a:lvl1pPr>
            <a:lvl2pPr marL="742950" indent="-285750">
              <a:defRPr sz="2800" b="1">
                <a:solidFill>
                  <a:schemeClr val="bg2"/>
                </a:solidFill>
                <a:latin typeface="Arial" charset="0"/>
              </a:defRPr>
            </a:lvl2pPr>
            <a:lvl3pPr marL="1143000" indent="-228600">
              <a:defRPr sz="2800" b="1">
                <a:solidFill>
                  <a:schemeClr val="bg2"/>
                </a:solidFill>
                <a:latin typeface="Arial" charset="0"/>
              </a:defRPr>
            </a:lvl3pPr>
            <a:lvl4pPr marL="1600200" indent="-228600">
              <a:defRPr sz="2800" b="1">
                <a:solidFill>
                  <a:schemeClr val="bg2"/>
                </a:solidFill>
                <a:latin typeface="Arial" charset="0"/>
              </a:defRPr>
            </a:lvl4pPr>
            <a:lvl5pPr marL="2057400" indent="-228600">
              <a:defRPr sz="2800" b="1">
                <a:solidFill>
                  <a:schemeClr val="bg2"/>
                </a:solidFill>
                <a:latin typeface="Arial" charset="0"/>
              </a:defRPr>
            </a:lvl5pPr>
            <a:lvl6pPr marL="2514600" indent="-228600" algn="ctr" eaLnBrk="0" fontAlgn="base" hangingPunct="0">
              <a:spcBef>
                <a:spcPct val="0"/>
              </a:spcBef>
              <a:spcAft>
                <a:spcPct val="0"/>
              </a:spcAft>
              <a:defRPr sz="2800" b="1">
                <a:solidFill>
                  <a:schemeClr val="bg2"/>
                </a:solidFill>
                <a:latin typeface="Arial" charset="0"/>
              </a:defRPr>
            </a:lvl6pPr>
            <a:lvl7pPr marL="2971800" indent="-228600" algn="ctr" eaLnBrk="0" fontAlgn="base" hangingPunct="0">
              <a:spcBef>
                <a:spcPct val="0"/>
              </a:spcBef>
              <a:spcAft>
                <a:spcPct val="0"/>
              </a:spcAft>
              <a:defRPr sz="2800" b="1">
                <a:solidFill>
                  <a:schemeClr val="bg2"/>
                </a:solidFill>
                <a:latin typeface="Arial" charset="0"/>
              </a:defRPr>
            </a:lvl7pPr>
            <a:lvl8pPr marL="3429000" indent="-228600" algn="ctr" eaLnBrk="0" fontAlgn="base" hangingPunct="0">
              <a:spcBef>
                <a:spcPct val="0"/>
              </a:spcBef>
              <a:spcAft>
                <a:spcPct val="0"/>
              </a:spcAft>
              <a:defRPr sz="2800" b="1">
                <a:solidFill>
                  <a:schemeClr val="bg2"/>
                </a:solidFill>
                <a:latin typeface="Arial" charset="0"/>
              </a:defRPr>
            </a:lvl8pPr>
            <a:lvl9pPr marL="3886200" indent="-228600" algn="ctr" eaLnBrk="0" fontAlgn="base" hangingPunct="0">
              <a:spcBef>
                <a:spcPct val="0"/>
              </a:spcBef>
              <a:spcAft>
                <a:spcPct val="0"/>
              </a:spcAft>
              <a:defRPr sz="2800" b="1">
                <a:solidFill>
                  <a:schemeClr val="bg2"/>
                </a:solidFill>
                <a:latin typeface="Arial" charset="0"/>
              </a:defRPr>
            </a:lvl9pPr>
          </a:lstStyle>
          <a:p>
            <a:pPr algn="ctr" eaLnBrk="1" hangingPunct="1"/>
            <a:r>
              <a:rPr lang="en-US" sz="1400" dirty="0" smtClean="0">
                <a:solidFill>
                  <a:schemeClr val="bg1"/>
                </a:solidFill>
              </a:rPr>
              <a:t>$1M</a:t>
            </a:r>
          </a:p>
          <a:p>
            <a:pPr algn="ctr" eaLnBrk="1" hangingPunct="1"/>
            <a:endParaRPr lang="en-US" sz="1400" dirty="0">
              <a:solidFill>
                <a:schemeClr val="bg1"/>
              </a:solidFill>
            </a:endParaRPr>
          </a:p>
          <a:p>
            <a:pPr algn="ctr" eaLnBrk="1" hangingPunct="1"/>
            <a:endParaRPr lang="en-US" sz="1400" dirty="0">
              <a:solidFill>
                <a:schemeClr val="bg1"/>
              </a:solidFill>
            </a:endParaRPr>
          </a:p>
        </p:txBody>
      </p:sp>
      <p:sp>
        <p:nvSpPr>
          <p:cNvPr id="26" name="Text Box 9"/>
          <p:cNvSpPr txBox="1">
            <a:spLocks noChangeArrowheads="1"/>
          </p:cNvSpPr>
          <p:nvPr/>
        </p:nvSpPr>
        <p:spPr bwMode="auto">
          <a:xfrm>
            <a:off x="4605337" y="3264931"/>
            <a:ext cx="533400" cy="830997"/>
          </a:xfrm>
          <a:prstGeom prst="rect">
            <a:avLst/>
          </a:prstGeom>
          <a:solidFill>
            <a:srgbClr val="0080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tIns="91440" bIns="91440">
            <a:spAutoFit/>
          </a:bodyPr>
          <a:lstStyle>
            <a:lvl1pPr>
              <a:defRPr sz="2800" b="1">
                <a:solidFill>
                  <a:schemeClr val="bg2"/>
                </a:solidFill>
                <a:latin typeface="Arial" charset="0"/>
              </a:defRPr>
            </a:lvl1pPr>
            <a:lvl2pPr marL="742950" indent="-285750">
              <a:defRPr sz="2800" b="1">
                <a:solidFill>
                  <a:schemeClr val="bg2"/>
                </a:solidFill>
                <a:latin typeface="Arial" charset="0"/>
              </a:defRPr>
            </a:lvl2pPr>
            <a:lvl3pPr marL="1143000" indent="-228600">
              <a:defRPr sz="2800" b="1">
                <a:solidFill>
                  <a:schemeClr val="bg2"/>
                </a:solidFill>
                <a:latin typeface="Arial" charset="0"/>
              </a:defRPr>
            </a:lvl3pPr>
            <a:lvl4pPr marL="1600200" indent="-228600">
              <a:defRPr sz="2800" b="1">
                <a:solidFill>
                  <a:schemeClr val="bg2"/>
                </a:solidFill>
                <a:latin typeface="Arial" charset="0"/>
              </a:defRPr>
            </a:lvl4pPr>
            <a:lvl5pPr marL="2057400" indent="-228600">
              <a:defRPr sz="2800" b="1">
                <a:solidFill>
                  <a:schemeClr val="bg2"/>
                </a:solidFill>
                <a:latin typeface="Arial" charset="0"/>
              </a:defRPr>
            </a:lvl5pPr>
            <a:lvl6pPr marL="2514600" indent="-228600" algn="ctr" eaLnBrk="0" fontAlgn="base" hangingPunct="0">
              <a:spcBef>
                <a:spcPct val="0"/>
              </a:spcBef>
              <a:spcAft>
                <a:spcPct val="0"/>
              </a:spcAft>
              <a:defRPr sz="2800" b="1">
                <a:solidFill>
                  <a:schemeClr val="bg2"/>
                </a:solidFill>
                <a:latin typeface="Arial" charset="0"/>
              </a:defRPr>
            </a:lvl6pPr>
            <a:lvl7pPr marL="2971800" indent="-228600" algn="ctr" eaLnBrk="0" fontAlgn="base" hangingPunct="0">
              <a:spcBef>
                <a:spcPct val="0"/>
              </a:spcBef>
              <a:spcAft>
                <a:spcPct val="0"/>
              </a:spcAft>
              <a:defRPr sz="2800" b="1">
                <a:solidFill>
                  <a:schemeClr val="bg2"/>
                </a:solidFill>
                <a:latin typeface="Arial" charset="0"/>
              </a:defRPr>
            </a:lvl7pPr>
            <a:lvl8pPr marL="3429000" indent="-228600" algn="ctr" eaLnBrk="0" fontAlgn="base" hangingPunct="0">
              <a:spcBef>
                <a:spcPct val="0"/>
              </a:spcBef>
              <a:spcAft>
                <a:spcPct val="0"/>
              </a:spcAft>
              <a:defRPr sz="2800" b="1">
                <a:solidFill>
                  <a:schemeClr val="bg2"/>
                </a:solidFill>
                <a:latin typeface="Arial" charset="0"/>
              </a:defRPr>
            </a:lvl8pPr>
            <a:lvl9pPr marL="3886200" indent="-228600" algn="ctr" eaLnBrk="0" fontAlgn="base" hangingPunct="0">
              <a:spcBef>
                <a:spcPct val="0"/>
              </a:spcBef>
              <a:spcAft>
                <a:spcPct val="0"/>
              </a:spcAft>
              <a:defRPr sz="2800" b="1">
                <a:solidFill>
                  <a:schemeClr val="bg2"/>
                </a:solidFill>
                <a:latin typeface="Arial" charset="0"/>
              </a:defRPr>
            </a:lvl9pPr>
          </a:lstStyle>
          <a:p>
            <a:pPr algn="ctr" eaLnBrk="1" hangingPunct="1"/>
            <a:r>
              <a:rPr lang="en-US" sz="1400" dirty="0" smtClean="0">
                <a:solidFill>
                  <a:schemeClr val="bg1"/>
                </a:solidFill>
              </a:rPr>
              <a:t>$1M</a:t>
            </a:r>
          </a:p>
          <a:p>
            <a:pPr algn="ctr" eaLnBrk="1" hangingPunct="1"/>
            <a:endParaRPr lang="en-US" sz="1400" dirty="0">
              <a:solidFill>
                <a:schemeClr val="bg1"/>
              </a:solidFill>
            </a:endParaRPr>
          </a:p>
          <a:p>
            <a:pPr algn="ctr" eaLnBrk="1" hangingPunct="1"/>
            <a:endParaRPr lang="en-US" sz="1400" dirty="0">
              <a:solidFill>
                <a:schemeClr val="bg1"/>
              </a:solidFill>
            </a:endParaRPr>
          </a:p>
        </p:txBody>
      </p:sp>
      <p:sp>
        <p:nvSpPr>
          <p:cNvPr id="27" name="TextBox 26"/>
          <p:cNvSpPr txBox="1"/>
          <p:nvPr/>
        </p:nvSpPr>
        <p:spPr>
          <a:xfrm>
            <a:off x="3453009" y="5910307"/>
            <a:ext cx="1933181" cy="523220"/>
          </a:xfrm>
          <a:prstGeom prst="rect">
            <a:avLst/>
          </a:prstGeom>
          <a:noFill/>
          <a:ln>
            <a:solidFill>
              <a:schemeClr val="tx2"/>
            </a:solidFill>
          </a:ln>
        </p:spPr>
        <p:txBody>
          <a:bodyPr wrap="square" rtlCol="0">
            <a:spAutoFit/>
          </a:bodyPr>
          <a:lstStyle/>
          <a:p>
            <a:r>
              <a:rPr lang="en-CA" sz="1400" b="1" dirty="0" smtClean="0">
                <a:solidFill>
                  <a:schemeClr val="tx2"/>
                </a:solidFill>
              </a:rPr>
              <a:t>Tax free dividends</a:t>
            </a:r>
            <a:endParaRPr lang="en-CA" sz="1400" b="1" dirty="0">
              <a:solidFill>
                <a:schemeClr val="tx2"/>
              </a:solidFill>
            </a:endParaRPr>
          </a:p>
        </p:txBody>
      </p:sp>
      <p:sp>
        <p:nvSpPr>
          <p:cNvPr id="28" name="TextBox 27"/>
          <p:cNvSpPr txBox="1"/>
          <p:nvPr/>
        </p:nvSpPr>
        <p:spPr>
          <a:xfrm>
            <a:off x="514744" y="5225534"/>
            <a:ext cx="1933181" cy="276999"/>
          </a:xfrm>
          <a:prstGeom prst="rect">
            <a:avLst/>
          </a:prstGeom>
          <a:noFill/>
          <a:ln>
            <a:solidFill>
              <a:schemeClr val="tx2"/>
            </a:solidFill>
          </a:ln>
        </p:spPr>
        <p:txBody>
          <a:bodyPr wrap="square" rtlCol="0">
            <a:spAutoFit/>
          </a:bodyPr>
          <a:lstStyle/>
          <a:p>
            <a:pPr algn="ctr"/>
            <a:r>
              <a:rPr lang="en-CA" sz="1200" b="1" dirty="0" smtClean="0">
                <a:solidFill>
                  <a:schemeClr val="tx2"/>
                </a:solidFill>
              </a:rPr>
              <a:t>Tax free dividends</a:t>
            </a:r>
            <a:endParaRPr lang="en-CA" sz="1200" b="1" dirty="0">
              <a:solidFill>
                <a:schemeClr val="tx2"/>
              </a:solidFill>
            </a:endParaRPr>
          </a:p>
        </p:txBody>
      </p:sp>
    </p:spTree>
    <p:extLst>
      <p:ext uri="{BB962C8B-B14F-4D97-AF65-F5344CB8AC3E}">
        <p14:creationId xmlns:p14="http://schemas.microsoft.com/office/powerpoint/2010/main" val="168468943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21545"/>
                                        </p:tgtEl>
                                        <p:attrNameLst>
                                          <p:attrName>style.visibility</p:attrName>
                                        </p:attrNameLst>
                                      </p:cBhvr>
                                      <p:to>
                                        <p:strVal val="visible"/>
                                      </p:to>
                                    </p:set>
                                    <p:animEffect transition="in" filter="box(in)">
                                      <p:cBhvr>
                                        <p:cTn id="7" dur="500"/>
                                        <p:tgtEl>
                                          <p:spTgt spid="321545"/>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24"/>
                                        </p:tgtEl>
                                        <p:attrNameLst>
                                          <p:attrName>style.visibility</p:attrName>
                                        </p:attrNameLst>
                                      </p:cBhvr>
                                      <p:to>
                                        <p:strVal val="visible"/>
                                      </p:to>
                                    </p:set>
                                    <p:animEffect transition="in" filter="box(in)">
                                      <p:cBhvr>
                                        <p:cTn id="12" dur="500"/>
                                        <p:tgtEl>
                                          <p:spTgt spid="24"/>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25"/>
                                        </p:tgtEl>
                                        <p:attrNameLst>
                                          <p:attrName>style.visibility</p:attrName>
                                        </p:attrNameLst>
                                      </p:cBhvr>
                                      <p:to>
                                        <p:strVal val="visible"/>
                                      </p:to>
                                    </p:set>
                                    <p:animEffect transition="in" filter="box(in)">
                                      <p:cBhvr>
                                        <p:cTn id="17" dur="500"/>
                                        <p:tgtEl>
                                          <p:spTgt spid="25"/>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26"/>
                                        </p:tgtEl>
                                        <p:attrNameLst>
                                          <p:attrName>style.visibility</p:attrName>
                                        </p:attrNameLst>
                                      </p:cBhvr>
                                      <p:to>
                                        <p:strVal val="visible"/>
                                      </p:to>
                                    </p:set>
                                    <p:animEffect transition="in" filter="box(in)">
                                      <p:cBhvr>
                                        <p:cTn id="22" dur="500"/>
                                        <p:tgtEl>
                                          <p:spTgt spid="26"/>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2" fill="hold" grpId="0" nodeType="clickEffect">
                                  <p:stCondLst>
                                    <p:cond delay="0"/>
                                  </p:stCondLst>
                                  <p:childTnLst>
                                    <p:set>
                                      <p:cBhvr>
                                        <p:cTn id="26" dur="1" fill="hold">
                                          <p:stCondLst>
                                            <p:cond delay="0"/>
                                          </p:stCondLst>
                                        </p:cTn>
                                        <p:tgtEl>
                                          <p:spTgt spid="321546"/>
                                        </p:tgtEl>
                                        <p:attrNameLst>
                                          <p:attrName>style.visibility</p:attrName>
                                        </p:attrNameLst>
                                      </p:cBhvr>
                                      <p:to>
                                        <p:strVal val="visible"/>
                                      </p:to>
                                    </p:set>
                                    <p:animEffect transition="in" filter="wipe(right)">
                                      <p:cBhvr>
                                        <p:cTn id="27" dur="500"/>
                                        <p:tgtEl>
                                          <p:spTgt spid="321546"/>
                                        </p:tgtEl>
                                      </p:cBhvr>
                                    </p:animEffect>
                                  </p:childTnLst>
                                </p:cTn>
                              </p:par>
                            </p:childTnLst>
                          </p:cTn>
                        </p:par>
                        <p:par>
                          <p:cTn id="28" fill="hold">
                            <p:stCondLst>
                              <p:cond delay="500"/>
                            </p:stCondLst>
                            <p:childTnLst>
                              <p:par>
                                <p:cTn id="29" presetID="10" presetClass="entr" presetSubtype="0" fill="hold" grpId="0" nodeType="afterEffect">
                                  <p:stCondLst>
                                    <p:cond delay="0"/>
                                  </p:stCondLst>
                                  <p:childTnLst>
                                    <p:set>
                                      <p:cBhvr>
                                        <p:cTn id="30" dur="1" fill="hold">
                                          <p:stCondLst>
                                            <p:cond delay="0"/>
                                          </p:stCondLst>
                                        </p:cTn>
                                        <p:tgtEl>
                                          <p:spTgt spid="28"/>
                                        </p:tgtEl>
                                        <p:attrNameLst>
                                          <p:attrName>style.visibility</p:attrName>
                                        </p:attrNameLst>
                                      </p:cBhvr>
                                      <p:to>
                                        <p:strVal val="visible"/>
                                      </p:to>
                                    </p:set>
                                    <p:animEffect transition="in" filter="fade">
                                      <p:cBhvr>
                                        <p:cTn id="31" dur="500"/>
                                        <p:tgtEl>
                                          <p:spTgt spid="28"/>
                                        </p:tgtEl>
                                      </p:cBhvr>
                                    </p:animEffect>
                                  </p:childTnLst>
                                </p:cTn>
                              </p:par>
                            </p:childTnLst>
                          </p:cTn>
                        </p:par>
                      </p:childTnLst>
                    </p:cTn>
                  </p:par>
                  <p:par>
                    <p:cTn id="32" fill="hold">
                      <p:stCondLst>
                        <p:cond delay="indefinite"/>
                      </p:stCondLst>
                      <p:childTnLst>
                        <p:par>
                          <p:cTn id="33" fill="hold">
                            <p:stCondLst>
                              <p:cond delay="0"/>
                            </p:stCondLst>
                            <p:childTnLst>
                              <p:par>
                                <p:cTn id="34" presetID="22" presetClass="entr" presetSubtype="1" fill="hold" grpId="0" nodeType="clickEffect">
                                  <p:stCondLst>
                                    <p:cond delay="0"/>
                                  </p:stCondLst>
                                  <p:childTnLst>
                                    <p:set>
                                      <p:cBhvr>
                                        <p:cTn id="35" dur="1" fill="hold">
                                          <p:stCondLst>
                                            <p:cond delay="0"/>
                                          </p:stCondLst>
                                        </p:cTn>
                                        <p:tgtEl>
                                          <p:spTgt spid="321550"/>
                                        </p:tgtEl>
                                        <p:attrNameLst>
                                          <p:attrName>style.visibility</p:attrName>
                                        </p:attrNameLst>
                                      </p:cBhvr>
                                      <p:to>
                                        <p:strVal val="visible"/>
                                      </p:to>
                                    </p:set>
                                    <p:animEffect transition="in" filter="wipe(up)">
                                      <p:cBhvr>
                                        <p:cTn id="36" dur="1000"/>
                                        <p:tgtEl>
                                          <p:spTgt spid="321550"/>
                                        </p:tgtEl>
                                      </p:cBhvr>
                                    </p:animEffect>
                                  </p:childTnLst>
                                </p:cTn>
                              </p:par>
                            </p:childTnLst>
                          </p:cTn>
                        </p:par>
                        <p:par>
                          <p:cTn id="37" fill="hold">
                            <p:stCondLst>
                              <p:cond delay="1000"/>
                            </p:stCondLst>
                            <p:childTnLst>
                              <p:par>
                                <p:cTn id="38" presetID="10" presetClass="entr" presetSubtype="0" fill="hold" grpId="0" nodeType="afterEffect">
                                  <p:stCondLst>
                                    <p:cond delay="0"/>
                                  </p:stCondLst>
                                  <p:childTnLst>
                                    <p:set>
                                      <p:cBhvr>
                                        <p:cTn id="39" dur="1" fill="hold">
                                          <p:stCondLst>
                                            <p:cond delay="0"/>
                                          </p:stCondLst>
                                        </p:cTn>
                                        <p:tgtEl>
                                          <p:spTgt spid="27"/>
                                        </p:tgtEl>
                                        <p:attrNameLst>
                                          <p:attrName>style.visibility</p:attrName>
                                        </p:attrNameLst>
                                      </p:cBhvr>
                                      <p:to>
                                        <p:strVal val="visible"/>
                                      </p:to>
                                    </p:set>
                                    <p:animEffect transition="in" filter="fade">
                                      <p:cBhvr>
                                        <p:cTn id="40" dur="500"/>
                                        <p:tgtEl>
                                          <p:spTgt spid="27"/>
                                        </p:tgtEl>
                                      </p:cBhvr>
                                    </p:animEffect>
                                  </p:childTnLst>
                                </p:cTn>
                              </p:par>
                            </p:childTnLst>
                          </p:cTn>
                        </p:par>
                      </p:childTnLst>
                    </p:cTn>
                  </p:par>
                  <p:par>
                    <p:cTn id="41" fill="hold">
                      <p:stCondLst>
                        <p:cond delay="indefinite"/>
                      </p:stCondLst>
                      <p:childTnLst>
                        <p:par>
                          <p:cTn id="42" fill="hold">
                            <p:stCondLst>
                              <p:cond delay="0"/>
                            </p:stCondLst>
                            <p:childTnLst>
                              <p:par>
                                <p:cTn id="43" presetID="22" presetClass="entr" presetSubtype="8" fill="hold" grpId="0" nodeType="clickEffect">
                                  <p:stCondLst>
                                    <p:cond delay="0"/>
                                  </p:stCondLst>
                                  <p:childTnLst>
                                    <p:set>
                                      <p:cBhvr>
                                        <p:cTn id="44" dur="1" fill="hold">
                                          <p:stCondLst>
                                            <p:cond delay="0"/>
                                          </p:stCondLst>
                                        </p:cTn>
                                        <p:tgtEl>
                                          <p:spTgt spid="321547"/>
                                        </p:tgtEl>
                                        <p:attrNameLst>
                                          <p:attrName>style.visibility</p:attrName>
                                        </p:attrNameLst>
                                      </p:cBhvr>
                                      <p:to>
                                        <p:strVal val="visible"/>
                                      </p:to>
                                    </p:set>
                                    <p:animEffect transition="in" filter="wipe(left)">
                                      <p:cBhvr>
                                        <p:cTn id="45" dur="500"/>
                                        <p:tgtEl>
                                          <p:spTgt spid="321547"/>
                                        </p:tgtEl>
                                      </p:cBhvr>
                                    </p:animEffect>
                                  </p:childTnLst>
                                </p:cTn>
                              </p:par>
                            </p:childTnLst>
                          </p:cTn>
                        </p:par>
                        <p:par>
                          <p:cTn id="46" fill="hold">
                            <p:stCondLst>
                              <p:cond delay="500"/>
                            </p:stCondLst>
                            <p:childTnLst>
                              <p:par>
                                <p:cTn id="47" presetID="10" presetClass="entr" presetSubtype="0" fill="hold" grpId="0" nodeType="afterEffect">
                                  <p:stCondLst>
                                    <p:cond delay="0"/>
                                  </p:stCondLst>
                                  <p:childTnLst>
                                    <p:set>
                                      <p:cBhvr>
                                        <p:cTn id="48" dur="1" fill="hold">
                                          <p:stCondLst>
                                            <p:cond delay="0"/>
                                          </p:stCondLst>
                                        </p:cTn>
                                        <p:tgtEl>
                                          <p:spTgt spid="22"/>
                                        </p:tgtEl>
                                        <p:attrNameLst>
                                          <p:attrName>style.visibility</p:attrName>
                                        </p:attrNameLst>
                                      </p:cBhvr>
                                      <p:to>
                                        <p:strVal val="visible"/>
                                      </p:to>
                                    </p:set>
                                    <p:animEffect transition="in" filter="fade">
                                      <p:cBhvr>
                                        <p:cTn id="49" dur="50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1545" grpId="0" animBg="1" autoUpdateAnimBg="0"/>
      <p:bldP spid="321546" grpId="0" animBg="1"/>
      <p:bldP spid="321547" grpId="0" animBg="1"/>
      <p:bldP spid="321550" grpId="0" animBg="1"/>
      <p:bldP spid="22" grpId="0" animBg="1"/>
      <p:bldP spid="24" grpId="0" animBg="1" autoUpdateAnimBg="0"/>
      <p:bldP spid="25" grpId="0" animBg="1" autoUpdateAnimBg="0"/>
      <p:bldP spid="26" grpId="0" animBg="1" autoUpdateAnimBg="0"/>
      <p:bldP spid="27" grpId="0" animBg="1"/>
      <p:bldP spid="28"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1" name="Text Box 3"/>
          <p:cNvSpPr txBox="1">
            <a:spLocks noChangeArrowheads="1"/>
          </p:cNvSpPr>
          <p:nvPr/>
        </p:nvSpPr>
        <p:spPr bwMode="auto">
          <a:xfrm>
            <a:off x="838200" y="3581400"/>
            <a:ext cx="1676400" cy="914400"/>
          </a:xfrm>
          <a:prstGeom prst="rect">
            <a:avLst/>
          </a:prstGeom>
          <a:solidFill>
            <a:srgbClr val="000099">
              <a:alpha val="50195"/>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tIns="91440" bIns="91440">
            <a:spAutoFit/>
          </a:bodyPr>
          <a:lstStyle>
            <a:lvl1pPr>
              <a:defRPr sz="2800" b="1">
                <a:solidFill>
                  <a:schemeClr val="bg2"/>
                </a:solidFill>
                <a:latin typeface="Arial" charset="0"/>
              </a:defRPr>
            </a:lvl1pPr>
            <a:lvl2pPr marL="742950" indent="-285750">
              <a:defRPr sz="2800" b="1">
                <a:solidFill>
                  <a:schemeClr val="bg2"/>
                </a:solidFill>
                <a:latin typeface="Arial" charset="0"/>
              </a:defRPr>
            </a:lvl2pPr>
            <a:lvl3pPr marL="1143000" indent="-228600">
              <a:defRPr sz="2800" b="1">
                <a:solidFill>
                  <a:schemeClr val="bg2"/>
                </a:solidFill>
                <a:latin typeface="Arial" charset="0"/>
              </a:defRPr>
            </a:lvl3pPr>
            <a:lvl4pPr marL="1600200" indent="-228600">
              <a:defRPr sz="2800" b="1">
                <a:solidFill>
                  <a:schemeClr val="bg2"/>
                </a:solidFill>
                <a:latin typeface="Arial" charset="0"/>
              </a:defRPr>
            </a:lvl4pPr>
            <a:lvl5pPr marL="2057400" indent="-228600">
              <a:defRPr sz="2800" b="1">
                <a:solidFill>
                  <a:schemeClr val="bg2"/>
                </a:solidFill>
                <a:latin typeface="Arial" charset="0"/>
              </a:defRPr>
            </a:lvl5pPr>
            <a:lvl6pPr marL="2514600" indent="-228600" algn="ctr" eaLnBrk="0" fontAlgn="base" hangingPunct="0">
              <a:spcBef>
                <a:spcPct val="0"/>
              </a:spcBef>
              <a:spcAft>
                <a:spcPct val="0"/>
              </a:spcAft>
              <a:defRPr sz="2800" b="1">
                <a:solidFill>
                  <a:schemeClr val="bg2"/>
                </a:solidFill>
                <a:latin typeface="Arial" charset="0"/>
              </a:defRPr>
            </a:lvl6pPr>
            <a:lvl7pPr marL="2971800" indent="-228600" algn="ctr" eaLnBrk="0" fontAlgn="base" hangingPunct="0">
              <a:spcBef>
                <a:spcPct val="0"/>
              </a:spcBef>
              <a:spcAft>
                <a:spcPct val="0"/>
              </a:spcAft>
              <a:defRPr sz="2800" b="1">
                <a:solidFill>
                  <a:schemeClr val="bg2"/>
                </a:solidFill>
                <a:latin typeface="Arial" charset="0"/>
              </a:defRPr>
            </a:lvl7pPr>
            <a:lvl8pPr marL="3429000" indent="-228600" algn="ctr" eaLnBrk="0" fontAlgn="base" hangingPunct="0">
              <a:spcBef>
                <a:spcPct val="0"/>
              </a:spcBef>
              <a:spcAft>
                <a:spcPct val="0"/>
              </a:spcAft>
              <a:defRPr sz="2800" b="1">
                <a:solidFill>
                  <a:schemeClr val="bg2"/>
                </a:solidFill>
                <a:latin typeface="Arial" charset="0"/>
              </a:defRPr>
            </a:lvl8pPr>
            <a:lvl9pPr marL="3886200" indent="-228600" algn="ctr" eaLnBrk="0" fontAlgn="base" hangingPunct="0">
              <a:spcBef>
                <a:spcPct val="0"/>
              </a:spcBef>
              <a:spcAft>
                <a:spcPct val="0"/>
              </a:spcAft>
              <a:defRPr sz="2800" b="1">
                <a:solidFill>
                  <a:schemeClr val="bg2"/>
                </a:solidFill>
                <a:latin typeface="Arial" charset="0"/>
              </a:defRPr>
            </a:lvl9pPr>
          </a:lstStyle>
          <a:p>
            <a:pPr algn="ctr" eaLnBrk="1" hangingPunct="1">
              <a:spcBef>
                <a:spcPct val="50000"/>
              </a:spcBef>
            </a:pPr>
            <a:r>
              <a:rPr lang="en-US" sz="2400">
                <a:solidFill>
                  <a:schemeClr val="tx1"/>
                </a:solidFill>
              </a:rPr>
              <a:t>Corporate Earnings</a:t>
            </a:r>
          </a:p>
        </p:txBody>
      </p:sp>
      <p:sp>
        <p:nvSpPr>
          <p:cNvPr id="48132" name="Rectangle 4"/>
          <p:cNvSpPr>
            <a:spLocks noChangeArrowheads="1"/>
          </p:cNvSpPr>
          <p:nvPr/>
        </p:nvSpPr>
        <p:spPr bwMode="auto">
          <a:xfrm>
            <a:off x="685800" y="2819400"/>
            <a:ext cx="1981200" cy="2362200"/>
          </a:xfrm>
          <a:prstGeom prst="rect">
            <a:avLst/>
          </a:prstGeom>
          <a:noFill/>
          <a:ln w="38100">
            <a:solidFill>
              <a:schemeClr val="accent1"/>
            </a:solidFill>
            <a:miter lim="800000"/>
            <a:headEnd/>
            <a:tailEnd/>
          </a:ln>
          <a:extLst>
            <a:ext uri="{909E8E84-426E-40DD-AFC4-6F175D3DCCD1}">
              <a14:hiddenFill xmlns:a14="http://schemas.microsoft.com/office/drawing/2010/main">
                <a:solidFill>
                  <a:srgbClr val="FFFFFF"/>
                </a:solidFill>
              </a14:hiddenFill>
            </a:ext>
          </a:extLst>
        </p:spPr>
        <p:txBody>
          <a:bodyPr wrap="none" tIns="91440" bIns="91440" anchor="ctr"/>
          <a:lstStyle/>
          <a:p>
            <a:endParaRPr lang="en-US"/>
          </a:p>
        </p:txBody>
      </p:sp>
      <p:sp>
        <p:nvSpPr>
          <p:cNvPr id="48133" name="Text Box 5"/>
          <p:cNvSpPr txBox="1">
            <a:spLocks noChangeArrowheads="1"/>
          </p:cNvSpPr>
          <p:nvPr/>
        </p:nvSpPr>
        <p:spPr bwMode="auto">
          <a:xfrm>
            <a:off x="765734" y="4683125"/>
            <a:ext cx="1678665" cy="492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tIns="91440" bIns="91440">
            <a:spAutoFit/>
          </a:bodyPr>
          <a:lstStyle>
            <a:lvl1pPr>
              <a:defRPr sz="2800" b="1">
                <a:solidFill>
                  <a:schemeClr val="bg2"/>
                </a:solidFill>
                <a:latin typeface="Arial" charset="0"/>
              </a:defRPr>
            </a:lvl1pPr>
            <a:lvl2pPr marL="742950" indent="-285750">
              <a:defRPr sz="2800" b="1">
                <a:solidFill>
                  <a:schemeClr val="bg2"/>
                </a:solidFill>
                <a:latin typeface="Arial" charset="0"/>
              </a:defRPr>
            </a:lvl2pPr>
            <a:lvl3pPr marL="1143000" indent="-228600">
              <a:defRPr sz="2800" b="1">
                <a:solidFill>
                  <a:schemeClr val="bg2"/>
                </a:solidFill>
                <a:latin typeface="Arial" charset="0"/>
              </a:defRPr>
            </a:lvl3pPr>
            <a:lvl4pPr marL="1600200" indent="-228600">
              <a:defRPr sz="2800" b="1">
                <a:solidFill>
                  <a:schemeClr val="bg2"/>
                </a:solidFill>
                <a:latin typeface="Arial" charset="0"/>
              </a:defRPr>
            </a:lvl4pPr>
            <a:lvl5pPr marL="2057400" indent="-228600">
              <a:defRPr sz="2800" b="1">
                <a:solidFill>
                  <a:schemeClr val="bg2"/>
                </a:solidFill>
                <a:latin typeface="Arial" charset="0"/>
              </a:defRPr>
            </a:lvl5pPr>
            <a:lvl6pPr marL="2514600" indent="-228600" algn="ctr" eaLnBrk="0" fontAlgn="base" hangingPunct="0">
              <a:spcBef>
                <a:spcPct val="0"/>
              </a:spcBef>
              <a:spcAft>
                <a:spcPct val="0"/>
              </a:spcAft>
              <a:defRPr sz="2800" b="1">
                <a:solidFill>
                  <a:schemeClr val="bg2"/>
                </a:solidFill>
                <a:latin typeface="Arial" charset="0"/>
              </a:defRPr>
            </a:lvl6pPr>
            <a:lvl7pPr marL="2971800" indent="-228600" algn="ctr" eaLnBrk="0" fontAlgn="base" hangingPunct="0">
              <a:spcBef>
                <a:spcPct val="0"/>
              </a:spcBef>
              <a:spcAft>
                <a:spcPct val="0"/>
              </a:spcAft>
              <a:defRPr sz="2800" b="1">
                <a:solidFill>
                  <a:schemeClr val="bg2"/>
                </a:solidFill>
                <a:latin typeface="Arial" charset="0"/>
              </a:defRPr>
            </a:lvl7pPr>
            <a:lvl8pPr marL="3429000" indent="-228600" algn="ctr" eaLnBrk="0" fontAlgn="base" hangingPunct="0">
              <a:spcBef>
                <a:spcPct val="0"/>
              </a:spcBef>
              <a:spcAft>
                <a:spcPct val="0"/>
              </a:spcAft>
              <a:defRPr sz="2800" b="1">
                <a:solidFill>
                  <a:schemeClr val="bg2"/>
                </a:solidFill>
                <a:latin typeface="Arial" charset="0"/>
              </a:defRPr>
            </a:lvl8pPr>
            <a:lvl9pPr marL="3886200" indent="-228600" algn="ctr" eaLnBrk="0" fontAlgn="base" hangingPunct="0">
              <a:spcBef>
                <a:spcPct val="0"/>
              </a:spcBef>
              <a:spcAft>
                <a:spcPct val="0"/>
              </a:spcAft>
              <a:defRPr sz="2800" b="1">
                <a:solidFill>
                  <a:schemeClr val="bg2"/>
                </a:solidFill>
                <a:latin typeface="Arial" charset="0"/>
              </a:defRPr>
            </a:lvl9pPr>
          </a:lstStyle>
          <a:p>
            <a:pPr eaLnBrk="1" hangingPunct="1"/>
            <a:r>
              <a:rPr lang="en-US" sz="2000" dirty="0" smtClean="0">
                <a:solidFill>
                  <a:schemeClr val="tx2"/>
                </a:solidFill>
              </a:rPr>
              <a:t>9 or 27% </a:t>
            </a:r>
            <a:r>
              <a:rPr lang="en-US" sz="2000" dirty="0">
                <a:solidFill>
                  <a:schemeClr val="tx2"/>
                </a:solidFill>
              </a:rPr>
              <a:t>tax</a:t>
            </a:r>
          </a:p>
        </p:txBody>
      </p:sp>
      <p:sp>
        <p:nvSpPr>
          <p:cNvPr id="316422" name="Text Box 6"/>
          <p:cNvSpPr txBox="1">
            <a:spLocks noChangeArrowheads="1"/>
          </p:cNvSpPr>
          <p:nvPr/>
        </p:nvSpPr>
        <p:spPr bwMode="auto">
          <a:xfrm>
            <a:off x="2765198" y="4385846"/>
            <a:ext cx="2046288" cy="6771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tIns="91440" bIns="91440">
            <a:spAutoFit/>
          </a:bodyPr>
          <a:lstStyle>
            <a:lvl1pPr>
              <a:defRPr sz="2800" b="1">
                <a:solidFill>
                  <a:schemeClr val="bg2"/>
                </a:solidFill>
                <a:latin typeface="Arial" charset="0"/>
              </a:defRPr>
            </a:lvl1pPr>
            <a:lvl2pPr marL="742950" indent="-285750">
              <a:defRPr sz="2800" b="1">
                <a:solidFill>
                  <a:schemeClr val="bg2"/>
                </a:solidFill>
                <a:latin typeface="Arial" charset="0"/>
              </a:defRPr>
            </a:lvl2pPr>
            <a:lvl3pPr marL="1143000" indent="-228600">
              <a:defRPr sz="2800" b="1">
                <a:solidFill>
                  <a:schemeClr val="bg2"/>
                </a:solidFill>
                <a:latin typeface="Arial" charset="0"/>
              </a:defRPr>
            </a:lvl3pPr>
            <a:lvl4pPr marL="1600200" indent="-228600">
              <a:defRPr sz="2800" b="1">
                <a:solidFill>
                  <a:schemeClr val="bg2"/>
                </a:solidFill>
                <a:latin typeface="Arial" charset="0"/>
              </a:defRPr>
            </a:lvl4pPr>
            <a:lvl5pPr marL="2057400" indent="-228600">
              <a:defRPr sz="2800" b="1">
                <a:solidFill>
                  <a:schemeClr val="bg2"/>
                </a:solidFill>
                <a:latin typeface="Arial" charset="0"/>
              </a:defRPr>
            </a:lvl5pPr>
            <a:lvl6pPr marL="2514600" indent="-228600" algn="ctr" eaLnBrk="0" fontAlgn="base" hangingPunct="0">
              <a:spcBef>
                <a:spcPct val="0"/>
              </a:spcBef>
              <a:spcAft>
                <a:spcPct val="0"/>
              </a:spcAft>
              <a:defRPr sz="2800" b="1">
                <a:solidFill>
                  <a:schemeClr val="bg2"/>
                </a:solidFill>
                <a:latin typeface="Arial" charset="0"/>
              </a:defRPr>
            </a:lvl6pPr>
            <a:lvl7pPr marL="2971800" indent="-228600" algn="ctr" eaLnBrk="0" fontAlgn="base" hangingPunct="0">
              <a:spcBef>
                <a:spcPct val="0"/>
              </a:spcBef>
              <a:spcAft>
                <a:spcPct val="0"/>
              </a:spcAft>
              <a:defRPr sz="2800" b="1">
                <a:solidFill>
                  <a:schemeClr val="bg2"/>
                </a:solidFill>
                <a:latin typeface="Arial" charset="0"/>
              </a:defRPr>
            </a:lvl7pPr>
            <a:lvl8pPr marL="3429000" indent="-228600" algn="ctr" eaLnBrk="0" fontAlgn="base" hangingPunct="0">
              <a:spcBef>
                <a:spcPct val="0"/>
              </a:spcBef>
              <a:spcAft>
                <a:spcPct val="0"/>
              </a:spcAft>
              <a:defRPr sz="2800" b="1">
                <a:solidFill>
                  <a:schemeClr val="bg2"/>
                </a:solidFill>
                <a:latin typeface="Arial" charset="0"/>
              </a:defRPr>
            </a:lvl8pPr>
            <a:lvl9pPr marL="3886200" indent="-228600" algn="ctr" eaLnBrk="0" fontAlgn="base" hangingPunct="0">
              <a:spcBef>
                <a:spcPct val="0"/>
              </a:spcBef>
              <a:spcAft>
                <a:spcPct val="0"/>
              </a:spcAft>
              <a:defRPr sz="2800" b="1">
                <a:solidFill>
                  <a:schemeClr val="bg2"/>
                </a:solidFill>
                <a:latin typeface="Arial" charset="0"/>
              </a:defRPr>
            </a:lvl9pPr>
          </a:lstStyle>
          <a:p>
            <a:pPr eaLnBrk="1" hangingPunct="1"/>
            <a:r>
              <a:rPr lang="en-US" sz="1600" dirty="0">
                <a:solidFill>
                  <a:schemeClr val="tx1"/>
                </a:solidFill>
              </a:rPr>
              <a:t>Pays tax free </a:t>
            </a:r>
          </a:p>
          <a:p>
            <a:pPr eaLnBrk="1" hangingPunct="1"/>
            <a:r>
              <a:rPr lang="en-US" sz="1600" dirty="0">
                <a:solidFill>
                  <a:schemeClr val="tx1"/>
                </a:solidFill>
              </a:rPr>
              <a:t>dividends</a:t>
            </a:r>
          </a:p>
        </p:txBody>
      </p:sp>
      <p:sp>
        <p:nvSpPr>
          <p:cNvPr id="48135" name="Rectangle 7"/>
          <p:cNvSpPr>
            <a:spLocks noChangeArrowheads="1"/>
          </p:cNvSpPr>
          <p:nvPr/>
        </p:nvSpPr>
        <p:spPr bwMode="auto">
          <a:xfrm>
            <a:off x="6172200" y="2209800"/>
            <a:ext cx="1981200" cy="2362200"/>
          </a:xfrm>
          <a:prstGeom prst="rect">
            <a:avLst/>
          </a:prstGeom>
          <a:noFill/>
          <a:ln w="38100">
            <a:solidFill>
              <a:schemeClr val="accent1"/>
            </a:solidFill>
            <a:miter lim="800000"/>
            <a:headEnd/>
            <a:tailEnd/>
          </a:ln>
          <a:extLst>
            <a:ext uri="{909E8E84-426E-40DD-AFC4-6F175D3DCCD1}">
              <a14:hiddenFill xmlns:a14="http://schemas.microsoft.com/office/drawing/2010/main">
                <a:solidFill>
                  <a:srgbClr val="FFFFFF"/>
                </a:solidFill>
              </a14:hiddenFill>
            </a:ext>
          </a:extLst>
        </p:spPr>
        <p:txBody>
          <a:bodyPr wrap="none" tIns="91440" bIns="91440" anchor="ctr"/>
          <a:lstStyle/>
          <a:p>
            <a:endParaRPr lang="en-US"/>
          </a:p>
        </p:txBody>
      </p:sp>
      <p:sp>
        <p:nvSpPr>
          <p:cNvPr id="48136" name="Text Box 8"/>
          <p:cNvSpPr txBox="1">
            <a:spLocks noChangeArrowheads="1"/>
          </p:cNvSpPr>
          <p:nvPr/>
        </p:nvSpPr>
        <p:spPr bwMode="auto">
          <a:xfrm>
            <a:off x="6324600" y="2362200"/>
            <a:ext cx="1676400" cy="800100"/>
          </a:xfrm>
          <a:prstGeom prst="rect">
            <a:avLst/>
          </a:prstGeom>
          <a:solidFill>
            <a:srgbClr val="000099">
              <a:alpha val="50195"/>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tIns="91440" bIns="91440">
            <a:spAutoFit/>
          </a:bodyPr>
          <a:lstStyle>
            <a:lvl1pPr>
              <a:defRPr sz="2800" b="1">
                <a:solidFill>
                  <a:schemeClr val="bg2"/>
                </a:solidFill>
                <a:latin typeface="Arial" charset="0"/>
              </a:defRPr>
            </a:lvl1pPr>
            <a:lvl2pPr marL="742950" indent="-285750">
              <a:defRPr sz="2800" b="1">
                <a:solidFill>
                  <a:schemeClr val="bg2"/>
                </a:solidFill>
                <a:latin typeface="Arial" charset="0"/>
              </a:defRPr>
            </a:lvl2pPr>
            <a:lvl3pPr marL="1143000" indent="-228600">
              <a:defRPr sz="2800" b="1">
                <a:solidFill>
                  <a:schemeClr val="bg2"/>
                </a:solidFill>
                <a:latin typeface="Arial" charset="0"/>
              </a:defRPr>
            </a:lvl3pPr>
            <a:lvl4pPr marL="1600200" indent="-228600">
              <a:defRPr sz="2800" b="1">
                <a:solidFill>
                  <a:schemeClr val="bg2"/>
                </a:solidFill>
                <a:latin typeface="Arial" charset="0"/>
              </a:defRPr>
            </a:lvl4pPr>
            <a:lvl5pPr marL="2057400" indent="-228600">
              <a:defRPr sz="2800" b="1">
                <a:solidFill>
                  <a:schemeClr val="bg2"/>
                </a:solidFill>
                <a:latin typeface="Arial" charset="0"/>
              </a:defRPr>
            </a:lvl5pPr>
            <a:lvl6pPr marL="2514600" indent="-228600" algn="ctr" eaLnBrk="0" fontAlgn="base" hangingPunct="0">
              <a:spcBef>
                <a:spcPct val="0"/>
              </a:spcBef>
              <a:spcAft>
                <a:spcPct val="0"/>
              </a:spcAft>
              <a:defRPr sz="2800" b="1">
                <a:solidFill>
                  <a:schemeClr val="bg2"/>
                </a:solidFill>
                <a:latin typeface="Arial" charset="0"/>
              </a:defRPr>
            </a:lvl6pPr>
            <a:lvl7pPr marL="2971800" indent="-228600" algn="ctr" eaLnBrk="0" fontAlgn="base" hangingPunct="0">
              <a:spcBef>
                <a:spcPct val="0"/>
              </a:spcBef>
              <a:spcAft>
                <a:spcPct val="0"/>
              </a:spcAft>
              <a:defRPr sz="2800" b="1">
                <a:solidFill>
                  <a:schemeClr val="bg2"/>
                </a:solidFill>
                <a:latin typeface="Arial" charset="0"/>
              </a:defRPr>
            </a:lvl7pPr>
            <a:lvl8pPr marL="3429000" indent="-228600" algn="ctr" eaLnBrk="0" fontAlgn="base" hangingPunct="0">
              <a:spcBef>
                <a:spcPct val="0"/>
              </a:spcBef>
              <a:spcAft>
                <a:spcPct val="0"/>
              </a:spcAft>
              <a:defRPr sz="2800" b="1">
                <a:solidFill>
                  <a:schemeClr val="bg2"/>
                </a:solidFill>
                <a:latin typeface="Arial" charset="0"/>
              </a:defRPr>
            </a:lvl8pPr>
            <a:lvl9pPr marL="3886200" indent="-228600" algn="ctr" eaLnBrk="0" fontAlgn="base" hangingPunct="0">
              <a:spcBef>
                <a:spcPct val="0"/>
              </a:spcBef>
              <a:spcAft>
                <a:spcPct val="0"/>
              </a:spcAft>
              <a:defRPr sz="2800" b="1">
                <a:solidFill>
                  <a:schemeClr val="bg2"/>
                </a:solidFill>
                <a:latin typeface="Arial" charset="0"/>
              </a:defRPr>
            </a:lvl9pPr>
          </a:lstStyle>
          <a:p>
            <a:pPr algn="ctr" eaLnBrk="1" hangingPunct="1">
              <a:spcBef>
                <a:spcPct val="50000"/>
              </a:spcBef>
            </a:pPr>
            <a:r>
              <a:rPr lang="en-US" sz="2000">
                <a:solidFill>
                  <a:schemeClr val="tx2"/>
                </a:solidFill>
              </a:rPr>
              <a:t>Holding Company</a:t>
            </a:r>
          </a:p>
        </p:txBody>
      </p:sp>
      <p:sp>
        <p:nvSpPr>
          <p:cNvPr id="316425" name="Text Box 9"/>
          <p:cNvSpPr txBox="1">
            <a:spLocks noChangeArrowheads="1"/>
          </p:cNvSpPr>
          <p:nvPr/>
        </p:nvSpPr>
        <p:spPr bwMode="auto">
          <a:xfrm>
            <a:off x="6324600" y="3505200"/>
            <a:ext cx="1574800" cy="800100"/>
          </a:xfrm>
          <a:prstGeom prst="rect">
            <a:avLst/>
          </a:prstGeom>
          <a:solidFill>
            <a:srgbClr val="008000"/>
          </a:solidFill>
          <a:ln>
            <a:noFill/>
          </a:ln>
          <a:extLst>
            <a:ext uri="{91240B29-F687-4F45-9708-019B960494DF}">
              <a14:hiddenLine xmlns:a14="http://schemas.microsoft.com/office/drawing/2010/main" w="9525">
                <a:solidFill>
                  <a:srgbClr val="000000"/>
                </a:solidFill>
                <a:miter lim="800000"/>
                <a:headEnd/>
                <a:tailEnd/>
              </a14:hiddenLine>
            </a:ext>
          </a:extLst>
        </p:spPr>
        <p:txBody>
          <a:bodyPr tIns="91440" bIns="91440">
            <a:spAutoFit/>
          </a:bodyPr>
          <a:lstStyle>
            <a:lvl1pPr>
              <a:defRPr sz="2800" b="1">
                <a:solidFill>
                  <a:schemeClr val="bg2"/>
                </a:solidFill>
                <a:latin typeface="Arial" charset="0"/>
              </a:defRPr>
            </a:lvl1pPr>
            <a:lvl2pPr marL="742950" indent="-285750">
              <a:defRPr sz="2800" b="1">
                <a:solidFill>
                  <a:schemeClr val="bg2"/>
                </a:solidFill>
                <a:latin typeface="Arial" charset="0"/>
              </a:defRPr>
            </a:lvl2pPr>
            <a:lvl3pPr marL="1143000" indent="-228600">
              <a:defRPr sz="2800" b="1">
                <a:solidFill>
                  <a:schemeClr val="bg2"/>
                </a:solidFill>
                <a:latin typeface="Arial" charset="0"/>
              </a:defRPr>
            </a:lvl3pPr>
            <a:lvl4pPr marL="1600200" indent="-228600">
              <a:defRPr sz="2800" b="1">
                <a:solidFill>
                  <a:schemeClr val="bg2"/>
                </a:solidFill>
                <a:latin typeface="Arial" charset="0"/>
              </a:defRPr>
            </a:lvl4pPr>
            <a:lvl5pPr marL="2057400" indent="-228600">
              <a:defRPr sz="2800" b="1">
                <a:solidFill>
                  <a:schemeClr val="bg2"/>
                </a:solidFill>
                <a:latin typeface="Arial" charset="0"/>
              </a:defRPr>
            </a:lvl5pPr>
            <a:lvl6pPr marL="2514600" indent="-228600" algn="ctr" eaLnBrk="0" fontAlgn="base" hangingPunct="0">
              <a:spcBef>
                <a:spcPct val="0"/>
              </a:spcBef>
              <a:spcAft>
                <a:spcPct val="0"/>
              </a:spcAft>
              <a:defRPr sz="2800" b="1">
                <a:solidFill>
                  <a:schemeClr val="bg2"/>
                </a:solidFill>
                <a:latin typeface="Arial" charset="0"/>
              </a:defRPr>
            </a:lvl6pPr>
            <a:lvl7pPr marL="2971800" indent="-228600" algn="ctr" eaLnBrk="0" fontAlgn="base" hangingPunct="0">
              <a:spcBef>
                <a:spcPct val="0"/>
              </a:spcBef>
              <a:spcAft>
                <a:spcPct val="0"/>
              </a:spcAft>
              <a:defRPr sz="2800" b="1">
                <a:solidFill>
                  <a:schemeClr val="bg2"/>
                </a:solidFill>
                <a:latin typeface="Arial" charset="0"/>
              </a:defRPr>
            </a:lvl7pPr>
            <a:lvl8pPr marL="3429000" indent="-228600" algn="ctr" eaLnBrk="0" fontAlgn="base" hangingPunct="0">
              <a:spcBef>
                <a:spcPct val="0"/>
              </a:spcBef>
              <a:spcAft>
                <a:spcPct val="0"/>
              </a:spcAft>
              <a:defRPr sz="2800" b="1">
                <a:solidFill>
                  <a:schemeClr val="bg2"/>
                </a:solidFill>
                <a:latin typeface="Arial" charset="0"/>
              </a:defRPr>
            </a:lvl8pPr>
            <a:lvl9pPr marL="3886200" indent="-228600" algn="ctr" eaLnBrk="0" fontAlgn="base" hangingPunct="0">
              <a:spcBef>
                <a:spcPct val="0"/>
              </a:spcBef>
              <a:spcAft>
                <a:spcPct val="0"/>
              </a:spcAft>
              <a:defRPr sz="2800" b="1">
                <a:solidFill>
                  <a:schemeClr val="bg2"/>
                </a:solidFill>
                <a:latin typeface="Arial" charset="0"/>
              </a:defRPr>
            </a:lvl9pPr>
          </a:lstStyle>
          <a:p>
            <a:pPr algn="ctr" eaLnBrk="1" hangingPunct="1"/>
            <a:r>
              <a:rPr lang="en-US" sz="2000">
                <a:solidFill>
                  <a:schemeClr val="tx1"/>
                </a:solidFill>
              </a:rPr>
              <a:t>Life Insurance</a:t>
            </a:r>
          </a:p>
        </p:txBody>
      </p:sp>
      <p:sp>
        <p:nvSpPr>
          <p:cNvPr id="316426" name="Line 10"/>
          <p:cNvSpPr>
            <a:spLocks noChangeShapeType="1"/>
          </p:cNvSpPr>
          <p:nvPr/>
        </p:nvSpPr>
        <p:spPr bwMode="auto">
          <a:xfrm flipV="1">
            <a:off x="2590800" y="4191000"/>
            <a:ext cx="914400" cy="152400"/>
          </a:xfrm>
          <a:prstGeom prst="line">
            <a:avLst/>
          </a:prstGeom>
          <a:noFill/>
          <a:ln w="57150">
            <a:solidFill>
              <a:srgbClr val="008000"/>
            </a:solidFill>
            <a:round/>
            <a:headEnd/>
            <a:tailEnd type="triangle" w="med" len="med"/>
          </a:ln>
          <a:extLst>
            <a:ext uri="{909E8E84-426E-40DD-AFC4-6F175D3DCCD1}">
              <a14:hiddenFill xmlns:a14="http://schemas.microsoft.com/office/drawing/2010/main">
                <a:noFill/>
              </a14:hiddenFill>
            </a:ext>
          </a:extLst>
        </p:spPr>
        <p:txBody>
          <a:bodyPr tIns="91440" bIns="91440" anchor="ctr"/>
          <a:lstStyle/>
          <a:p>
            <a:endParaRPr lang="en-US"/>
          </a:p>
        </p:txBody>
      </p:sp>
      <p:sp>
        <p:nvSpPr>
          <p:cNvPr id="316427" name="Line 11"/>
          <p:cNvSpPr>
            <a:spLocks noChangeShapeType="1"/>
          </p:cNvSpPr>
          <p:nvPr/>
        </p:nvSpPr>
        <p:spPr bwMode="auto">
          <a:xfrm flipV="1">
            <a:off x="4800600" y="3962400"/>
            <a:ext cx="1295400" cy="76200"/>
          </a:xfrm>
          <a:prstGeom prst="line">
            <a:avLst/>
          </a:prstGeom>
          <a:noFill/>
          <a:ln w="57150">
            <a:solidFill>
              <a:srgbClr val="008000"/>
            </a:solidFill>
            <a:round/>
            <a:headEnd/>
            <a:tailEnd type="triangle" w="med" len="med"/>
          </a:ln>
          <a:extLst>
            <a:ext uri="{909E8E84-426E-40DD-AFC4-6F175D3DCCD1}">
              <a14:hiddenFill xmlns:a14="http://schemas.microsoft.com/office/drawing/2010/main">
                <a:noFill/>
              </a14:hiddenFill>
            </a:ext>
          </a:extLst>
        </p:spPr>
        <p:txBody>
          <a:bodyPr tIns="91440" bIns="91440" anchor="ctr"/>
          <a:lstStyle/>
          <a:p>
            <a:endParaRPr lang="en-US"/>
          </a:p>
        </p:txBody>
      </p:sp>
      <p:sp>
        <p:nvSpPr>
          <p:cNvPr id="48140" name="AutoShape 12"/>
          <p:cNvSpPr>
            <a:spLocks noChangeArrowheads="1"/>
          </p:cNvSpPr>
          <p:nvPr/>
        </p:nvSpPr>
        <p:spPr bwMode="auto">
          <a:xfrm>
            <a:off x="3124200" y="2552700"/>
            <a:ext cx="2362200" cy="1676400"/>
          </a:xfrm>
          <a:prstGeom prst="triangle">
            <a:avLst>
              <a:gd name="adj" fmla="val 50000"/>
            </a:avLst>
          </a:prstGeom>
          <a:solidFill>
            <a:schemeClr val="bg2">
              <a:alpha val="50195"/>
            </a:schemeClr>
          </a:solidFill>
          <a:ln w="9525">
            <a:solidFill>
              <a:schemeClr val="accent1"/>
            </a:solidFill>
            <a:miter lim="800000"/>
            <a:headEnd/>
            <a:tailEnd/>
          </a:ln>
        </p:spPr>
        <p:txBody>
          <a:bodyPr wrap="none" tIns="91440" bIns="91440" anchor="ctr"/>
          <a:lstStyle/>
          <a:p>
            <a:pPr algn="ctr"/>
            <a:r>
              <a:rPr lang="en-US" sz="2000">
                <a:solidFill>
                  <a:schemeClr val="tx2"/>
                </a:solidFill>
              </a:rPr>
              <a:t>Family</a:t>
            </a:r>
          </a:p>
          <a:p>
            <a:pPr algn="ctr"/>
            <a:r>
              <a:rPr lang="en-US" sz="2000">
                <a:solidFill>
                  <a:schemeClr val="tx2"/>
                </a:solidFill>
              </a:rPr>
              <a:t>Trust</a:t>
            </a:r>
          </a:p>
        </p:txBody>
      </p:sp>
      <p:sp>
        <p:nvSpPr>
          <p:cNvPr id="48141" name="Text Box 13"/>
          <p:cNvSpPr txBox="1">
            <a:spLocks noChangeArrowheads="1"/>
          </p:cNvSpPr>
          <p:nvPr/>
        </p:nvSpPr>
        <p:spPr bwMode="auto">
          <a:xfrm>
            <a:off x="4787900" y="4191000"/>
            <a:ext cx="1566863" cy="492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tIns="91440" bIns="91440">
            <a:spAutoFit/>
          </a:bodyPr>
          <a:lstStyle>
            <a:lvl1pPr>
              <a:defRPr sz="2800" b="1">
                <a:solidFill>
                  <a:schemeClr val="bg2"/>
                </a:solidFill>
                <a:latin typeface="Arial" charset="0"/>
              </a:defRPr>
            </a:lvl1pPr>
            <a:lvl2pPr marL="742950" indent="-285750">
              <a:defRPr sz="2800" b="1">
                <a:solidFill>
                  <a:schemeClr val="bg2"/>
                </a:solidFill>
                <a:latin typeface="Arial" charset="0"/>
              </a:defRPr>
            </a:lvl2pPr>
            <a:lvl3pPr marL="1143000" indent="-228600">
              <a:defRPr sz="2800" b="1">
                <a:solidFill>
                  <a:schemeClr val="bg2"/>
                </a:solidFill>
                <a:latin typeface="Arial" charset="0"/>
              </a:defRPr>
            </a:lvl3pPr>
            <a:lvl4pPr marL="1600200" indent="-228600">
              <a:defRPr sz="2800" b="1">
                <a:solidFill>
                  <a:schemeClr val="bg2"/>
                </a:solidFill>
                <a:latin typeface="Arial" charset="0"/>
              </a:defRPr>
            </a:lvl4pPr>
            <a:lvl5pPr marL="2057400" indent="-228600">
              <a:defRPr sz="2800" b="1">
                <a:solidFill>
                  <a:schemeClr val="bg2"/>
                </a:solidFill>
                <a:latin typeface="Arial" charset="0"/>
              </a:defRPr>
            </a:lvl5pPr>
            <a:lvl6pPr marL="2514600" indent="-228600" algn="ctr" eaLnBrk="0" fontAlgn="base" hangingPunct="0">
              <a:spcBef>
                <a:spcPct val="0"/>
              </a:spcBef>
              <a:spcAft>
                <a:spcPct val="0"/>
              </a:spcAft>
              <a:defRPr sz="2800" b="1">
                <a:solidFill>
                  <a:schemeClr val="bg2"/>
                </a:solidFill>
                <a:latin typeface="Arial" charset="0"/>
              </a:defRPr>
            </a:lvl6pPr>
            <a:lvl7pPr marL="2971800" indent="-228600" algn="ctr" eaLnBrk="0" fontAlgn="base" hangingPunct="0">
              <a:spcBef>
                <a:spcPct val="0"/>
              </a:spcBef>
              <a:spcAft>
                <a:spcPct val="0"/>
              </a:spcAft>
              <a:defRPr sz="2800" b="1">
                <a:solidFill>
                  <a:schemeClr val="bg2"/>
                </a:solidFill>
                <a:latin typeface="Arial" charset="0"/>
              </a:defRPr>
            </a:lvl7pPr>
            <a:lvl8pPr marL="3429000" indent="-228600" algn="ctr" eaLnBrk="0" fontAlgn="base" hangingPunct="0">
              <a:spcBef>
                <a:spcPct val="0"/>
              </a:spcBef>
              <a:spcAft>
                <a:spcPct val="0"/>
              </a:spcAft>
              <a:defRPr sz="2800" b="1">
                <a:solidFill>
                  <a:schemeClr val="bg2"/>
                </a:solidFill>
                <a:latin typeface="Arial" charset="0"/>
              </a:defRPr>
            </a:lvl8pPr>
            <a:lvl9pPr marL="3886200" indent="-228600" algn="ctr" eaLnBrk="0" fontAlgn="base" hangingPunct="0">
              <a:spcBef>
                <a:spcPct val="0"/>
              </a:spcBef>
              <a:spcAft>
                <a:spcPct val="0"/>
              </a:spcAft>
              <a:defRPr sz="2800" b="1">
                <a:solidFill>
                  <a:schemeClr val="bg2"/>
                </a:solidFill>
                <a:latin typeface="Arial" charset="0"/>
              </a:defRPr>
            </a:lvl9pPr>
          </a:lstStyle>
          <a:p>
            <a:pPr eaLnBrk="1" hangingPunct="1"/>
            <a:r>
              <a:rPr lang="en-US" sz="2000">
                <a:solidFill>
                  <a:schemeClr val="tx2"/>
                </a:solidFill>
              </a:rPr>
              <a:t>Beneficiary</a:t>
            </a:r>
          </a:p>
        </p:txBody>
      </p:sp>
      <p:sp>
        <p:nvSpPr>
          <p:cNvPr id="48142" name="TextBox 13"/>
          <p:cNvSpPr txBox="1">
            <a:spLocks noChangeArrowheads="1"/>
          </p:cNvSpPr>
          <p:nvPr/>
        </p:nvSpPr>
        <p:spPr bwMode="auto">
          <a:xfrm>
            <a:off x="457200" y="2819400"/>
            <a:ext cx="2286000"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800" b="1">
                <a:solidFill>
                  <a:schemeClr val="bg2"/>
                </a:solidFill>
                <a:latin typeface="Arial" charset="0"/>
              </a:defRPr>
            </a:lvl1pPr>
            <a:lvl2pPr marL="742950" indent="-285750">
              <a:defRPr sz="2800" b="1">
                <a:solidFill>
                  <a:schemeClr val="bg2"/>
                </a:solidFill>
                <a:latin typeface="Arial" charset="0"/>
              </a:defRPr>
            </a:lvl2pPr>
            <a:lvl3pPr marL="1143000" indent="-228600">
              <a:defRPr sz="2800" b="1">
                <a:solidFill>
                  <a:schemeClr val="bg2"/>
                </a:solidFill>
                <a:latin typeface="Arial" charset="0"/>
              </a:defRPr>
            </a:lvl3pPr>
            <a:lvl4pPr marL="1600200" indent="-228600">
              <a:defRPr sz="2800" b="1">
                <a:solidFill>
                  <a:schemeClr val="bg2"/>
                </a:solidFill>
                <a:latin typeface="Arial" charset="0"/>
              </a:defRPr>
            </a:lvl4pPr>
            <a:lvl5pPr marL="2057400" indent="-228600">
              <a:defRPr sz="2800" b="1">
                <a:solidFill>
                  <a:schemeClr val="bg2"/>
                </a:solidFill>
                <a:latin typeface="Arial" charset="0"/>
              </a:defRPr>
            </a:lvl5pPr>
            <a:lvl6pPr marL="2514600" indent="-228600" algn="ctr" eaLnBrk="0" fontAlgn="base" hangingPunct="0">
              <a:spcBef>
                <a:spcPct val="0"/>
              </a:spcBef>
              <a:spcAft>
                <a:spcPct val="0"/>
              </a:spcAft>
              <a:defRPr sz="2800" b="1">
                <a:solidFill>
                  <a:schemeClr val="bg2"/>
                </a:solidFill>
                <a:latin typeface="Arial" charset="0"/>
              </a:defRPr>
            </a:lvl6pPr>
            <a:lvl7pPr marL="2971800" indent="-228600" algn="ctr" eaLnBrk="0" fontAlgn="base" hangingPunct="0">
              <a:spcBef>
                <a:spcPct val="0"/>
              </a:spcBef>
              <a:spcAft>
                <a:spcPct val="0"/>
              </a:spcAft>
              <a:defRPr sz="2800" b="1">
                <a:solidFill>
                  <a:schemeClr val="bg2"/>
                </a:solidFill>
                <a:latin typeface="Arial" charset="0"/>
              </a:defRPr>
            </a:lvl7pPr>
            <a:lvl8pPr marL="3429000" indent="-228600" algn="ctr" eaLnBrk="0" fontAlgn="base" hangingPunct="0">
              <a:spcBef>
                <a:spcPct val="0"/>
              </a:spcBef>
              <a:spcAft>
                <a:spcPct val="0"/>
              </a:spcAft>
              <a:defRPr sz="2800" b="1">
                <a:solidFill>
                  <a:schemeClr val="bg2"/>
                </a:solidFill>
                <a:latin typeface="Arial" charset="0"/>
              </a:defRPr>
            </a:lvl8pPr>
            <a:lvl9pPr marL="3886200" indent="-228600" algn="ctr" eaLnBrk="0" fontAlgn="base" hangingPunct="0">
              <a:spcBef>
                <a:spcPct val="0"/>
              </a:spcBef>
              <a:spcAft>
                <a:spcPct val="0"/>
              </a:spcAft>
              <a:defRPr sz="2800" b="1">
                <a:solidFill>
                  <a:schemeClr val="bg2"/>
                </a:solidFill>
                <a:latin typeface="Arial" charset="0"/>
              </a:defRPr>
            </a:lvl9pPr>
          </a:lstStyle>
          <a:p>
            <a:pPr algn="ctr" eaLnBrk="1" hangingPunct="1"/>
            <a:r>
              <a:rPr lang="en-US" sz="2000">
                <a:solidFill>
                  <a:schemeClr val="tx2"/>
                </a:solidFill>
              </a:rPr>
              <a:t>Operating  Company</a:t>
            </a:r>
          </a:p>
        </p:txBody>
      </p:sp>
      <p:sp>
        <p:nvSpPr>
          <p:cNvPr id="15" name="Rectangle 14"/>
          <p:cNvSpPr/>
          <p:nvPr/>
        </p:nvSpPr>
        <p:spPr>
          <a:xfrm>
            <a:off x="0" y="0"/>
            <a:ext cx="9144000" cy="1104900"/>
          </a:xfrm>
          <a:prstGeom prst="rect">
            <a:avLst/>
          </a:prstGeom>
          <a:solidFill>
            <a:srgbClr val="005F7F"/>
          </a:solidFill>
          <a:ln>
            <a:solidFill>
              <a:schemeClr val="tx2">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sz="2400" b="1" dirty="0" smtClean="0"/>
              <a:t>Best Structure:</a:t>
            </a:r>
            <a:endParaRPr lang="en-CA" b="1" dirty="0"/>
          </a:p>
        </p:txBody>
      </p:sp>
    </p:spTree>
    <p:extLst>
      <p:ext uri="{BB962C8B-B14F-4D97-AF65-F5344CB8AC3E}">
        <p14:creationId xmlns:p14="http://schemas.microsoft.com/office/powerpoint/2010/main" val="236748560"/>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16426"/>
                                        </p:tgtEl>
                                        <p:attrNameLst>
                                          <p:attrName>style.visibility</p:attrName>
                                        </p:attrNameLst>
                                      </p:cBhvr>
                                      <p:to>
                                        <p:strVal val="visible"/>
                                      </p:to>
                                    </p:set>
                                    <p:animEffect transition="in" filter="wipe(left)">
                                      <p:cBhvr>
                                        <p:cTn id="7" dur="500"/>
                                        <p:tgtEl>
                                          <p:spTgt spid="316426"/>
                                        </p:tgtEl>
                                      </p:cBhvr>
                                    </p:animEffect>
                                  </p:childTnLst>
                                </p:cTn>
                              </p:par>
                            </p:childTnLst>
                          </p:cTn>
                        </p:par>
                        <p:par>
                          <p:cTn id="8" fill="hold" nodeType="afterGroup">
                            <p:stCondLst>
                              <p:cond delay="500"/>
                            </p:stCondLst>
                            <p:childTnLst>
                              <p:par>
                                <p:cTn id="9" presetID="3" presetClass="entr" presetSubtype="10" fill="hold" grpId="0" nodeType="afterEffect">
                                  <p:stCondLst>
                                    <p:cond delay="0"/>
                                  </p:stCondLst>
                                  <p:childTnLst>
                                    <p:set>
                                      <p:cBhvr>
                                        <p:cTn id="10" dur="1" fill="hold">
                                          <p:stCondLst>
                                            <p:cond delay="0"/>
                                          </p:stCondLst>
                                        </p:cTn>
                                        <p:tgtEl>
                                          <p:spTgt spid="316422"/>
                                        </p:tgtEl>
                                        <p:attrNameLst>
                                          <p:attrName>style.visibility</p:attrName>
                                        </p:attrNameLst>
                                      </p:cBhvr>
                                      <p:to>
                                        <p:strVal val="visible"/>
                                      </p:to>
                                    </p:set>
                                    <p:animEffect transition="in" filter="blinds(horizontal)">
                                      <p:cBhvr>
                                        <p:cTn id="11" dur="500"/>
                                        <p:tgtEl>
                                          <p:spTgt spid="316422"/>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22" presetClass="entr" presetSubtype="8" fill="hold" grpId="0" nodeType="clickEffect">
                                  <p:stCondLst>
                                    <p:cond delay="0"/>
                                  </p:stCondLst>
                                  <p:childTnLst>
                                    <p:set>
                                      <p:cBhvr>
                                        <p:cTn id="15" dur="1" fill="hold">
                                          <p:stCondLst>
                                            <p:cond delay="0"/>
                                          </p:stCondLst>
                                        </p:cTn>
                                        <p:tgtEl>
                                          <p:spTgt spid="316427"/>
                                        </p:tgtEl>
                                        <p:attrNameLst>
                                          <p:attrName>style.visibility</p:attrName>
                                        </p:attrNameLst>
                                      </p:cBhvr>
                                      <p:to>
                                        <p:strVal val="visible"/>
                                      </p:to>
                                    </p:set>
                                    <p:animEffect transition="in" filter="wipe(left)">
                                      <p:cBhvr>
                                        <p:cTn id="16" dur="500"/>
                                        <p:tgtEl>
                                          <p:spTgt spid="316427"/>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4" presetClass="entr" presetSubtype="16" fill="hold" grpId="0" nodeType="clickEffect">
                                  <p:stCondLst>
                                    <p:cond delay="0"/>
                                  </p:stCondLst>
                                  <p:childTnLst>
                                    <p:set>
                                      <p:cBhvr>
                                        <p:cTn id="20" dur="1" fill="hold">
                                          <p:stCondLst>
                                            <p:cond delay="0"/>
                                          </p:stCondLst>
                                        </p:cTn>
                                        <p:tgtEl>
                                          <p:spTgt spid="316425"/>
                                        </p:tgtEl>
                                        <p:attrNameLst>
                                          <p:attrName>style.visibility</p:attrName>
                                        </p:attrNameLst>
                                      </p:cBhvr>
                                      <p:to>
                                        <p:strVal val="visible"/>
                                      </p:to>
                                    </p:set>
                                    <p:animEffect transition="in" filter="box(in)">
                                      <p:cBhvr>
                                        <p:cTn id="21" dur="500"/>
                                        <p:tgtEl>
                                          <p:spTgt spid="3164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6422" grpId="0" autoUpdateAnimBg="0"/>
      <p:bldP spid="316425" grpId="0" animBg="1" autoUpdateAnimBg="0"/>
      <p:bldP spid="316426" grpId="0" animBg="1"/>
      <p:bldP spid="316427" grpId="0" animBg="1"/>
    </p:bldLst>
  </p:timing>
</p:sld>
</file>

<file path=ppt/slides/slide2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4131" name="Rectangle 3"/>
          <p:cNvSpPr>
            <a:spLocks noGrp="1" noChangeArrowheads="1"/>
          </p:cNvSpPr>
          <p:nvPr>
            <p:ph type="body" idx="1"/>
          </p:nvPr>
        </p:nvSpPr>
        <p:spPr>
          <a:xfrm>
            <a:off x="468313" y="1514685"/>
            <a:ext cx="8229600" cy="3797963"/>
          </a:xfrm>
        </p:spPr>
        <p:txBody>
          <a:bodyPr/>
          <a:lstStyle/>
          <a:p>
            <a:pPr eaLnBrk="1" hangingPunct="1">
              <a:buFont typeface="Wingdings" pitchFamily="2" charset="2"/>
              <a:buChar char="Ø"/>
              <a:defRPr/>
            </a:pPr>
            <a:r>
              <a:rPr lang="en-US" sz="2800" dirty="0" smtClean="0">
                <a:solidFill>
                  <a:schemeClr val="tx1"/>
                </a:solidFill>
              </a:rPr>
              <a:t>To provide Cash at death: care for dependents, equalize inheritances, redeem shares, etc.</a:t>
            </a:r>
          </a:p>
          <a:p>
            <a:pPr eaLnBrk="1" hangingPunct="1">
              <a:buFont typeface="Wingdings" pitchFamily="2" charset="2"/>
              <a:buChar char="Ø"/>
              <a:defRPr/>
            </a:pPr>
            <a:r>
              <a:rPr lang="en-US" sz="2800" dirty="0" smtClean="0">
                <a:solidFill>
                  <a:schemeClr val="tx1"/>
                </a:solidFill>
              </a:rPr>
              <a:t>To create </a:t>
            </a:r>
            <a:r>
              <a:rPr lang="en-US" sz="2800" u="sng" dirty="0" smtClean="0">
                <a:solidFill>
                  <a:schemeClr val="tx1"/>
                </a:solidFill>
              </a:rPr>
              <a:t>Capital Dividend Account</a:t>
            </a:r>
            <a:r>
              <a:rPr lang="en-US" sz="2800" dirty="0" smtClean="0">
                <a:solidFill>
                  <a:schemeClr val="tx1"/>
                </a:solidFill>
              </a:rPr>
              <a:t> at time of death: create a way to remove Retained Earnings tax-free or create a shareholder’s loan for future withdrawals.</a:t>
            </a:r>
          </a:p>
        </p:txBody>
      </p:sp>
      <p:sp>
        <p:nvSpPr>
          <p:cNvPr id="4" name="Rectangle 3"/>
          <p:cNvSpPr/>
          <p:nvPr/>
        </p:nvSpPr>
        <p:spPr>
          <a:xfrm>
            <a:off x="0" y="0"/>
            <a:ext cx="9144000" cy="1104900"/>
          </a:xfrm>
          <a:prstGeom prst="rect">
            <a:avLst/>
          </a:prstGeom>
          <a:solidFill>
            <a:srgbClr val="005F7F"/>
          </a:solidFill>
          <a:ln>
            <a:solidFill>
              <a:schemeClr val="tx2">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dirty="0"/>
          </a:p>
        </p:txBody>
      </p:sp>
      <p:sp>
        <p:nvSpPr>
          <p:cNvPr id="2" name="Title 1"/>
          <p:cNvSpPr>
            <a:spLocks noGrp="1"/>
          </p:cNvSpPr>
          <p:nvPr>
            <p:ph type="title"/>
          </p:nvPr>
        </p:nvSpPr>
        <p:spPr/>
        <p:txBody>
          <a:bodyPr/>
          <a:lstStyle/>
          <a:p>
            <a:r>
              <a:rPr lang="en-US" dirty="0" smtClean="0"/>
              <a:t>Two uses of Corporate Life Insurance</a:t>
            </a:r>
            <a:endParaRPr lang="en-US" dirty="0"/>
          </a:p>
        </p:txBody>
      </p:sp>
    </p:spTree>
    <p:extLst>
      <p:ext uri="{BB962C8B-B14F-4D97-AF65-F5344CB8AC3E}">
        <p14:creationId xmlns:p14="http://schemas.microsoft.com/office/powerpoint/2010/main" val="63737427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9"/>
                                          </p:stCondLst>
                                        </p:cTn>
                                        <p:tgtEl>
                                          <p:spTgt spid="304131">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9"/>
                                          </p:stCondLst>
                                        </p:cTn>
                                        <p:tgtEl>
                                          <p:spTgt spid="304131">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4131" grpId="0" build="p" autoUpdateAnimBg="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Text Box 3"/>
          <p:cNvSpPr txBox="1">
            <a:spLocks noChangeArrowheads="1"/>
          </p:cNvSpPr>
          <p:nvPr/>
        </p:nvSpPr>
        <p:spPr bwMode="auto">
          <a:xfrm>
            <a:off x="685800" y="2667000"/>
            <a:ext cx="3097213" cy="2446824"/>
          </a:xfrm>
          <a:prstGeom prst="rect">
            <a:avLst/>
          </a:prstGeom>
          <a:noFill/>
          <a:ln w="57150">
            <a:solidFill>
              <a:srgbClr val="003366"/>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defRPr sz="2800" b="1">
                <a:solidFill>
                  <a:schemeClr val="bg2"/>
                </a:solidFill>
                <a:latin typeface="Arial" charset="0"/>
              </a:defRPr>
            </a:lvl1pPr>
            <a:lvl2pPr marL="742950" indent="-285750">
              <a:defRPr sz="2800" b="1">
                <a:solidFill>
                  <a:schemeClr val="bg2"/>
                </a:solidFill>
                <a:latin typeface="Arial" charset="0"/>
              </a:defRPr>
            </a:lvl2pPr>
            <a:lvl3pPr marL="1143000" indent="-228600">
              <a:defRPr sz="2800" b="1">
                <a:solidFill>
                  <a:schemeClr val="bg2"/>
                </a:solidFill>
                <a:latin typeface="Arial" charset="0"/>
              </a:defRPr>
            </a:lvl3pPr>
            <a:lvl4pPr marL="1600200" indent="-228600">
              <a:defRPr sz="2800" b="1">
                <a:solidFill>
                  <a:schemeClr val="bg2"/>
                </a:solidFill>
                <a:latin typeface="Arial" charset="0"/>
              </a:defRPr>
            </a:lvl4pPr>
            <a:lvl5pPr marL="2057400" indent="-228600">
              <a:defRPr sz="2800" b="1">
                <a:solidFill>
                  <a:schemeClr val="bg2"/>
                </a:solidFill>
                <a:latin typeface="Arial" charset="0"/>
              </a:defRPr>
            </a:lvl5pPr>
            <a:lvl6pPr marL="2514600" indent="-228600" algn="ctr" eaLnBrk="0" fontAlgn="base" hangingPunct="0">
              <a:spcBef>
                <a:spcPct val="0"/>
              </a:spcBef>
              <a:spcAft>
                <a:spcPct val="0"/>
              </a:spcAft>
              <a:defRPr sz="2800" b="1">
                <a:solidFill>
                  <a:schemeClr val="bg2"/>
                </a:solidFill>
                <a:latin typeface="Arial" charset="0"/>
              </a:defRPr>
            </a:lvl6pPr>
            <a:lvl7pPr marL="2971800" indent="-228600" algn="ctr" eaLnBrk="0" fontAlgn="base" hangingPunct="0">
              <a:spcBef>
                <a:spcPct val="0"/>
              </a:spcBef>
              <a:spcAft>
                <a:spcPct val="0"/>
              </a:spcAft>
              <a:defRPr sz="2800" b="1">
                <a:solidFill>
                  <a:schemeClr val="bg2"/>
                </a:solidFill>
                <a:latin typeface="Arial" charset="0"/>
              </a:defRPr>
            </a:lvl7pPr>
            <a:lvl8pPr marL="3429000" indent="-228600" algn="ctr" eaLnBrk="0" fontAlgn="base" hangingPunct="0">
              <a:spcBef>
                <a:spcPct val="0"/>
              </a:spcBef>
              <a:spcAft>
                <a:spcPct val="0"/>
              </a:spcAft>
              <a:defRPr sz="2800" b="1">
                <a:solidFill>
                  <a:schemeClr val="bg2"/>
                </a:solidFill>
                <a:latin typeface="Arial" charset="0"/>
              </a:defRPr>
            </a:lvl8pPr>
            <a:lvl9pPr marL="3886200" indent="-228600" algn="ctr" eaLnBrk="0" fontAlgn="base" hangingPunct="0">
              <a:spcBef>
                <a:spcPct val="0"/>
              </a:spcBef>
              <a:spcAft>
                <a:spcPct val="0"/>
              </a:spcAft>
              <a:defRPr sz="2800" b="1">
                <a:solidFill>
                  <a:schemeClr val="bg2"/>
                </a:solidFill>
                <a:latin typeface="Arial" charset="0"/>
              </a:defRPr>
            </a:lvl9pPr>
          </a:lstStyle>
          <a:p>
            <a:pPr algn="ctr">
              <a:spcBef>
                <a:spcPct val="50000"/>
              </a:spcBef>
            </a:pPr>
            <a:r>
              <a:rPr lang="en-US" sz="3600" dirty="0">
                <a:solidFill>
                  <a:srgbClr val="000000"/>
                </a:solidFill>
              </a:rPr>
              <a:t>Company</a:t>
            </a:r>
            <a:endParaRPr lang="en-US" sz="800" dirty="0">
              <a:solidFill>
                <a:srgbClr val="000000"/>
              </a:solidFill>
            </a:endParaRPr>
          </a:p>
          <a:p>
            <a:pPr algn="ctr">
              <a:spcBef>
                <a:spcPct val="50000"/>
              </a:spcBef>
            </a:pPr>
            <a:r>
              <a:rPr lang="en-US" sz="5400" dirty="0">
                <a:solidFill>
                  <a:srgbClr val="008000"/>
                </a:solidFill>
              </a:rPr>
              <a:t>$$$</a:t>
            </a:r>
          </a:p>
          <a:p>
            <a:pPr algn="ctr">
              <a:spcBef>
                <a:spcPct val="50000"/>
              </a:spcBef>
            </a:pPr>
            <a:r>
              <a:rPr lang="en-US" sz="2400" dirty="0" smtClean="0">
                <a:solidFill>
                  <a:srgbClr val="FF0000"/>
                </a:solidFill>
              </a:rPr>
              <a:t>			</a:t>
            </a:r>
            <a:endParaRPr lang="en-US" sz="2400" dirty="0">
              <a:solidFill>
                <a:srgbClr val="FF0000"/>
              </a:solidFill>
            </a:endParaRPr>
          </a:p>
        </p:txBody>
      </p:sp>
      <p:sp>
        <p:nvSpPr>
          <p:cNvPr id="52227" name="Oval 4"/>
          <p:cNvSpPr>
            <a:spLocks noChangeArrowheads="1"/>
          </p:cNvSpPr>
          <p:nvPr/>
        </p:nvSpPr>
        <p:spPr bwMode="auto">
          <a:xfrm>
            <a:off x="5943600" y="2819400"/>
            <a:ext cx="2590800" cy="2374900"/>
          </a:xfrm>
          <a:prstGeom prst="ellipse">
            <a:avLst/>
          </a:prstGeom>
          <a:solidFill>
            <a:srgbClr val="FFC000"/>
          </a:solidFill>
          <a:ln w="9525">
            <a:solidFill>
              <a:schemeClr val="tx1"/>
            </a:solidFill>
            <a:round/>
            <a:headEnd/>
            <a:tailEnd/>
          </a:ln>
        </p:spPr>
        <p:txBody>
          <a:bodyPr wrap="none" anchor="ctr"/>
          <a:lstStyle/>
          <a:p>
            <a:pPr algn="ctr"/>
            <a:r>
              <a:rPr lang="en-US" sz="4000" dirty="0">
                <a:solidFill>
                  <a:srgbClr val="FFFFFF"/>
                </a:solidFill>
              </a:rPr>
              <a:t>Family</a:t>
            </a:r>
          </a:p>
        </p:txBody>
      </p:sp>
      <p:sp>
        <p:nvSpPr>
          <p:cNvPr id="438277" name="Line 5"/>
          <p:cNvSpPr>
            <a:spLocks noChangeShapeType="1"/>
          </p:cNvSpPr>
          <p:nvPr/>
        </p:nvSpPr>
        <p:spPr bwMode="auto">
          <a:xfrm>
            <a:off x="3276600" y="4114800"/>
            <a:ext cx="2895600" cy="0"/>
          </a:xfrm>
          <a:prstGeom prst="line">
            <a:avLst/>
          </a:prstGeom>
          <a:noFill/>
          <a:ln w="38100">
            <a:solidFill>
              <a:srgbClr val="008000"/>
            </a:solidFill>
            <a:prstDash val="dashDot"/>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5" name="Arc 14"/>
          <p:cNvSpPr/>
          <p:nvPr/>
        </p:nvSpPr>
        <p:spPr bwMode="auto">
          <a:xfrm>
            <a:off x="2667000" y="1676400"/>
            <a:ext cx="4572000" cy="2519363"/>
          </a:xfrm>
          <a:prstGeom prst="arc">
            <a:avLst>
              <a:gd name="adj1" fmla="val 11041224"/>
              <a:gd name="adj2" fmla="val 21582188"/>
            </a:avLst>
          </a:prstGeom>
          <a:noFill/>
          <a:ln w="31750" cap="flat" cmpd="sng" algn="ctr">
            <a:solidFill>
              <a:srgbClr val="009900"/>
            </a:solidFill>
            <a:prstDash val="solid"/>
            <a:round/>
            <a:headEnd type="none" w="med" len="med"/>
            <a:tailEnd type="stealth" w="lg" len="lg"/>
          </a:ln>
          <a:effectLst/>
        </p:spPr>
        <p:txBody>
          <a:bodyPr tIns="91440" bIns="91440">
            <a:spAutoFit/>
          </a:bodyPr>
          <a:lstStyle/>
          <a:p>
            <a:pPr>
              <a:defRPr/>
            </a:pPr>
            <a:endParaRPr lang="en-US">
              <a:solidFill>
                <a:srgbClr val="000000"/>
              </a:solidFill>
            </a:endParaRPr>
          </a:p>
        </p:txBody>
      </p:sp>
      <p:cxnSp>
        <p:nvCxnSpPr>
          <p:cNvPr id="17" name="Straight Connector 16"/>
          <p:cNvCxnSpPr>
            <a:cxnSpLocks noChangeShapeType="1"/>
          </p:cNvCxnSpPr>
          <p:nvPr/>
        </p:nvCxnSpPr>
        <p:spPr bwMode="auto">
          <a:xfrm rot="5400000">
            <a:off x="3162300" y="3848100"/>
            <a:ext cx="3429000" cy="0"/>
          </a:xfrm>
          <a:prstGeom prst="line">
            <a:avLst/>
          </a:prstGeom>
          <a:noFill/>
          <a:ln w="50800" algn="ctr">
            <a:solidFill>
              <a:schemeClr val="tx1"/>
            </a:solidFill>
            <a:round/>
            <a:headEnd/>
            <a:tailEnd/>
          </a:ln>
          <a:extLst>
            <a:ext uri="{909E8E84-426E-40DD-AFC4-6F175D3DCCD1}">
              <a14:hiddenFill xmlns:a14="http://schemas.microsoft.com/office/drawing/2010/main">
                <a:noFill/>
              </a14:hiddenFill>
            </a:ext>
          </a:extLst>
        </p:spPr>
      </p:cxnSp>
      <p:sp>
        <p:nvSpPr>
          <p:cNvPr id="20" name="TextBox 19"/>
          <p:cNvSpPr txBox="1">
            <a:spLocks noChangeArrowheads="1"/>
          </p:cNvSpPr>
          <p:nvPr/>
        </p:nvSpPr>
        <p:spPr bwMode="auto">
          <a:xfrm>
            <a:off x="4343400" y="5791200"/>
            <a:ext cx="12192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800" b="1">
                <a:solidFill>
                  <a:schemeClr val="bg2"/>
                </a:solidFill>
                <a:latin typeface="Arial" charset="0"/>
              </a:defRPr>
            </a:lvl1pPr>
            <a:lvl2pPr marL="742950" indent="-285750">
              <a:defRPr sz="2800" b="1">
                <a:solidFill>
                  <a:schemeClr val="bg2"/>
                </a:solidFill>
                <a:latin typeface="Arial" charset="0"/>
              </a:defRPr>
            </a:lvl2pPr>
            <a:lvl3pPr marL="1143000" indent="-228600">
              <a:defRPr sz="2800" b="1">
                <a:solidFill>
                  <a:schemeClr val="bg2"/>
                </a:solidFill>
                <a:latin typeface="Arial" charset="0"/>
              </a:defRPr>
            </a:lvl3pPr>
            <a:lvl4pPr marL="1600200" indent="-228600">
              <a:defRPr sz="2800" b="1">
                <a:solidFill>
                  <a:schemeClr val="bg2"/>
                </a:solidFill>
                <a:latin typeface="Arial" charset="0"/>
              </a:defRPr>
            </a:lvl4pPr>
            <a:lvl5pPr marL="2057400" indent="-228600">
              <a:defRPr sz="2800" b="1">
                <a:solidFill>
                  <a:schemeClr val="bg2"/>
                </a:solidFill>
                <a:latin typeface="Arial" charset="0"/>
              </a:defRPr>
            </a:lvl5pPr>
            <a:lvl6pPr marL="2514600" indent="-228600" algn="ctr" eaLnBrk="0" fontAlgn="base" hangingPunct="0">
              <a:spcBef>
                <a:spcPct val="0"/>
              </a:spcBef>
              <a:spcAft>
                <a:spcPct val="0"/>
              </a:spcAft>
              <a:defRPr sz="2800" b="1">
                <a:solidFill>
                  <a:schemeClr val="bg2"/>
                </a:solidFill>
                <a:latin typeface="Arial" charset="0"/>
              </a:defRPr>
            </a:lvl6pPr>
            <a:lvl7pPr marL="2971800" indent="-228600" algn="ctr" eaLnBrk="0" fontAlgn="base" hangingPunct="0">
              <a:spcBef>
                <a:spcPct val="0"/>
              </a:spcBef>
              <a:spcAft>
                <a:spcPct val="0"/>
              </a:spcAft>
              <a:defRPr sz="2800" b="1">
                <a:solidFill>
                  <a:schemeClr val="bg2"/>
                </a:solidFill>
                <a:latin typeface="Arial" charset="0"/>
              </a:defRPr>
            </a:lvl7pPr>
            <a:lvl8pPr marL="3429000" indent="-228600" algn="ctr" eaLnBrk="0" fontAlgn="base" hangingPunct="0">
              <a:spcBef>
                <a:spcPct val="0"/>
              </a:spcBef>
              <a:spcAft>
                <a:spcPct val="0"/>
              </a:spcAft>
              <a:defRPr sz="2800" b="1">
                <a:solidFill>
                  <a:schemeClr val="bg2"/>
                </a:solidFill>
                <a:latin typeface="Arial" charset="0"/>
              </a:defRPr>
            </a:lvl8pPr>
            <a:lvl9pPr marL="3886200" indent="-228600" algn="ctr" eaLnBrk="0" fontAlgn="base" hangingPunct="0">
              <a:spcBef>
                <a:spcPct val="0"/>
              </a:spcBef>
              <a:spcAft>
                <a:spcPct val="0"/>
              </a:spcAft>
              <a:defRPr sz="2800" b="1">
                <a:solidFill>
                  <a:schemeClr val="bg2"/>
                </a:solidFill>
                <a:latin typeface="Arial" charset="0"/>
              </a:defRPr>
            </a:lvl9pPr>
          </a:lstStyle>
          <a:p>
            <a:r>
              <a:rPr lang="en-US" dirty="0">
                <a:solidFill>
                  <a:srgbClr val="000000"/>
                </a:solidFill>
              </a:rPr>
              <a:t>0%</a:t>
            </a:r>
          </a:p>
        </p:txBody>
      </p:sp>
      <p:sp>
        <p:nvSpPr>
          <p:cNvPr id="22" name="TextBox 21"/>
          <p:cNvSpPr txBox="1">
            <a:spLocks noChangeArrowheads="1"/>
          </p:cNvSpPr>
          <p:nvPr/>
        </p:nvSpPr>
        <p:spPr bwMode="auto">
          <a:xfrm>
            <a:off x="4237464" y="838200"/>
            <a:ext cx="121920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800" b="1">
                <a:solidFill>
                  <a:schemeClr val="bg2"/>
                </a:solidFill>
                <a:latin typeface="Arial" charset="0"/>
              </a:defRPr>
            </a:lvl1pPr>
            <a:lvl2pPr marL="742950" indent="-285750">
              <a:defRPr sz="2800" b="1">
                <a:solidFill>
                  <a:schemeClr val="bg2"/>
                </a:solidFill>
                <a:latin typeface="Arial" charset="0"/>
              </a:defRPr>
            </a:lvl2pPr>
            <a:lvl3pPr marL="1143000" indent="-228600">
              <a:defRPr sz="2800" b="1">
                <a:solidFill>
                  <a:schemeClr val="bg2"/>
                </a:solidFill>
                <a:latin typeface="Arial" charset="0"/>
              </a:defRPr>
            </a:lvl3pPr>
            <a:lvl4pPr marL="1600200" indent="-228600">
              <a:defRPr sz="2800" b="1">
                <a:solidFill>
                  <a:schemeClr val="bg2"/>
                </a:solidFill>
                <a:latin typeface="Arial" charset="0"/>
              </a:defRPr>
            </a:lvl4pPr>
            <a:lvl5pPr marL="2057400" indent="-228600">
              <a:defRPr sz="2800" b="1">
                <a:solidFill>
                  <a:schemeClr val="bg2"/>
                </a:solidFill>
                <a:latin typeface="Arial" charset="0"/>
              </a:defRPr>
            </a:lvl5pPr>
            <a:lvl6pPr marL="2514600" indent="-228600" algn="ctr" eaLnBrk="0" fontAlgn="base" hangingPunct="0">
              <a:spcBef>
                <a:spcPct val="0"/>
              </a:spcBef>
              <a:spcAft>
                <a:spcPct val="0"/>
              </a:spcAft>
              <a:defRPr sz="2800" b="1">
                <a:solidFill>
                  <a:schemeClr val="bg2"/>
                </a:solidFill>
                <a:latin typeface="Arial" charset="0"/>
              </a:defRPr>
            </a:lvl6pPr>
            <a:lvl7pPr marL="2971800" indent="-228600" algn="ctr" eaLnBrk="0" fontAlgn="base" hangingPunct="0">
              <a:spcBef>
                <a:spcPct val="0"/>
              </a:spcBef>
              <a:spcAft>
                <a:spcPct val="0"/>
              </a:spcAft>
              <a:defRPr sz="2800" b="1">
                <a:solidFill>
                  <a:schemeClr val="bg2"/>
                </a:solidFill>
                <a:latin typeface="Arial" charset="0"/>
              </a:defRPr>
            </a:lvl7pPr>
            <a:lvl8pPr marL="3429000" indent="-228600" algn="ctr" eaLnBrk="0" fontAlgn="base" hangingPunct="0">
              <a:spcBef>
                <a:spcPct val="0"/>
              </a:spcBef>
              <a:spcAft>
                <a:spcPct val="0"/>
              </a:spcAft>
              <a:defRPr sz="2800" b="1">
                <a:solidFill>
                  <a:schemeClr val="bg2"/>
                </a:solidFill>
                <a:latin typeface="Arial" charset="0"/>
              </a:defRPr>
            </a:lvl8pPr>
            <a:lvl9pPr marL="3886200" indent="-228600" algn="ctr" eaLnBrk="0" fontAlgn="base" hangingPunct="0">
              <a:spcBef>
                <a:spcPct val="0"/>
              </a:spcBef>
              <a:spcAft>
                <a:spcPct val="0"/>
              </a:spcAft>
              <a:defRPr sz="2800" b="1">
                <a:solidFill>
                  <a:schemeClr val="bg2"/>
                </a:solidFill>
                <a:latin typeface="Arial" charset="0"/>
              </a:defRPr>
            </a:lvl9pPr>
          </a:lstStyle>
          <a:p>
            <a:pPr algn="ctr"/>
            <a:r>
              <a:rPr lang="en-US" dirty="0" smtClean="0">
                <a:solidFill>
                  <a:srgbClr val="000000"/>
                </a:solidFill>
              </a:rPr>
              <a:t>46.7%</a:t>
            </a:r>
            <a:endParaRPr lang="en-US" dirty="0">
              <a:solidFill>
                <a:srgbClr val="000000"/>
              </a:solidFill>
            </a:endParaRPr>
          </a:p>
        </p:txBody>
      </p:sp>
      <p:sp>
        <p:nvSpPr>
          <p:cNvPr id="23" name="Arc 22"/>
          <p:cNvSpPr/>
          <p:nvPr/>
        </p:nvSpPr>
        <p:spPr bwMode="auto">
          <a:xfrm flipV="1">
            <a:off x="2590800" y="4114800"/>
            <a:ext cx="4419600" cy="1800225"/>
          </a:xfrm>
          <a:prstGeom prst="arc">
            <a:avLst>
              <a:gd name="adj1" fmla="val 11041224"/>
              <a:gd name="adj2" fmla="val 21582188"/>
            </a:avLst>
          </a:prstGeom>
          <a:noFill/>
          <a:ln w="44450" cap="flat" cmpd="sng" algn="ctr">
            <a:solidFill>
              <a:srgbClr val="009900"/>
            </a:solidFill>
            <a:prstDash val="solid"/>
            <a:round/>
            <a:headEnd type="none" w="med" len="med"/>
            <a:tailEnd type="stealth" w="lg" len="lg"/>
          </a:ln>
          <a:effectLst/>
        </p:spPr>
        <p:txBody>
          <a:bodyPr tIns="91440" bIns="91440">
            <a:spAutoFit/>
          </a:bodyPr>
          <a:lstStyle/>
          <a:p>
            <a:pPr>
              <a:defRPr/>
            </a:pPr>
            <a:endParaRPr lang="en-US">
              <a:solidFill>
                <a:srgbClr val="000000"/>
              </a:solidFill>
            </a:endParaRPr>
          </a:p>
        </p:txBody>
      </p:sp>
      <p:pic>
        <p:nvPicPr>
          <p:cNvPr id="438279" name="Picture 7" descr="MCBL00351A0000[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038600" y="1447800"/>
            <a:ext cx="1676400" cy="955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Text Box 14"/>
          <p:cNvSpPr txBox="1">
            <a:spLocks noChangeArrowheads="1"/>
          </p:cNvSpPr>
          <p:nvPr/>
        </p:nvSpPr>
        <p:spPr bwMode="auto">
          <a:xfrm>
            <a:off x="1137144" y="3431854"/>
            <a:ext cx="2042020" cy="1149991"/>
          </a:xfrm>
          <a:prstGeom prst="rect">
            <a:avLst/>
          </a:prstGeom>
          <a:solidFill>
            <a:srgbClr val="3366FF"/>
          </a:solidFill>
          <a:ln w="9525">
            <a:solidFill>
              <a:srgbClr val="000000"/>
            </a:solidFill>
            <a:miter lim="800000"/>
            <a:headEnd/>
            <a:tailEnd/>
          </a:ln>
        </p:spPr>
        <p:txBody>
          <a:bodyPr/>
          <a:lstStyle>
            <a:lvl1pPr>
              <a:defRPr sz="2800" b="1">
                <a:solidFill>
                  <a:schemeClr val="bg2"/>
                </a:solidFill>
                <a:latin typeface="Arial" charset="0"/>
              </a:defRPr>
            </a:lvl1pPr>
            <a:lvl2pPr marL="742950" indent="-285750">
              <a:defRPr sz="2800" b="1">
                <a:solidFill>
                  <a:schemeClr val="bg2"/>
                </a:solidFill>
                <a:latin typeface="Arial" charset="0"/>
              </a:defRPr>
            </a:lvl2pPr>
            <a:lvl3pPr marL="1143000" indent="-228600">
              <a:defRPr sz="2800" b="1">
                <a:solidFill>
                  <a:schemeClr val="bg2"/>
                </a:solidFill>
                <a:latin typeface="Arial" charset="0"/>
              </a:defRPr>
            </a:lvl3pPr>
            <a:lvl4pPr marL="1600200" indent="-228600">
              <a:defRPr sz="2800" b="1">
                <a:solidFill>
                  <a:schemeClr val="bg2"/>
                </a:solidFill>
                <a:latin typeface="Arial" charset="0"/>
              </a:defRPr>
            </a:lvl4pPr>
            <a:lvl5pPr marL="2057400" indent="-228600">
              <a:defRPr sz="2800" b="1">
                <a:solidFill>
                  <a:schemeClr val="bg2"/>
                </a:solidFill>
                <a:latin typeface="Arial" charset="0"/>
              </a:defRPr>
            </a:lvl5pPr>
            <a:lvl6pPr marL="2514600" indent="-228600" algn="ctr" eaLnBrk="0" fontAlgn="base" hangingPunct="0">
              <a:spcBef>
                <a:spcPct val="0"/>
              </a:spcBef>
              <a:spcAft>
                <a:spcPct val="0"/>
              </a:spcAft>
              <a:defRPr sz="2800" b="1">
                <a:solidFill>
                  <a:schemeClr val="bg2"/>
                </a:solidFill>
                <a:latin typeface="Arial" charset="0"/>
              </a:defRPr>
            </a:lvl6pPr>
            <a:lvl7pPr marL="2971800" indent="-228600" algn="ctr" eaLnBrk="0" fontAlgn="base" hangingPunct="0">
              <a:spcBef>
                <a:spcPct val="0"/>
              </a:spcBef>
              <a:spcAft>
                <a:spcPct val="0"/>
              </a:spcAft>
              <a:defRPr sz="2800" b="1">
                <a:solidFill>
                  <a:schemeClr val="bg2"/>
                </a:solidFill>
                <a:latin typeface="Arial" charset="0"/>
              </a:defRPr>
            </a:lvl7pPr>
            <a:lvl8pPr marL="3429000" indent="-228600" algn="ctr" eaLnBrk="0" fontAlgn="base" hangingPunct="0">
              <a:spcBef>
                <a:spcPct val="0"/>
              </a:spcBef>
              <a:spcAft>
                <a:spcPct val="0"/>
              </a:spcAft>
              <a:defRPr sz="2800" b="1">
                <a:solidFill>
                  <a:schemeClr val="bg2"/>
                </a:solidFill>
                <a:latin typeface="Arial" charset="0"/>
              </a:defRPr>
            </a:lvl8pPr>
            <a:lvl9pPr marL="3886200" indent="-228600" algn="ctr" eaLnBrk="0" fontAlgn="base" hangingPunct="0">
              <a:spcBef>
                <a:spcPct val="0"/>
              </a:spcBef>
              <a:spcAft>
                <a:spcPct val="0"/>
              </a:spcAft>
              <a:defRPr sz="2800" b="1">
                <a:solidFill>
                  <a:schemeClr val="bg2"/>
                </a:solidFill>
                <a:latin typeface="Arial" charset="0"/>
              </a:defRPr>
            </a:lvl9pPr>
          </a:lstStyle>
          <a:p>
            <a:pPr algn="ctr" eaLnBrk="1" hangingPunct="1"/>
            <a:r>
              <a:rPr lang="en-US" sz="2400" b="0" dirty="0">
                <a:solidFill>
                  <a:srgbClr val="660066"/>
                </a:solidFill>
              </a:rPr>
              <a:t>Life </a:t>
            </a:r>
            <a:r>
              <a:rPr lang="en-US" sz="2400" b="0" dirty="0" smtClean="0">
                <a:solidFill>
                  <a:srgbClr val="660066"/>
                </a:solidFill>
              </a:rPr>
              <a:t>Insurance</a:t>
            </a:r>
          </a:p>
          <a:p>
            <a:pPr algn="ctr"/>
            <a:r>
              <a:rPr lang="en-US" sz="2400" b="0" dirty="0" smtClean="0">
                <a:solidFill>
                  <a:srgbClr val="660066"/>
                </a:solidFill>
              </a:rPr>
              <a:t>Wrapper</a:t>
            </a:r>
          </a:p>
        </p:txBody>
      </p:sp>
      <p:sp>
        <p:nvSpPr>
          <p:cNvPr id="12" name="TextBox 11"/>
          <p:cNvSpPr txBox="1">
            <a:spLocks noChangeArrowheads="1"/>
          </p:cNvSpPr>
          <p:nvPr/>
        </p:nvSpPr>
        <p:spPr bwMode="auto">
          <a:xfrm>
            <a:off x="4800600" y="3672543"/>
            <a:ext cx="121920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800" b="1">
                <a:solidFill>
                  <a:schemeClr val="bg2"/>
                </a:solidFill>
                <a:latin typeface="Arial" charset="0"/>
              </a:defRPr>
            </a:lvl1pPr>
            <a:lvl2pPr marL="742950" indent="-285750">
              <a:defRPr sz="2800" b="1">
                <a:solidFill>
                  <a:schemeClr val="bg2"/>
                </a:solidFill>
                <a:latin typeface="Arial" charset="0"/>
              </a:defRPr>
            </a:lvl2pPr>
            <a:lvl3pPr marL="1143000" indent="-228600">
              <a:defRPr sz="2800" b="1">
                <a:solidFill>
                  <a:schemeClr val="bg2"/>
                </a:solidFill>
                <a:latin typeface="Arial" charset="0"/>
              </a:defRPr>
            </a:lvl3pPr>
            <a:lvl4pPr marL="1600200" indent="-228600">
              <a:defRPr sz="2800" b="1">
                <a:solidFill>
                  <a:schemeClr val="bg2"/>
                </a:solidFill>
                <a:latin typeface="Arial" charset="0"/>
              </a:defRPr>
            </a:lvl4pPr>
            <a:lvl5pPr marL="2057400" indent="-228600">
              <a:defRPr sz="2800" b="1">
                <a:solidFill>
                  <a:schemeClr val="bg2"/>
                </a:solidFill>
                <a:latin typeface="Arial" charset="0"/>
              </a:defRPr>
            </a:lvl5pPr>
            <a:lvl6pPr marL="2514600" indent="-228600" algn="ctr" eaLnBrk="0" fontAlgn="base" hangingPunct="0">
              <a:spcBef>
                <a:spcPct val="0"/>
              </a:spcBef>
              <a:spcAft>
                <a:spcPct val="0"/>
              </a:spcAft>
              <a:defRPr sz="2800" b="1">
                <a:solidFill>
                  <a:schemeClr val="bg2"/>
                </a:solidFill>
                <a:latin typeface="Arial" charset="0"/>
              </a:defRPr>
            </a:lvl6pPr>
            <a:lvl7pPr marL="2971800" indent="-228600" algn="ctr" eaLnBrk="0" fontAlgn="base" hangingPunct="0">
              <a:spcBef>
                <a:spcPct val="0"/>
              </a:spcBef>
              <a:spcAft>
                <a:spcPct val="0"/>
              </a:spcAft>
              <a:defRPr sz="2800" b="1">
                <a:solidFill>
                  <a:schemeClr val="bg2"/>
                </a:solidFill>
                <a:latin typeface="Arial" charset="0"/>
              </a:defRPr>
            </a:lvl7pPr>
            <a:lvl8pPr marL="3429000" indent="-228600" algn="ctr" eaLnBrk="0" fontAlgn="base" hangingPunct="0">
              <a:spcBef>
                <a:spcPct val="0"/>
              </a:spcBef>
              <a:spcAft>
                <a:spcPct val="0"/>
              </a:spcAft>
              <a:defRPr sz="2800" b="1">
                <a:solidFill>
                  <a:schemeClr val="bg2"/>
                </a:solidFill>
                <a:latin typeface="Arial" charset="0"/>
              </a:defRPr>
            </a:lvl8pPr>
            <a:lvl9pPr marL="3886200" indent="-228600" algn="ctr" eaLnBrk="0" fontAlgn="base" hangingPunct="0">
              <a:spcBef>
                <a:spcPct val="0"/>
              </a:spcBef>
              <a:spcAft>
                <a:spcPct val="0"/>
              </a:spcAft>
              <a:defRPr sz="2800" b="1">
                <a:solidFill>
                  <a:schemeClr val="bg2"/>
                </a:solidFill>
                <a:latin typeface="Arial" charset="0"/>
              </a:defRPr>
            </a:lvl9pPr>
          </a:lstStyle>
          <a:p>
            <a:pPr algn="ctr"/>
            <a:r>
              <a:rPr lang="en-US" dirty="0" smtClean="0">
                <a:solidFill>
                  <a:srgbClr val="000000"/>
                </a:solidFill>
              </a:rPr>
              <a:t>50.4%</a:t>
            </a:r>
            <a:endParaRPr lang="en-US" dirty="0">
              <a:solidFill>
                <a:srgbClr val="000000"/>
              </a:solidFill>
            </a:endParaRPr>
          </a:p>
        </p:txBody>
      </p:sp>
      <p:sp>
        <p:nvSpPr>
          <p:cNvPr id="2" name="TextBox 1"/>
          <p:cNvSpPr txBox="1"/>
          <p:nvPr/>
        </p:nvSpPr>
        <p:spPr>
          <a:xfrm>
            <a:off x="1137144" y="4535773"/>
            <a:ext cx="1976991" cy="523220"/>
          </a:xfrm>
          <a:prstGeom prst="rect">
            <a:avLst/>
          </a:prstGeom>
          <a:noFill/>
        </p:spPr>
        <p:txBody>
          <a:bodyPr wrap="square" rtlCol="0">
            <a:spAutoFit/>
          </a:bodyPr>
          <a:lstStyle/>
          <a:p>
            <a:pPr algn="ctr"/>
            <a:r>
              <a:rPr lang="en-US" sz="2800" b="1" dirty="0" smtClean="0">
                <a:solidFill>
                  <a:srgbClr val="FF0000"/>
                </a:solidFill>
              </a:rPr>
              <a:t>9% </a:t>
            </a:r>
            <a:r>
              <a:rPr lang="en-US" sz="2800" b="1" dirty="0">
                <a:solidFill>
                  <a:srgbClr val="FF0000"/>
                </a:solidFill>
              </a:rPr>
              <a:t>tax</a:t>
            </a:r>
            <a:endParaRPr lang="en-US" sz="2800" b="1" dirty="0">
              <a:solidFill>
                <a:srgbClr val="660066"/>
              </a:solidFill>
            </a:endParaRPr>
          </a:p>
        </p:txBody>
      </p:sp>
      <p:sp>
        <p:nvSpPr>
          <p:cNvPr id="3" name="TextBox 2"/>
          <p:cNvSpPr txBox="1"/>
          <p:nvPr/>
        </p:nvSpPr>
        <p:spPr>
          <a:xfrm>
            <a:off x="649574" y="909403"/>
            <a:ext cx="3192905" cy="1415772"/>
          </a:xfrm>
          <a:prstGeom prst="rect">
            <a:avLst/>
          </a:prstGeom>
          <a:noFill/>
        </p:spPr>
        <p:txBody>
          <a:bodyPr wrap="square" rtlCol="0">
            <a:spAutoFit/>
          </a:bodyPr>
          <a:lstStyle/>
          <a:p>
            <a:pPr algn="ctr"/>
            <a:r>
              <a:rPr lang="en-CA" b="1" dirty="0" smtClean="0"/>
              <a:t>Pipeline 25.2%</a:t>
            </a:r>
            <a:endParaRPr lang="en-CA" dirty="0" smtClean="0"/>
          </a:p>
          <a:p>
            <a:pPr marL="285750" indent="-285750">
              <a:buFontTx/>
              <a:buChar char="-"/>
            </a:pPr>
            <a:r>
              <a:rPr lang="en-CA" sz="1400" dirty="0" smtClean="0"/>
              <a:t>Estate incorporates </a:t>
            </a:r>
            <a:r>
              <a:rPr lang="en-CA" sz="1400" dirty="0" err="1" smtClean="0"/>
              <a:t>newco</a:t>
            </a:r>
            <a:r>
              <a:rPr lang="en-CA" sz="1400" dirty="0" smtClean="0"/>
              <a:t>.</a:t>
            </a:r>
          </a:p>
          <a:p>
            <a:pPr marL="285750" indent="-285750">
              <a:buFontTx/>
              <a:buChar char="-"/>
            </a:pPr>
            <a:r>
              <a:rPr lang="en-CA" sz="1400" dirty="0" smtClean="0"/>
              <a:t>Estate uses promissory note to buy </a:t>
            </a:r>
            <a:r>
              <a:rPr lang="en-CA" sz="1400" dirty="0" err="1" smtClean="0"/>
              <a:t>oldco</a:t>
            </a:r>
            <a:r>
              <a:rPr lang="en-CA" sz="1400" dirty="0" smtClean="0"/>
              <a:t> from estate.</a:t>
            </a:r>
          </a:p>
          <a:p>
            <a:pPr marL="285750" indent="-285750">
              <a:buFontTx/>
              <a:buChar char="-"/>
            </a:pPr>
            <a:r>
              <a:rPr lang="en-CA" sz="1400" dirty="0" smtClean="0"/>
              <a:t>Amalgamate companies and repay estate.</a:t>
            </a:r>
            <a:r>
              <a:rPr lang="en-CA" sz="1400" b="1" dirty="0" smtClean="0"/>
              <a:t> </a:t>
            </a:r>
            <a:endParaRPr lang="en-CA" sz="1400" b="1" dirty="0"/>
          </a:p>
        </p:txBody>
      </p:sp>
    </p:spTree>
    <p:extLst>
      <p:ext uri="{BB962C8B-B14F-4D97-AF65-F5344CB8AC3E}">
        <p14:creationId xmlns:p14="http://schemas.microsoft.com/office/powerpoint/2010/main" val="1866522516"/>
      </p:ext>
    </p:extLst>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38277"/>
                                        </p:tgtEl>
                                        <p:attrNameLst>
                                          <p:attrName>style.visibility</p:attrName>
                                        </p:attrNameLst>
                                      </p:cBhvr>
                                      <p:to>
                                        <p:strVal val="visible"/>
                                      </p:to>
                                    </p:set>
                                    <p:animEffect transition="in" filter="wipe(left)">
                                      <p:cBhvr>
                                        <p:cTn id="7" dur="1000"/>
                                        <p:tgtEl>
                                          <p:spTgt spid="438277"/>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12"/>
                                        </p:tgtEl>
                                        <p:attrNameLst>
                                          <p:attrName>style.visibility</p:attrName>
                                        </p:attrNameLst>
                                      </p:cBhvr>
                                      <p:to>
                                        <p:strVal val="visible"/>
                                      </p:to>
                                    </p:set>
                                    <p:animEffect transition="in" filter="wipe(left)">
                                      <p:cBhvr>
                                        <p:cTn id="10" dur="1000"/>
                                        <p:tgtEl>
                                          <p:spTgt spid="12"/>
                                        </p:tgtEl>
                                      </p:cBhvr>
                                    </p:animEffec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7"/>
                                        </p:tgtEl>
                                        <p:attrNameLst>
                                          <p:attrName>style.visibility</p:attrName>
                                        </p:attrNameLst>
                                      </p:cBhvr>
                                      <p:to>
                                        <p:strVal val="visible"/>
                                      </p:to>
                                    </p:set>
                                  </p:childTnLst>
                                </p:cTn>
                              </p:par>
                            </p:childTnLst>
                          </p:cTn>
                        </p:par>
                        <p:par>
                          <p:cTn id="15" fill="hold">
                            <p:stCondLst>
                              <p:cond delay="0"/>
                            </p:stCondLst>
                            <p:childTnLst>
                              <p:par>
                                <p:cTn id="16" presetID="4" presetClass="entr" presetSubtype="16" fill="hold" nodeType="afterEffect">
                                  <p:stCondLst>
                                    <p:cond delay="0"/>
                                  </p:stCondLst>
                                  <p:childTnLst>
                                    <p:set>
                                      <p:cBhvr>
                                        <p:cTn id="17" dur="1" fill="hold">
                                          <p:stCondLst>
                                            <p:cond delay="0"/>
                                          </p:stCondLst>
                                        </p:cTn>
                                        <p:tgtEl>
                                          <p:spTgt spid="438279"/>
                                        </p:tgtEl>
                                        <p:attrNameLst>
                                          <p:attrName>style.visibility</p:attrName>
                                        </p:attrNameLst>
                                      </p:cBhvr>
                                      <p:to>
                                        <p:strVal val="visible"/>
                                      </p:to>
                                    </p:set>
                                    <p:animEffect transition="in" filter="box(in)">
                                      <p:cBhvr>
                                        <p:cTn id="18" dur="1000"/>
                                        <p:tgtEl>
                                          <p:spTgt spid="438279"/>
                                        </p:tgtEl>
                                      </p:cBhvr>
                                    </p:animEffect>
                                  </p:childTnLst>
                                </p:cTn>
                              </p:par>
                            </p:childTnLst>
                          </p:cTn>
                        </p:par>
                      </p:childTnLst>
                    </p:cTn>
                  </p:par>
                  <p:par>
                    <p:cTn id="19" fill="hold">
                      <p:stCondLst>
                        <p:cond delay="indefinite"/>
                      </p:stCondLst>
                      <p:childTnLst>
                        <p:par>
                          <p:cTn id="20" fill="hold">
                            <p:stCondLst>
                              <p:cond delay="0"/>
                            </p:stCondLst>
                            <p:childTnLst>
                              <p:par>
                                <p:cTn id="21" presetID="22" presetClass="entr" presetSubtype="8" fill="hold" grpId="0" nodeType="clickEffect">
                                  <p:stCondLst>
                                    <p:cond delay="0"/>
                                  </p:stCondLst>
                                  <p:childTnLst>
                                    <p:set>
                                      <p:cBhvr>
                                        <p:cTn id="22" dur="1" fill="hold">
                                          <p:stCondLst>
                                            <p:cond delay="0"/>
                                          </p:stCondLst>
                                        </p:cTn>
                                        <p:tgtEl>
                                          <p:spTgt spid="2"/>
                                        </p:tgtEl>
                                        <p:attrNameLst>
                                          <p:attrName>style.visibility</p:attrName>
                                        </p:attrNameLst>
                                      </p:cBhvr>
                                      <p:to>
                                        <p:strVal val="visible"/>
                                      </p:to>
                                    </p:set>
                                    <p:animEffect transition="in" filter="wipe(left)">
                                      <p:cBhvr>
                                        <p:cTn id="23" dur="500"/>
                                        <p:tgtEl>
                                          <p:spTgt spid="2"/>
                                        </p:tgtEl>
                                      </p:cBhvr>
                                    </p:animEffect>
                                  </p:childTnLst>
                                </p:cTn>
                              </p:par>
                            </p:childTnLst>
                          </p:cTn>
                        </p:par>
                      </p:childTnLst>
                    </p:cTn>
                  </p:par>
                  <p:par>
                    <p:cTn id="24" fill="hold">
                      <p:stCondLst>
                        <p:cond delay="indefinite"/>
                      </p:stCondLst>
                      <p:childTnLst>
                        <p:par>
                          <p:cTn id="25" fill="hold">
                            <p:stCondLst>
                              <p:cond delay="0"/>
                            </p:stCondLst>
                            <p:childTnLst>
                              <p:par>
                                <p:cTn id="26" presetID="22" presetClass="entr" presetSubtype="8" fill="hold" nodeType="clickEffect">
                                  <p:stCondLst>
                                    <p:cond delay="0"/>
                                  </p:stCondLst>
                                  <p:childTnLst>
                                    <p:set>
                                      <p:cBhvr>
                                        <p:cTn id="27" dur="1" fill="hold">
                                          <p:stCondLst>
                                            <p:cond delay="0"/>
                                          </p:stCondLst>
                                        </p:cTn>
                                        <p:tgtEl>
                                          <p:spTgt spid="15"/>
                                        </p:tgtEl>
                                        <p:attrNameLst>
                                          <p:attrName>style.visibility</p:attrName>
                                        </p:attrNameLst>
                                      </p:cBhvr>
                                      <p:to>
                                        <p:strVal val="visible"/>
                                      </p:to>
                                    </p:set>
                                    <p:animEffect transition="in" filter="wipe(left)">
                                      <p:cBhvr>
                                        <p:cTn id="28" dur="1000"/>
                                        <p:tgtEl>
                                          <p:spTgt spid="15"/>
                                        </p:tgtEl>
                                      </p:cBhvr>
                                    </p:animEffect>
                                  </p:childTnLst>
                                </p:cTn>
                              </p:par>
                              <p:par>
                                <p:cTn id="29" presetID="22" presetClass="entr" presetSubtype="8" fill="hold" grpId="0" nodeType="withEffect">
                                  <p:stCondLst>
                                    <p:cond delay="0"/>
                                  </p:stCondLst>
                                  <p:childTnLst>
                                    <p:set>
                                      <p:cBhvr>
                                        <p:cTn id="30" dur="1" fill="hold">
                                          <p:stCondLst>
                                            <p:cond delay="0"/>
                                          </p:stCondLst>
                                        </p:cTn>
                                        <p:tgtEl>
                                          <p:spTgt spid="22"/>
                                        </p:tgtEl>
                                        <p:attrNameLst>
                                          <p:attrName>style.visibility</p:attrName>
                                        </p:attrNameLst>
                                      </p:cBhvr>
                                      <p:to>
                                        <p:strVal val="visible"/>
                                      </p:to>
                                    </p:set>
                                    <p:animEffect transition="in" filter="wipe(left)">
                                      <p:cBhvr>
                                        <p:cTn id="31" dur="1000"/>
                                        <p:tgtEl>
                                          <p:spTgt spid="22"/>
                                        </p:tgtEl>
                                      </p:cBhvr>
                                    </p:animEffect>
                                  </p:childTnLst>
                                </p:cTn>
                              </p:par>
                            </p:childTnLst>
                          </p:cTn>
                        </p:par>
                      </p:childTnLst>
                    </p:cTn>
                  </p:par>
                  <p:par>
                    <p:cTn id="32" fill="hold">
                      <p:stCondLst>
                        <p:cond delay="indefinite"/>
                      </p:stCondLst>
                      <p:childTnLst>
                        <p:par>
                          <p:cTn id="33" fill="hold">
                            <p:stCondLst>
                              <p:cond delay="0"/>
                            </p:stCondLst>
                            <p:childTnLst>
                              <p:par>
                                <p:cTn id="34" presetID="5" presetClass="entr" presetSubtype="10" fill="hold" grpId="0" nodeType="clickEffect">
                                  <p:stCondLst>
                                    <p:cond delay="0"/>
                                  </p:stCondLst>
                                  <p:childTnLst>
                                    <p:set>
                                      <p:cBhvr>
                                        <p:cTn id="35" dur="1" fill="hold">
                                          <p:stCondLst>
                                            <p:cond delay="0"/>
                                          </p:stCondLst>
                                        </p:cTn>
                                        <p:tgtEl>
                                          <p:spTgt spid="14"/>
                                        </p:tgtEl>
                                        <p:attrNameLst>
                                          <p:attrName>style.visibility</p:attrName>
                                        </p:attrNameLst>
                                      </p:cBhvr>
                                      <p:to>
                                        <p:strVal val="visible"/>
                                      </p:to>
                                    </p:set>
                                    <p:animEffect transition="in" filter="checkerboard(across)">
                                      <p:cBhvr>
                                        <p:cTn id="36" dur="500"/>
                                        <p:tgtEl>
                                          <p:spTgt spid="14"/>
                                        </p:tgtEl>
                                      </p:cBhvr>
                                    </p:animEffect>
                                  </p:childTnLst>
                                </p:cTn>
                              </p:par>
                            </p:childTnLst>
                          </p:cTn>
                        </p:par>
                      </p:childTnLst>
                    </p:cTn>
                  </p:par>
                  <p:par>
                    <p:cTn id="37" fill="hold">
                      <p:stCondLst>
                        <p:cond delay="indefinite"/>
                      </p:stCondLst>
                      <p:childTnLst>
                        <p:par>
                          <p:cTn id="38" fill="hold">
                            <p:stCondLst>
                              <p:cond delay="0"/>
                            </p:stCondLst>
                            <p:childTnLst>
                              <p:par>
                                <p:cTn id="39" presetID="22" presetClass="entr" presetSubtype="8" fill="hold" nodeType="clickEffect">
                                  <p:stCondLst>
                                    <p:cond delay="0"/>
                                  </p:stCondLst>
                                  <p:childTnLst>
                                    <p:set>
                                      <p:cBhvr>
                                        <p:cTn id="40" dur="1" fill="hold">
                                          <p:stCondLst>
                                            <p:cond delay="0"/>
                                          </p:stCondLst>
                                        </p:cTn>
                                        <p:tgtEl>
                                          <p:spTgt spid="23"/>
                                        </p:tgtEl>
                                        <p:attrNameLst>
                                          <p:attrName>style.visibility</p:attrName>
                                        </p:attrNameLst>
                                      </p:cBhvr>
                                      <p:to>
                                        <p:strVal val="visible"/>
                                      </p:to>
                                    </p:set>
                                    <p:animEffect transition="in" filter="wipe(left)">
                                      <p:cBhvr>
                                        <p:cTn id="41" dur="1000"/>
                                        <p:tgtEl>
                                          <p:spTgt spid="23"/>
                                        </p:tgtEl>
                                      </p:cBhvr>
                                    </p:animEffect>
                                  </p:childTnLst>
                                </p:cTn>
                              </p:par>
                              <p:par>
                                <p:cTn id="42" presetID="5" presetClass="entr" presetSubtype="10" fill="hold" grpId="0" nodeType="withEffect">
                                  <p:stCondLst>
                                    <p:cond delay="0"/>
                                  </p:stCondLst>
                                  <p:childTnLst>
                                    <p:set>
                                      <p:cBhvr>
                                        <p:cTn id="43" dur="1" fill="hold">
                                          <p:stCondLst>
                                            <p:cond delay="0"/>
                                          </p:stCondLst>
                                        </p:cTn>
                                        <p:tgtEl>
                                          <p:spTgt spid="20"/>
                                        </p:tgtEl>
                                        <p:attrNameLst>
                                          <p:attrName>style.visibility</p:attrName>
                                        </p:attrNameLst>
                                      </p:cBhvr>
                                      <p:to>
                                        <p:strVal val="visible"/>
                                      </p:to>
                                    </p:set>
                                    <p:animEffect transition="in" filter="checkerboard(across)">
                                      <p:cBhvr>
                                        <p:cTn id="44" dur="1000"/>
                                        <p:tgtEl>
                                          <p:spTgt spid="20"/>
                                        </p:tgtEl>
                                      </p:cBhvr>
                                    </p:animEffect>
                                  </p:childTnLst>
                                </p:cTn>
                              </p:par>
                            </p:childTnLst>
                          </p:cTn>
                        </p:par>
                        <p:par>
                          <p:cTn id="45" fill="hold">
                            <p:stCondLst>
                              <p:cond delay="1000"/>
                            </p:stCondLst>
                            <p:childTnLst>
                              <p:par>
                                <p:cTn id="46" presetID="10" presetClass="entr" presetSubtype="0" fill="hold" grpId="0" nodeType="afterEffect">
                                  <p:stCondLst>
                                    <p:cond delay="3500"/>
                                  </p:stCondLst>
                                  <p:childTnLst>
                                    <p:set>
                                      <p:cBhvr>
                                        <p:cTn id="47" dur="1" fill="hold">
                                          <p:stCondLst>
                                            <p:cond delay="0"/>
                                          </p:stCondLst>
                                        </p:cTn>
                                        <p:tgtEl>
                                          <p:spTgt spid="3"/>
                                        </p:tgtEl>
                                        <p:attrNameLst>
                                          <p:attrName>style.visibility</p:attrName>
                                        </p:attrNameLst>
                                      </p:cBhvr>
                                      <p:to>
                                        <p:strVal val="visible"/>
                                      </p:to>
                                    </p:set>
                                    <p:animEffect transition="in" filter="fade">
                                      <p:cBhvr>
                                        <p:cTn id="48" dur="1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8277" grpId="0" animBg="1"/>
      <p:bldP spid="20" grpId="0"/>
      <p:bldP spid="22" grpId="0"/>
      <p:bldP spid="14" grpId="0" animBg="1"/>
      <p:bldP spid="12" grpId="0"/>
      <p:bldP spid="2" grpId="0"/>
      <p:bldP spid="3"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ounded Rectangle 14"/>
          <p:cNvSpPr/>
          <p:nvPr/>
        </p:nvSpPr>
        <p:spPr bwMode="auto">
          <a:xfrm>
            <a:off x="971600" y="1700809"/>
            <a:ext cx="6725021" cy="1512168"/>
          </a:xfrm>
          <a:prstGeom prst="roundRect">
            <a:avLst>
              <a:gd name="adj" fmla="val 9033"/>
            </a:avLst>
          </a:prstGeom>
          <a:noFill/>
          <a:ln>
            <a:solidFill>
              <a:schemeClr val="tx1"/>
            </a:solidFill>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lIns="91436" tIns="45718" rIns="91436" bIns="45718" anchor="ctr"/>
          <a:lstStyle/>
          <a:p>
            <a:pPr algn="ctr" defTabSz="914099">
              <a:defRPr/>
            </a:pPr>
            <a:r>
              <a:rPr lang="en-US" sz="2800" dirty="0" smtClean="0">
                <a:solidFill>
                  <a:schemeClr val="tx2"/>
                </a:solidFill>
                <a:effectLst>
                  <a:outerShdw blurRad="38100" dist="38100" dir="2700000" algn="tl">
                    <a:srgbClr val="000000">
                      <a:alpha val="43137"/>
                    </a:srgbClr>
                  </a:outerShdw>
                </a:effectLst>
              </a:rPr>
              <a:t>Any </a:t>
            </a:r>
            <a:r>
              <a:rPr lang="en-US" sz="2800" dirty="0">
                <a:solidFill>
                  <a:schemeClr val="tx2"/>
                </a:solidFill>
                <a:effectLst>
                  <a:outerShdw blurRad="38100" dist="38100" dir="2700000" algn="tl">
                    <a:srgbClr val="000000">
                      <a:alpha val="43137"/>
                    </a:srgbClr>
                  </a:outerShdw>
                </a:effectLst>
              </a:rPr>
              <a:t>Co.</a:t>
            </a:r>
            <a:br>
              <a:rPr lang="en-US" sz="2800" dirty="0">
                <a:solidFill>
                  <a:schemeClr val="tx2"/>
                </a:solidFill>
                <a:effectLst>
                  <a:outerShdw blurRad="38100" dist="38100" dir="2700000" algn="tl">
                    <a:srgbClr val="000000">
                      <a:alpha val="43137"/>
                    </a:srgbClr>
                  </a:outerShdw>
                </a:effectLst>
              </a:rPr>
            </a:br>
            <a:r>
              <a:rPr lang="en-US" sz="2800" dirty="0" smtClean="0">
                <a:solidFill>
                  <a:schemeClr val="tx2"/>
                </a:solidFill>
                <a:effectLst>
                  <a:outerShdw blurRad="38100" dist="38100" dir="2700000" algn="tl">
                    <a:srgbClr val="000000">
                      <a:alpha val="43137"/>
                    </a:srgbClr>
                  </a:outerShdw>
                </a:effectLst>
              </a:rPr>
              <a:t>$5,00,000</a:t>
            </a:r>
            <a:endParaRPr lang="en-US" sz="2800" dirty="0">
              <a:solidFill>
                <a:schemeClr val="tx2"/>
              </a:solidFill>
              <a:effectLst>
                <a:outerShdw blurRad="38100" dist="38100" dir="2700000" algn="tl">
                  <a:srgbClr val="000000">
                    <a:alpha val="43137"/>
                  </a:srgbClr>
                </a:outerShdw>
              </a:effectLst>
            </a:endParaRPr>
          </a:p>
        </p:txBody>
      </p:sp>
      <p:sp>
        <p:nvSpPr>
          <p:cNvPr id="306187" name="Line 11"/>
          <p:cNvSpPr>
            <a:spLocks noChangeShapeType="1"/>
          </p:cNvSpPr>
          <p:nvPr/>
        </p:nvSpPr>
        <p:spPr bwMode="auto">
          <a:xfrm>
            <a:off x="6497602" y="2941506"/>
            <a:ext cx="12700" cy="2160587"/>
          </a:xfrm>
          <a:prstGeom prst="line">
            <a:avLst/>
          </a:prstGeom>
          <a:noFill/>
          <a:ln w="38100">
            <a:solidFill>
              <a:schemeClr val="tx1"/>
            </a:solidFill>
            <a:round/>
            <a:headEnd/>
            <a:tailEnd type="triangle" w="lg" len="med"/>
          </a:ln>
          <a:extLst>
            <a:ext uri="{909E8E84-426E-40DD-AFC4-6F175D3DCCD1}">
              <a14:hiddenFill xmlns:a14="http://schemas.microsoft.com/office/drawing/2010/main">
                <a:noFill/>
              </a14:hiddenFill>
            </a:ext>
          </a:extLst>
        </p:spPr>
        <p:txBody>
          <a:bodyPr tIns="91440" bIns="91440" anchor="ctr"/>
          <a:lstStyle/>
          <a:p>
            <a:endParaRPr lang="en-US"/>
          </a:p>
        </p:txBody>
      </p:sp>
      <p:sp>
        <p:nvSpPr>
          <p:cNvPr id="306188" name="Line 12"/>
          <p:cNvSpPr>
            <a:spLocks noChangeShapeType="1"/>
          </p:cNvSpPr>
          <p:nvPr/>
        </p:nvSpPr>
        <p:spPr bwMode="auto">
          <a:xfrm flipH="1">
            <a:off x="2424112" y="2852738"/>
            <a:ext cx="0" cy="2089150"/>
          </a:xfrm>
          <a:prstGeom prst="line">
            <a:avLst/>
          </a:prstGeom>
          <a:noFill/>
          <a:ln w="38100">
            <a:solidFill>
              <a:schemeClr val="tx1"/>
            </a:solidFill>
            <a:round/>
            <a:headEnd/>
            <a:tailEnd type="triangle" w="lg" len="med"/>
          </a:ln>
          <a:extLst>
            <a:ext uri="{909E8E84-426E-40DD-AFC4-6F175D3DCCD1}">
              <a14:hiddenFill xmlns:a14="http://schemas.microsoft.com/office/drawing/2010/main">
                <a:noFill/>
              </a14:hiddenFill>
            </a:ext>
          </a:extLst>
        </p:spPr>
        <p:txBody>
          <a:bodyPr tIns="91440" bIns="91440" anchor="ctr"/>
          <a:lstStyle/>
          <a:p>
            <a:endParaRPr lang="en-US"/>
          </a:p>
        </p:txBody>
      </p:sp>
      <p:sp>
        <p:nvSpPr>
          <p:cNvPr id="306178" name="Rectangle 2"/>
          <p:cNvSpPr>
            <a:spLocks noChangeArrowheads="1"/>
          </p:cNvSpPr>
          <p:nvPr/>
        </p:nvSpPr>
        <p:spPr bwMode="auto">
          <a:xfrm>
            <a:off x="5402511" y="3890701"/>
            <a:ext cx="1635336" cy="922410"/>
          </a:xfrm>
          <a:prstGeom prst="rect">
            <a:avLst/>
          </a:prstGeom>
          <a:solidFill>
            <a:srgbClr val="FF0000">
              <a:alpha val="50196"/>
            </a:srgbClr>
          </a:solidFill>
          <a:ln w="9525">
            <a:solidFill>
              <a:schemeClr val="accent1"/>
            </a:solidFill>
            <a:miter lim="800000"/>
            <a:headEnd/>
            <a:tailEnd/>
          </a:ln>
        </p:spPr>
        <p:txBody>
          <a:bodyPr wrap="none" tIns="91440" bIns="91440" anchor="ct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algn="ctr" eaLnBrk="0" fontAlgn="base" hangingPunct="0">
              <a:spcBef>
                <a:spcPct val="0"/>
              </a:spcBef>
              <a:spcAft>
                <a:spcPct val="0"/>
              </a:spcAft>
              <a:defRPr>
                <a:solidFill>
                  <a:schemeClr val="tx1"/>
                </a:solidFill>
                <a:latin typeface="Arial" pitchFamily="34" charset="0"/>
              </a:defRPr>
            </a:lvl6pPr>
            <a:lvl7pPr marL="2971800" indent="-228600" algn="ctr" eaLnBrk="0" fontAlgn="base" hangingPunct="0">
              <a:spcBef>
                <a:spcPct val="0"/>
              </a:spcBef>
              <a:spcAft>
                <a:spcPct val="0"/>
              </a:spcAft>
              <a:defRPr>
                <a:solidFill>
                  <a:schemeClr val="tx1"/>
                </a:solidFill>
                <a:latin typeface="Arial" pitchFamily="34" charset="0"/>
              </a:defRPr>
            </a:lvl7pPr>
            <a:lvl8pPr marL="3429000" indent="-228600" algn="ctr" eaLnBrk="0" fontAlgn="base" hangingPunct="0">
              <a:spcBef>
                <a:spcPct val="0"/>
              </a:spcBef>
              <a:spcAft>
                <a:spcPct val="0"/>
              </a:spcAft>
              <a:defRPr>
                <a:solidFill>
                  <a:schemeClr val="tx1"/>
                </a:solidFill>
                <a:latin typeface="Arial" pitchFamily="34" charset="0"/>
              </a:defRPr>
            </a:lvl8pPr>
            <a:lvl9pPr marL="3886200" indent="-228600" algn="ctr" eaLnBrk="0" fontAlgn="base" hangingPunct="0">
              <a:spcBef>
                <a:spcPct val="0"/>
              </a:spcBef>
              <a:spcAft>
                <a:spcPct val="0"/>
              </a:spcAft>
              <a:defRPr>
                <a:solidFill>
                  <a:schemeClr val="tx1"/>
                </a:solidFill>
                <a:latin typeface="Arial" pitchFamily="34" charset="0"/>
              </a:defRPr>
            </a:lvl9pPr>
          </a:lstStyle>
          <a:p>
            <a:pPr algn="l" eaLnBrk="1" hangingPunct="1"/>
            <a:endParaRPr lang="en-US" altLang="en-US">
              <a:solidFill>
                <a:srgbClr val="FFFFFF"/>
              </a:solidFill>
              <a:latin typeface="Calibri" pitchFamily="34" charset="0"/>
            </a:endParaRPr>
          </a:p>
        </p:txBody>
      </p:sp>
      <p:sp>
        <p:nvSpPr>
          <p:cNvPr id="54280" name="Text Box 4"/>
          <p:cNvSpPr txBox="1">
            <a:spLocks noChangeArrowheads="1"/>
          </p:cNvSpPr>
          <p:nvPr/>
        </p:nvSpPr>
        <p:spPr bwMode="auto">
          <a:xfrm>
            <a:off x="1331913" y="3429000"/>
            <a:ext cx="5765173" cy="1223963"/>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algn="ctr" eaLnBrk="0" fontAlgn="base" hangingPunct="0">
              <a:spcBef>
                <a:spcPct val="0"/>
              </a:spcBef>
              <a:spcAft>
                <a:spcPct val="0"/>
              </a:spcAft>
              <a:defRPr>
                <a:solidFill>
                  <a:schemeClr val="tx1"/>
                </a:solidFill>
                <a:latin typeface="Arial" pitchFamily="34" charset="0"/>
              </a:defRPr>
            </a:lvl6pPr>
            <a:lvl7pPr marL="2971800" indent="-228600" algn="ctr" eaLnBrk="0" fontAlgn="base" hangingPunct="0">
              <a:spcBef>
                <a:spcPct val="0"/>
              </a:spcBef>
              <a:spcAft>
                <a:spcPct val="0"/>
              </a:spcAft>
              <a:defRPr>
                <a:solidFill>
                  <a:schemeClr val="tx1"/>
                </a:solidFill>
                <a:latin typeface="Arial" pitchFamily="34" charset="0"/>
              </a:defRPr>
            </a:lvl7pPr>
            <a:lvl8pPr marL="3429000" indent="-228600" algn="ctr" eaLnBrk="0" fontAlgn="base" hangingPunct="0">
              <a:spcBef>
                <a:spcPct val="0"/>
              </a:spcBef>
              <a:spcAft>
                <a:spcPct val="0"/>
              </a:spcAft>
              <a:defRPr>
                <a:solidFill>
                  <a:schemeClr val="tx1"/>
                </a:solidFill>
                <a:latin typeface="Arial" pitchFamily="34" charset="0"/>
              </a:defRPr>
            </a:lvl8pPr>
            <a:lvl9pPr marL="3886200" indent="-228600" algn="ctr" eaLnBrk="0" fontAlgn="base" hangingPunct="0">
              <a:spcBef>
                <a:spcPct val="0"/>
              </a:spcBef>
              <a:spcAft>
                <a:spcPct val="0"/>
              </a:spcAft>
              <a:defRPr>
                <a:solidFill>
                  <a:schemeClr val="tx1"/>
                </a:solidFill>
                <a:latin typeface="Arial" pitchFamily="34" charset="0"/>
              </a:defRPr>
            </a:lvl9pPr>
          </a:lstStyle>
          <a:p>
            <a:pPr algn="ctr" eaLnBrk="1" hangingPunct="1"/>
            <a:r>
              <a:rPr lang="en-US" altLang="en-US" sz="2800" u="sng" dirty="0">
                <a:latin typeface="Calibri" pitchFamily="34" charset="0"/>
              </a:rPr>
              <a:t>Top Dividend Tax </a:t>
            </a:r>
            <a:r>
              <a:rPr lang="en-US" altLang="en-US" sz="2800" u="sng" dirty="0" smtClean="0">
                <a:latin typeface="Calibri" pitchFamily="34" charset="0"/>
              </a:rPr>
              <a:t>rates</a:t>
            </a:r>
          </a:p>
          <a:p>
            <a:pPr algn="ctr" eaLnBrk="1" hangingPunct="1"/>
            <a:r>
              <a:rPr lang="en-US" altLang="en-US" sz="2400" dirty="0" smtClean="0">
                <a:latin typeface="Calibri" pitchFamily="34" charset="0"/>
              </a:rPr>
              <a:t> Ontario            Alberta	                     Manitoba.</a:t>
            </a:r>
          </a:p>
          <a:p>
            <a:pPr algn="ctr" eaLnBrk="1" hangingPunct="1"/>
            <a:r>
              <a:rPr lang="en-US" altLang="en-US" sz="2400" dirty="0" smtClean="0">
                <a:latin typeface="Calibri" pitchFamily="34" charset="0"/>
              </a:rPr>
              <a:t>47.65%            42.47%	               46.67%</a:t>
            </a:r>
            <a:endParaRPr lang="en-US" altLang="en-US" sz="3200" dirty="0">
              <a:latin typeface="Calibri" pitchFamily="34" charset="0"/>
            </a:endParaRPr>
          </a:p>
        </p:txBody>
      </p:sp>
      <p:sp>
        <p:nvSpPr>
          <p:cNvPr id="306185" name="Text Box 9"/>
          <p:cNvSpPr txBox="1">
            <a:spLocks noChangeArrowheads="1"/>
          </p:cNvSpPr>
          <p:nvPr/>
        </p:nvSpPr>
        <p:spPr bwMode="auto">
          <a:xfrm>
            <a:off x="5469290" y="5151875"/>
            <a:ext cx="1731609" cy="504825"/>
          </a:xfrm>
          <a:prstGeom prst="rect">
            <a:avLst/>
          </a:prstGeom>
          <a:solidFill>
            <a:srgbClr val="0000FF">
              <a:alpha val="50195"/>
            </a:srgbClr>
          </a:solidFill>
          <a:ln w="9525">
            <a:solidFill>
              <a:srgbClr val="000000"/>
            </a:solidFill>
            <a:miter lim="800000"/>
            <a:headEnd/>
            <a:tailEnd/>
          </a:ln>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algn="ctr" eaLnBrk="0" fontAlgn="base" hangingPunct="0">
              <a:spcBef>
                <a:spcPct val="0"/>
              </a:spcBef>
              <a:spcAft>
                <a:spcPct val="0"/>
              </a:spcAft>
              <a:defRPr>
                <a:solidFill>
                  <a:schemeClr val="tx1"/>
                </a:solidFill>
                <a:latin typeface="Arial" pitchFamily="34" charset="0"/>
              </a:defRPr>
            </a:lvl6pPr>
            <a:lvl7pPr marL="2971800" indent="-228600" algn="ctr" eaLnBrk="0" fontAlgn="base" hangingPunct="0">
              <a:spcBef>
                <a:spcPct val="0"/>
              </a:spcBef>
              <a:spcAft>
                <a:spcPct val="0"/>
              </a:spcAft>
              <a:defRPr>
                <a:solidFill>
                  <a:schemeClr val="tx1"/>
                </a:solidFill>
                <a:latin typeface="Arial" pitchFamily="34" charset="0"/>
              </a:defRPr>
            </a:lvl7pPr>
            <a:lvl8pPr marL="3429000" indent="-228600" algn="ctr" eaLnBrk="0" fontAlgn="base" hangingPunct="0">
              <a:spcBef>
                <a:spcPct val="0"/>
              </a:spcBef>
              <a:spcAft>
                <a:spcPct val="0"/>
              </a:spcAft>
              <a:defRPr>
                <a:solidFill>
                  <a:schemeClr val="tx1"/>
                </a:solidFill>
                <a:latin typeface="Arial" pitchFamily="34" charset="0"/>
              </a:defRPr>
            </a:lvl8pPr>
            <a:lvl9pPr marL="3886200" indent="-228600" algn="ctr" eaLnBrk="0" fontAlgn="base" hangingPunct="0">
              <a:spcBef>
                <a:spcPct val="0"/>
              </a:spcBef>
              <a:spcAft>
                <a:spcPct val="0"/>
              </a:spcAft>
              <a:defRPr>
                <a:solidFill>
                  <a:schemeClr val="tx1"/>
                </a:solidFill>
                <a:latin typeface="Arial" pitchFamily="34" charset="0"/>
              </a:defRPr>
            </a:lvl9pPr>
          </a:lstStyle>
          <a:p>
            <a:pPr algn="ctr" eaLnBrk="1" hangingPunct="1"/>
            <a:r>
              <a:rPr lang="en-US" altLang="en-US" sz="2400" b="1" dirty="0" smtClean="0">
                <a:solidFill>
                  <a:srgbClr val="FFFFFF"/>
                </a:solidFill>
                <a:latin typeface="Calibri" pitchFamily="34" charset="0"/>
              </a:rPr>
              <a:t>$2,666,500</a:t>
            </a:r>
            <a:endParaRPr lang="en-US" altLang="en-US" sz="2400" b="1" dirty="0">
              <a:solidFill>
                <a:srgbClr val="FFFFFF"/>
              </a:solidFill>
              <a:latin typeface="Calibri" pitchFamily="34" charset="0"/>
            </a:endParaRPr>
          </a:p>
          <a:p>
            <a:pPr algn="ctr" eaLnBrk="1" hangingPunct="1"/>
            <a:endParaRPr lang="en-US" altLang="en-US" sz="2400" b="1" dirty="0">
              <a:solidFill>
                <a:srgbClr val="660066"/>
              </a:solidFill>
              <a:latin typeface="Calibri" pitchFamily="34" charset="0"/>
            </a:endParaRPr>
          </a:p>
        </p:txBody>
      </p:sp>
      <p:sp>
        <p:nvSpPr>
          <p:cNvPr id="306186" name="Text Box 10"/>
          <p:cNvSpPr txBox="1">
            <a:spLocks noChangeArrowheads="1"/>
          </p:cNvSpPr>
          <p:nvPr/>
        </p:nvSpPr>
        <p:spPr bwMode="auto">
          <a:xfrm>
            <a:off x="1481931" y="5080438"/>
            <a:ext cx="1871663" cy="576262"/>
          </a:xfrm>
          <a:prstGeom prst="rect">
            <a:avLst/>
          </a:prstGeom>
          <a:solidFill>
            <a:srgbClr val="00FF00">
              <a:alpha val="59999"/>
            </a:srgbClr>
          </a:solidFill>
          <a:ln w="9525">
            <a:solidFill>
              <a:srgbClr val="000000"/>
            </a:solidFill>
            <a:miter lim="800000"/>
            <a:headEnd/>
            <a:tailEnd/>
          </a:ln>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algn="ctr" eaLnBrk="0" fontAlgn="base" hangingPunct="0">
              <a:spcBef>
                <a:spcPct val="0"/>
              </a:spcBef>
              <a:spcAft>
                <a:spcPct val="0"/>
              </a:spcAft>
              <a:defRPr>
                <a:solidFill>
                  <a:schemeClr val="tx1"/>
                </a:solidFill>
                <a:latin typeface="Arial" pitchFamily="34" charset="0"/>
              </a:defRPr>
            </a:lvl6pPr>
            <a:lvl7pPr marL="2971800" indent="-228600" algn="ctr" eaLnBrk="0" fontAlgn="base" hangingPunct="0">
              <a:spcBef>
                <a:spcPct val="0"/>
              </a:spcBef>
              <a:spcAft>
                <a:spcPct val="0"/>
              </a:spcAft>
              <a:defRPr>
                <a:solidFill>
                  <a:schemeClr val="tx1"/>
                </a:solidFill>
                <a:latin typeface="Arial" pitchFamily="34" charset="0"/>
              </a:defRPr>
            </a:lvl7pPr>
            <a:lvl8pPr marL="3429000" indent="-228600" algn="ctr" eaLnBrk="0" fontAlgn="base" hangingPunct="0">
              <a:spcBef>
                <a:spcPct val="0"/>
              </a:spcBef>
              <a:spcAft>
                <a:spcPct val="0"/>
              </a:spcAft>
              <a:defRPr>
                <a:solidFill>
                  <a:schemeClr val="tx1"/>
                </a:solidFill>
                <a:latin typeface="Arial" pitchFamily="34" charset="0"/>
              </a:defRPr>
            </a:lvl8pPr>
            <a:lvl9pPr marL="3886200" indent="-228600" algn="ctr" eaLnBrk="0" fontAlgn="base" hangingPunct="0">
              <a:spcBef>
                <a:spcPct val="0"/>
              </a:spcBef>
              <a:spcAft>
                <a:spcPct val="0"/>
              </a:spcAft>
              <a:defRPr>
                <a:solidFill>
                  <a:schemeClr val="tx1"/>
                </a:solidFill>
                <a:latin typeface="Arial" pitchFamily="34" charset="0"/>
              </a:defRPr>
            </a:lvl9pPr>
          </a:lstStyle>
          <a:p>
            <a:pPr algn="ctr" eaLnBrk="1" hangingPunct="1"/>
            <a:r>
              <a:rPr lang="en-US" altLang="en-US" sz="2800" b="1" dirty="0" smtClean="0">
                <a:latin typeface="Calibri" pitchFamily="34" charset="0"/>
              </a:rPr>
              <a:t>$4,344,050</a:t>
            </a:r>
            <a:endParaRPr lang="en-US" altLang="en-US" sz="2800" b="1" dirty="0">
              <a:latin typeface="Calibri" pitchFamily="34" charset="0"/>
            </a:endParaRPr>
          </a:p>
        </p:txBody>
      </p:sp>
      <p:sp>
        <p:nvSpPr>
          <p:cNvPr id="14" name="Rectangle 2"/>
          <p:cNvSpPr txBox="1">
            <a:spLocks noChangeArrowheads="1"/>
          </p:cNvSpPr>
          <p:nvPr/>
        </p:nvSpPr>
        <p:spPr>
          <a:xfrm>
            <a:off x="611560" y="404664"/>
            <a:ext cx="8424936" cy="664797"/>
          </a:xfrm>
          <a:prstGeom prst="rect">
            <a:avLst/>
          </a:prstGeom>
        </p:spPr>
        <p:txBody>
          <a:bodyPr lIns="0" tIns="0" rIns="0" bIns="0">
            <a:spAutoFit/>
          </a:bodyPr>
          <a:lstStyle/>
          <a:p>
            <a:pPr algn="l" defTabSz="914363" fontAlgn="auto">
              <a:lnSpc>
                <a:spcPct val="90000"/>
              </a:lnSpc>
              <a:spcAft>
                <a:spcPts val="0"/>
              </a:spcAft>
              <a:defRPr/>
            </a:pPr>
            <a:r>
              <a:rPr lang="en-US" sz="4800" spc="-150" dirty="0">
                <a:ln w="3175">
                  <a:noFill/>
                </a:ln>
                <a:solidFill>
                  <a:schemeClr val="tx2">
                    <a:lumMod val="60000"/>
                    <a:lumOff val="40000"/>
                  </a:schemeClr>
                </a:solidFill>
                <a:effectLst>
                  <a:outerShdw blurRad="50800" dist="38100" dir="2700000" algn="tl" rotWithShape="0">
                    <a:prstClr val="black">
                      <a:alpha val="40000"/>
                    </a:prstClr>
                  </a:outerShdw>
                </a:effectLst>
                <a:latin typeface="Calibri"/>
                <a:cs typeface="Arial" charset="0"/>
              </a:rPr>
              <a:t>Corporate Insured Life Annuity</a:t>
            </a:r>
          </a:p>
        </p:txBody>
      </p:sp>
      <p:sp>
        <p:nvSpPr>
          <p:cNvPr id="16" name="Text Box 14"/>
          <p:cNvSpPr txBox="1">
            <a:spLocks noChangeArrowheads="1"/>
          </p:cNvSpPr>
          <p:nvPr/>
        </p:nvSpPr>
        <p:spPr bwMode="auto">
          <a:xfrm>
            <a:off x="1664898" y="2067239"/>
            <a:ext cx="1296233" cy="874267"/>
          </a:xfrm>
          <a:prstGeom prst="rect">
            <a:avLst/>
          </a:prstGeom>
          <a:solidFill>
            <a:srgbClr val="3366FF"/>
          </a:solidFill>
          <a:ln w="9525">
            <a:solidFill>
              <a:srgbClr val="000000"/>
            </a:solidFill>
            <a:miter lim="800000"/>
            <a:headEnd/>
            <a:tailEnd/>
          </a:ln>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algn="ctr" eaLnBrk="0" fontAlgn="base" hangingPunct="0">
              <a:spcBef>
                <a:spcPct val="0"/>
              </a:spcBef>
              <a:spcAft>
                <a:spcPct val="0"/>
              </a:spcAft>
              <a:defRPr>
                <a:solidFill>
                  <a:schemeClr val="tx1"/>
                </a:solidFill>
                <a:latin typeface="Arial" pitchFamily="34" charset="0"/>
              </a:defRPr>
            </a:lvl6pPr>
            <a:lvl7pPr marL="2971800" indent="-228600" algn="ctr" eaLnBrk="0" fontAlgn="base" hangingPunct="0">
              <a:spcBef>
                <a:spcPct val="0"/>
              </a:spcBef>
              <a:spcAft>
                <a:spcPct val="0"/>
              </a:spcAft>
              <a:defRPr>
                <a:solidFill>
                  <a:schemeClr val="tx1"/>
                </a:solidFill>
                <a:latin typeface="Arial" pitchFamily="34" charset="0"/>
              </a:defRPr>
            </a:lvl7pPr>
            <a:lvl8pPr marL="3429000" indent="-228600" algn="ctr" eaLnBrk="0" fontAlgn="base" hangingPunct="0">
              <a:spcBef>
                <a:spcPct val="0"/>
              </a:spcBef>
              <a:spcAft>
                <a:spcPct val="0"/>
              </a:spcAft>
              <a:defRPr>
                <a:solidFill>
                  <a:schemeClr val="tx1"/>
                </a:solidFill>
                <a:latin typeface="Arial" pitchFamily="34" charset="0"/>
              </a:defRPr>
            </a:lvl8pPr>
            <a:lvl9pPr marL="3886200" indent="-228600" algn="ctr" eaLnBrk="0" fontAlgn="base" hangingPunct="0">
              <a:spcBef>
                <a:spcPct val="0"/>
              </a:spcBef>
              <a:spcAft>
                <a:spcPct val="0"/>
              </a:spcAft>
              <a:defRPr>
                <a:solidFill>
                  <a:schemeClr val="tx1"/>
                </a:solidFill>
                <a:latin typeface="Arial" pitchFamily="34" charset="0"/>
              </a:defRPr>
            </a:lvl9pPr>
          </a:lstStyle>
          <a:p>
            <a:pPr algn="ctr" eaLnBrk="1" hangingPunct="1"/>
            <a:r>
              <a:rPr lang="en-US" altLang="en-US" sz="2000" b="1" dirty="0">
                <a:solidFill>
                  <a:srgbClr val="660066"/>
                </a:solidFill>
                <a:latin typeface="Calibri" pitchFamily="34" charset="0"/>
              </a:rPr>
              <a:t>Life Insurance</a:t>
            </a:r>
            <a:endParaRPr lang="en-US" altLang="en-US" sz="2800" b="1" dirty="0">
              <a:solidFill>
                <a:srgbClr val="660066"/>
              </a:solidFill>
              <a:latin typeface="Calibri" pitchFamily="34" charset="0"/>
            </a:endParaRPr>
          </a:p>
        </p:txBody>
      </p:sp>
      <p:sp>
        <p:nvSpPr>
          <p:cNvPr id="17" name="Rounded Rectangle 16"/>
          <p:cNvSpPr/>
          <p:nvPr/>
        </p:nvSpPr>
        <p:spPr bwMode="auto">
          <a:xfrm>
            <a:off x="5469291" y="1785300"/>
            <a:ext cx="2088232" cy="1296144"/>
          </a:xfrm>
          <a:prstGeom prst="roundRect">
            <a:avLst>
              <a:gd name="adj" fmla="val 9033"/>
            </a:avLst>
          </a:prstGeom>
          <a:solidFill>
            <a:srgbClr val="00B050"/>
          </a:solidFill>
          <a:ln>
            <a:solidFill>
              <a:srgbClr val="00B050"/>
            </a:solidFill>
            <a:headEnd type="none" w="med" len="med"/>
            <a:tailEnd type="none" w="med" len="med"/>
          </a:ln>
        </p:spPr>
        <p:style>
          <a:lnRef idx="0">
            <a:schemeClr val="accent6"/>
          </a:lnRef>
          <a:fillRef idx="3">
            <a:schemeClr val="accent6"/>
          </a:fillRef>
          <a:effectRef idx="3">
            <a:schemeClr val="accent6"/>
          </a:effectRef>
          <a:fontRef idx="minor">
            <a:schemeClr val="lt1"/>
          </a:fontRef>
        </p:style>
        <p:txBody>
          <a:bodyPr lIns="91436" tIns="45718" rIns="91436" bIns="45718" anchor="ctr"/>
          <a:lstStyle/>
          <a:p>
            <a:pPr algn="ctr" defTabSz="914099">
              <a:defRPr/>
            </a:pPr>
            <a:r>
              <a:rPr lang="en-US" sz="2000" dirty="0">
                <a:solidFill>
                  <a:srgbClr val="FFFFFF"/>
                </a:solidFill>
                <a:effectLst>
                  <a:outerShdw blurRad="38100" dist="38100" dir="2700000" algn="tl">
                    <a:srgbClr val="000000">
                      <a:alpha val="43137"/>
                    </a:srgbClr>
                  </a:outerShdw>
                </a:effectLst>
              </a:rPr>
              <a:t>GIC, Cash, or Any Company Asset</a:t>
            </a:r>
          </a:p>
        </p:txBody>
      </p:sp>
      <p:sp>
        <p:nvSpPr>
          <p:cNvPr id="12" name="Rectangle 11"/>
          <p:cNvSpPr/>
          <p:nvPr/>
        </p:nvSpPr>
        <p:spPr>
          <a:xfrm>
            <a:off x="0" y="0"/>
            <a:ext cx="9144000" cy="1104900"/>
          </a:xfrm>
          <a:prstGeom prst="rect">
            <a:avLst/>
          </a:prstGeom>
          <a:solidFill>
            <a:srgbClr val="005F7F"/>
          </a:solidFill>
          <a:ln>
            <a:solidFill>
              <a:schemeClr val="tx2">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sz="2400" b="1" dirty="0" smtClean="0"/>
              <a:t>Life insurance solves a tax problem.</a:t>
            </a:r>
            <a:endParaRPr lang="en-CA" sz="2400" b="1" dirty="0"/>
          </a:p>
        </p:txBody>
      </p:sp>
    </p:spTree>
    <p:extLst>
      <p:ext uri="{BB962C8B-B14F-4D97-AF65-F5344CB8AC3E}">
        <p14:creationId xmlns:p14="http://schemas.microsoft.com/office/powerpoint/2010/main" val="105661282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306187"/>
                                        </p:tgtEl>
                                        <p:attrNameLst>
                                          <p:attrName>style.visibility</p:attrName>
                                        </p:attrNameLst>
                                      </p:cBhvr>
                                      <p:to>
                                        <p:strVal val="visible"/>
                                      </p:to>
                                    </p:set>
                                    <p:animEffect transition="in" filter="wipe(up)">
                                      <p:cBhvr>
                                        <p:cTn id="7" dur="500"/>
                                        <p:tgtEl>
                                          <p:spTgt spid="306187"/>
                                        </p:tgtEl>
                                      </p:cBhvr>
                                    </p:animEffect>
                                  </p:childTnLst>
                                </p:cTn>
                              </p:par>
                              <p:par>
                                <p:cTn id="8" presetID="1" presetClass="entr" presetSubtype="0" fill="hold" grpId="0" nodeType="withEffect">
                                  <p:stCondLst>
                                    <p:cond delay="0"/>
                                  </p:stCondLst>
                                  <p:childTnLst>
                                    <p:set>
                                      <p:cBhvr>
                                        <p:cTn id="9" dur="1" fill="hold">
                                          <p:stCondLst>
                                            <p:cond delay="0"/>
                                          </p:stCondLst>
                                        </p:cTn>
                                        <p:tgtEl>
                                          <p:spTgt spid="306178"/>
                                        </p:tgtEl>
                                        <p:attrNameLst>
                                          <p:attrName>style.visibility</p:attrName>
                                        </p:attrNameLst>
                                      </p:cBhvr>
                                      <p:to>
                                        <p:strVal val="visible"/>
                                      </p:to>
                                    </p:set>
                                  </p:childTnLst>
                                </p:cTn>
                              </p:par>
                            </p:childTnLst>
                          </p:cTn>
                        </p:par>
                        <p:par>
                          <p:cTn id="10" fill="hold" nodeType="afterGroup">
                            <p:stCondLst>
                              <p:cond delay="500"/>
                            </p:stCondLst>
                            <p:childTnLst>
                              <p:par>
                                <p:cTn id="11" presetID="4" presetClass="entr" presetSubtype="32" fill="hold" grpId="0" nodeType="afterEffect">
                                  <p:stCondLst>
                                    <p:cond delay="0"/>
                                  </p:stCondLst>
                                  <p:childTnLst>
                                    <p:set>
                                      <p:cBhvr>
                                        <p:cTn id="12" dur="1" fill="hold">
                                          <p:stCondLst>
                                            <p:cond delay="0"/>
                                          </p:stCondLst>
                                        </p:cTn>
                                        <p:tgtEl>
                                          <p:spTgt spid="306185"/>
                                        </p:tgtEl>
                                        <p:attrNameLst>
                                          <p:attrName>style.visibility</p:attrName>
                                        </p:attrNameLst>
                                      </p:cBhvr>
                                      <p:to>
                                        <p:strVal val="visible"/>
                                      </p:to>
                                    </p:set>
                                    <p:animEffect transition="in" filter="box(out)">
                                      <p:cBhvr>
                                        <p:cTn id="13" dur="1000"/>
                                        <p:tgtEl>
                                          <p:spTgt spid="306185"/>
                                        </p:tgtEl>
                                      </p:cBhvr>
                                    </p:animEffect>
                                  </p:childTnLst>
                                </p:cTn>
                              </p:par>
                            </p:childTnLst>
                          </p:cTn>
                        </p:par>
                      </p:childTnLst>
                    </p:cTn>
                  </p:par>
                  <p:par>
                    <p:cTn id="14" fill="hold" nodeType="clickPar">
                      <p:stCondLst>
                        <p:cond delay="indefinite"/>
                      </p:stCondLst>
                      <p:childTnLst>
                        <p:par>
                          <p:cTn id="15" fill="hold" nodeType="withGroup">
                            <p:stCondLst>
                              <p:cond delay="0"/>
                            </p:stCondLst>
                            <p:childTnLst>
                              <p:par>
                                <p:cTn id="16" presetID="5" presetClass="entr" presetSubtype="10" fill="hold" grpId="0" nodeType="clickEffect">
                                  <p:stCondLst>
                                    <p:cond delay="0"/>
                                  </p:stCondLst>
                                  <p:childTnLst>
                                    <p:set>
                                      <p:cBhvr>
                                        <p:cTn id="17" dur="1" fill="hold">
                                          <p:stCondLst>
                                            <p:cond delay="0"/>
                                          </p:stCondLst>
                                        </p:cTn>
                                        <p:tgtEl>
                                          <p:spTgt spid="16"/>
                                        </p:tgtEl>
                                        <p:attrNameLst>
                                          <p:attrName>style.visibility</p:attrName>
                                        </p:attrNameLst>
                                      </p:cBhvr>
                                      <p:to>
                                        <p:strVal val="visible"/>
                                      </p:to>
                                    </p:set>
                                    <p:animEffect transition="in" filter="checkerboard(across)">
                                      <p:cBhvr>
                                        <p:cTn id="18" dur="500"/>
                                        <p:tgtEl>
                                          <p:spTgt spid="16"/>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22" presetClass="entr" presetSubtype="1" fill="hold" grpId="0" nodeType="clickEffect">
                                  <p:stCondLst>
                                    <p:cond delay="0"/>
                                  </p:stCondLst>
                                  <p:childTnLst>
                                    <p:set>
                                      <p:cBhvr>
                                        <p:cTn id="22" dur="1" fill="hold">
                                          <p:stCondLst>
                                            <p:cond delay="0"/>
                                          </p:stCondLst>
                                        </p:cTn>
                                        <p:tgtEl>
                                          <p:spTgt spid="306188"/>
                                        </p:tgtEl>
                                        <p:attrNameLst>
                                          <p:attrName>style.visibility</p:attrName>
                                        </p:attrNameLst>
                                      </p:cBhvr>
                                      <p:to>
                                        <p:strVal val="visible"/>
                                      </p:to>
                                    </p:set>
                                    <p:animEffect transition="in" filter="wipe(up)">
                                      <p:cBhvr>
                                        <p:cTn id="23" dur="1000"/>
                                        <p:tgtEl>
                                          <p:spTgt spid="306188"/>
                                        </p:tgtEl>
                                      </p:cBhvr>
                                    </p:animEffect>
                                  </p:childTnLst>
                                </p:cTn>
                              </p:par>
                            </p:childTnLst>
                          </p:cTn>
                        </p:par>
                        <p:par>
                          <p:cTn id="24" fill="hold" nodeType="afterGroup">
                            <p:stCondLst>
                              <p:cond delay="1000"/>
                            </p:stCondLst>
                            <p:childTnLst>
                              <p:par>
                                <p:cTn id="25" presetID="4" presetClass="entr" presetSubtype="32" fill="hold" grpId="0" nodeType="afterEffect">
                                  <p:stCondLst>
                                    <p:cond delay="0"/>
                                  </p:stCondLst>
                                  <p:childTnLst>
                                    <p:set>
                                      <p:cBhvr>
                                        <p:cTn id="26" dur="1" fill="hold">
                                          <p:stCondLst>
                                            <p:cond delay="0"/>
                                          </p:stCondLst>
                                        </p:cTn>
                                        <p:tgtEl>
                                          <p:spTgt spid="306186"/>
                                        </p:tgtEl>
                                        <p:attrNameLst>
                                          <p:attrName>style.visibility</p:attrName>
                                        </p:attrNameLst>
                                      </p:cBhvr>
                                      <p:to>
                                        <p:strVal val="visible"/>
                                      </p:to>
                                    </p:set>
                                    <p:animEffect transition="in" filter="box(out)">
                                      <p:cBhvr>
                                        <p:cTn id="27" dur="1000"/>
                                        <p:tgtEl>
                                          <p:spTgt spid="30618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6187" grpId="0" animBg="1"/>
      <p:bldP spid="306188" grpId="0" animBg="1"/>
      <p:bldP spid="306178" grpId="0" animBg="1"/>
      <p:bldP spid="306185" grpId="0" animBg="1"/>
      <p:bldP spid="306186" grpId="0" animBg="1"/>
      <p:bldP spid="16"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Immediate Financed Insurance</a:t>
            </a:r>
            <a:endParaRPr lang="en-US" dirty="0"/>
          </a:p>
        </p:txBody>
      </p:sp>
      <p:sp>
        <p:nvSpPr>
          <p:cNvPr id="3" name="Content Placeholder 2"/>
          <p:cNvSpPr>
            <a:spLocks noGrp="1"/>
          </p:cNvSpPr>
          <p:nvPr>
            <p:ph idx="1"/>
          </p:nvPr>
        </p:nvSpPr>
        <p:spPr>
          <a:xfrm>
            <a:off x="457200" y="1300294"/>
            <a:ext cx="8229600" cy="3393087"/>
          </a:xfrm>
        </p:spPr>
        <p:txBody>
          <a:bodyPr>
            <a:normAutofit fontScale="92500"/>
          </a:bodyPr>
          <a:lstStyle/>
          <a:p>
            <a:pPr>
              <a:buClr>
                <a:schemeClr val="tx2"/>
              </a:buClr>
              <a:buSzPct val="130000"/>
              <a:buFont typeface="Arial" panose="020B0604020202020204" pitchFamily="34" charset="0"/>
              <a:buChar char="•"/>
            </a:pPr>
            <a:r>
              <a:rPr lang="en-US" sz="2400" dirty="0" smtClean="0">
                <a:solidFill>
                  <a:schemeClr val="tx1"/>
                </a:solidFill>
              </a:rPr>
              <a:t>If you borrow to invest in life insurance, then there is no interest deduction.  </a:t>
            </a:r>
            <a:r>
              <a:rPr lang="en-US" sz="2400" b="1" dirty="0" smtClean="0">
                <a:solidFill>
                  <a:srgbClr val="FF0000"/>
                </a:solidFill>
              </a:rPr>
              <a:t>Please DON’T do it!</a:t>
            </a:r>
            <a:endParaRPr lang="en-US" sz="2400" dirty="0" smtClean="0">
              <a:solidFill>
                <a:schemeClr val="tx1"/>
              </a:solidFill>
            </a:endParaRPr>
          </a:p>
          <a:p>
            <a:pPr>
              <a:buClr>
                <a:schemeClr val="tx2"/>
              </a:buClr>
              <a:buSzPct val="130000"/>
              <a:buFont typeface="Arial" panose="020B0604020202020204" pitchFamily="34" charset="0"/>
              <a:buChar char="•"/>
            </a:pPr>
            <a:r>
              <a:rPr lang="en-US" sz="2400" dirty="0" smtClean="0">
                <a:solidFill>
                  <a:schemeClr val="tx1"/>
                </a:solidFill>
              </a:rPr>
              <a:t>Buy the life insurance, and borrow against it “for the purpose of earning income”, then interest </a:t>
            </a:r>
            <a:r>
              <a:rPr lang="en-US" sz="2400" u="sng" dirty="0" smtClean="0">
                <a:solidFill>
                  <a:schemeClr val="tx1"/>
                </a:solidFill>
              </a:rPr>
              <a:t>and some premium</a:t>
            </a:r>
            <a:r>
              <a:rPr lang="en-US" sz="2400" dirty="0" smtClean="0">
                <a:solidFill>
                  <a:schemeClr val="tx1"/>
                </a:solidFill>
              </a:rPr>
              <a:t> are deductible. </a:t>
            </a:r>
            <a:r>
              <a:rPr lang="en-US" sz="2400" b="1" dirty="0" smtClean="0">
                <a:solidFill>
                  <a:schemeClr val="tx1"/>
                </a:solidFill>
              </a:rPr>
              <a:t>IMPORTANT NOTE:</a:t>
            </a:r>
            <a:r>
              <a:rPr lang="en-US" sz="2400" dirty="0" smtClean="0">
                <a:solidFill>
                  <a:schemeClr val="tx1"/>
                </a:solidFill>
              </a:rPr>
              <a:t>  </a:t>
            </a:r>
            <a:br>
              <a:rPr lang="en-US" sz="2400" dirty="0" smtClean="0">
                <a:solidFill>
                  <a:schemeClr val="tx1"/>
                </a:solidFill>
              </a:rPr>
            </a:br>
            <a:r>
              <a:rPr lang="en-US" sz="2400" dirty="0" smtClean="0">
                <a:solidFill>
                  <a:schemeClr val="tx1"/>
                </a:solidFill>
              </a:rPr>
              <a:t>Life insurance is </a:t>
            </a:r>
            <a:r>
              <a:rPr lang="en-US" sz="2400" b="1" dirty="0" smtClean="0">
                <a:solidFill>
                  <a:schemeClr val="tx2"/>
                </a:solidFill>
              </a:rPr>
              <a:t>STILL </a:t>
            </a:r>
            <a:r>
              <a:rPr lang="en-US" sz="2400" dirty="0" smtClean="0">
                <a:solidFill>
                  <a:schemeClr val="tx1"/>
                </a:solidFill>
              </a:rPr>
              <a:t>the only asset in Canada with this characteristic as an inducement under the Tax Act. </a:t>
            </a:r>
            <a:endParaRPr lang="en-US" sz="2400" b="1" dirty="0">
              <a:solidFill>
                <a:schemeClr val="tx1"/>
              </a:solidFill>
            </a:endParaRPr>
          </a:p>
        </p:txBody>
      </p:sp>
      <p:sp>
        <p:nvSpPr>
          <p:cNvPr id="4" name="Rectangle 3"/>
          <p:cNvSpPr/>
          <p:nvPr/>
        </p:nvSpPr>
        <p:spPr>
          <a:xfrm>
            <a:off x="2109673" y="4775154"/>
            <a:ext cx="5472946" cy="1508105"/>
          </a:xfrm>
          <a:prstGeom prst="rect">
            <a:avLst/>
          </a:prstGeom>
        </p:spPr>
        <p:txBody>
          <a:bodyPr wrap="square">
            <a:spAutoFit/>
          </a:bodyPr>
          <a:lstStyle/>
          <a:p>
            <a:pPr>
              <a:spcBef>
                <a:spcPct val="20000"/>
              </a:spcBef>
              <a:buClr>
                <a:schemeClr val="bg2"/>
              </a:buClr>
              <a:buSzPct val="70000"/>
              <a:buFont typeface="Wingdings" pitchFamily="2" charset="2"/>
              <a:buChar char="Ø"/>
            </a:pPr>
            <a:r>
              <a:rPr lang="en-US" altLang="en-US" sz="2000" dirty="0"/>
              <a:t>Interest deductibility</a:t>
            </a:r>
          </a:p>
          <a:p>
            <a:pPr lvl="1">
              <a:spcBef>
                <a:spcPct val="20000"/>
              </a:spcBef>
              <a:buClr>
                <a:schemeClr val="accent2"/>
              </a:buClr>
              <a:buSzPct val="75000"/>
              <a:buFont typeface="Wingdings" pitchFamily="2" charset="2"/>
              <a:buChar char="n"/>
            </a:pPr>
            <a:r>
              <a:rPr lang="en-US" altLang="en-US" sz="2000" dirty="0"/>
              <a:t>S. 20(1)(c) reasonable amount</a:t>
            </a:r>
          </a:p>
          <a:p>
            <a:pPr lvl="1">
              <a:spcBef>
                <a:spcPct val="20000"/>
              </a:spcBef>
              <a:buClr>
                <a:schemeClr val="accent2"/>
              </a:buClr>
              <a:buSzPct val="75000"/>
              <a:buFont typeface="Wingdings" pitchFamily="2" charset="2"/>
              <a:buChar char="n"/>
            </a:pPr>
            <a:r>
              <a:rPr lang="en-US" altLang="en-US" sz="2000" dirty="0"/>
              <a:t>S. 110.6(1) CNIL</a:t>
            </a:r>
          </a:p>
          <a:p>
            <a:pPr lvl="1">
              <a:spcBef>
                <a:spcPct val="20000"/>
              </a:spcBef>
              <a:buClr>
                <a:schemeClr val="accent2"/>
              </a:buClr>
              <a:buSzPct val="75000"/>
              <a:buFont typeface="Wingdings" pitchFamily="2" charset="2"/>
              <a:buChar char="n"/>
            </a:pPr>
            <a:r>
              <a:rPr lang="en-US" altLang="en-US" sz="2000" dirty="0"/>
              <a:t>S. 245(2) and (3) GAAR</a:t>
            </a:r>
          </a:p>
        </p:txBody>
      </p:sp>
      <p:sp>
        <p:nvSpPr>
          <p:cNvPr id="5" name="Rectangle 4"/>
          <p:cNvSpPr/>
          <p:nvPr/>
        </p:nvSpPr>
        <p:spPr>
          <a:xfrm>
            <a:off x="0" y="0"/>
            <a:ext cx="9144000" cy="1104900"/>
          </a:xfrm>
          <a:prstGeom prst="rect">
            <a:avLst/>
          </a:prstGeom>
          <a:solidFill>
            <a:srgbClr val="005F7F"/>
          </a:solidFill>
          <a:ln>
            <a:solidFill>
              <a:schemeClr val="tx2">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dirty="0"/>
          </a:p>
        </p:txBody>
      </p:sp>
      <p:sp>
        <p:nvSpPr>
          <p:cNvPr id="6" name="Title 1"/>
          <p:cNvSpPr txBox="1">
            <a:spLocks/>
          </p:cNvSpPr>
          <p:nvPr/>
        </p:nvSpPr>
        <p:spPr bwMode="gray">
          <a:xfrm>
            <a:off x="751457" y="354012"/>
            <a:ext cx="7797320" cy="396875"/>
          </a:xfrm>
          <a:prstGeom prst="rect">
            <a:avLst/>
          </a:prstGeom>
          <a:noFill/>
          <a:ln w="9525" algn="ctr">
            <a:noFill/>
            <a:miter lim="800000"/>
            <a:headEnd/>
            <a:tailEnd/>
          </a:ln>
        </p:spPr>
        <p:txBody>
          <a:bodyPr vert="horz" wrap="square" lIns="0" tIns="45720" rIns="91440" bIns="45720" numCol="1" anchor="ctr" anchorCtr="0" compatLnSpc="1">
            <a:prstTxWarp prst="textNoShape">
              <a:avLst/>
            </a:prstTxWarp>
            <a:noAutofit/>
          </a:bodyPr>
          <a:lstStyle>
            <a:lvl1pPr algn="l" rtl="0" eaLnBrk="0" fontAlgn="base" hangingPunct="0">
              <a:spcBef>
                <a:spcPct val="0"/>
              </a:spcBef>
              <a:spcAft>
                <a:spcPct val="0"/>
              </a:spcAft>
              <a:defRPr sz="2000" b="1">
                <a:solidFill>
                  <a:schemeClr val="bg1"/>
                </a:solidFill>
                <a:latin typeface="+mj-lt"/>
                <a:ea typeface="+mj-ea"/>
                <a:cs typeface="+mj-cs"/>
              </a:defRPr>
            </a:lvl1pPr>
            <a:lvl2pPr algn="l" rtl="0" eaLnBrk="0" fontAlgn="base" hangingPunct="0">
              <a:spcBef>
                <a:spcPct val="0"/>
              </a:spcBef>
              <a:spcAft>
                <a:spcPct val="0"/>
              </a:spcAft>
              <a:defRPr sz="2000" b="1">
                <a:solidFill>
                  <a:schemeClr val="bg1"/>
                </a:solidFill>
                <a:latin typeface="Verdana" pitchFamily="34" charset="0"/>
              </a:defRPr>
            </a:lvl2pPr>
            <a:lvl3pPr algn="l" rtl="0" eaLnBrk="0" fontAlgn="base" hangingPunct="0">
              <a:spcBef>
                <a:spcPct val="0"/>
              </a:spcBef>
              <a:spcAft>
                <a:spcPct val="0"/>
              </a:spcAft>
              <a:defRPr sz="2000" b="1">
                <a:solidFill>
                  <a:schemeClr val="bg1"/>
                </a:solidFill>
                <a:latin typeface="Verdana" pitchFamily="34" charset="0"/>
              </a:defRPr>
            </a:lvl3pPr>
            <a:lvl4pPr algn="l" rtl="0" eaLnBrk="0" fontAlgn="base" hangingPunct="0">
              <a:spcBef>
                <a:spcPct val="0"/>
              </a:spcBef>
              <a:spcAft>
                <a:spcPct val="0"/>
              </a:spcAft>
              <a:defRPr sz="2000" b="1">
                <a:solidFill>
                  <a:schemeClr val="bg1"/>
                </a:solidFill>
                <a:latin typeface="Verdana" pitchFamily="34" charset="0"/>
              </a:defRPr>
            </a:lvl4pPr>
            <a:lvl5pPr algn="l" rtl="0" eaLnBrk="0" fontAlgn="base" hangingPunct="0">
              <a:spcBef>
                <a:spcPct val="0"/>
              </a:spcBef>
              <a:spcAft>
                <a:spcPct val="0"/>
              </a:spcAft>
              <a:defRPr sz="2000" b="1">
                <a:solidFill>
                  <a:schemeClr val="bg1"/>
                </a:solidFill>
                <a:latin typeface="Verdana" pitchFamily="34" charset="0"/>
              </a:defRPr>
            </a:lvl5pPr>
            <a:lvl6pPr marL="457200" algn="l" rtl="0" fontAlgn="base">
              <a:spcBef>
                <a:spcPct val="0"/>
              </a:spcBef>
              <a:spcAft>
                <a:spcPct val="0"/>
              </a:spcAft>
              <a:defRPr sz="2000" b="1">
                <a:solidFill>
                  <a:schemeClr val="bg1"/>
                </a:solidFill>
                <a:latin typeface="Verdana" pitchFamily="34" charset="0"/>
              </a:defRPr>
            </a:lvl6pPr>
            <a:lvl7pPr marL="914400" algn="l" rtl="0" fontAlgn="base">
              <a:spcBef>
                <a:spcPct val="0"/>
              </a:spcBef>
              <a:spcAft>
                <a:spcPct val="0"/>
              </a:spcAft>
              <a:defRPr sz="2000" b="1">
                <a:solidFill>
                  <a:schemeClr val="bg1"/>
                </a:solidFill>
                <a:latin typeface="Verdana" pitchFamily="34" charset="0"/>
              </a:defRPr>
            </a:lvl7pPr>
            <a:lvl8pPr marL="1371600" algn="l" rtl="0" fontAlgn="base">
              <a:spcBef>
                <a:spcPct val="0"/>
              </a:spcBef>
              <a:spcAft>
                <a:spcPct val="0"/>
              </a:spcAft>
              <a:defRPr sz="2000" b="1">
                <a:solidFill>
                  <a:schemeClr val="bg1"/>
                </a:solidFill>
                <a:latin typeface="Verdana" pitchFamily="34" charset="0"/>
              </a:defRPr>
            </a:lvl8pPr>
            <a:lvl9pPr marL="1828800" algn="l" rtl="0" fontAlgn="base">
              <a:spcBef>
                <a:spcPct val="0"/>
              </a:spcBef>
              <a:spcAft>
                <a:spcPct val="0"/>
              </a:spcAft>
              <a:defRPr sz="2000" b="1">
                <a:solidFill>
                  <a:schemeClr val="bg1"/>
                </a:solidFill>
                <a:latin typeface="Verdana" pitchFamily="34" charset="0"/>
              </a:defRPr>
            </a:lvl9pPr>
          </a:lstStyle>
          <a:p>
            <a:r>
              <a:rPr lang="en-CA" kern="0" dirty="0" smtClean="0"/>
              <a:t/>
            </a:r>
            <a:br>
              <a:rPr lang="en-CA" kern="0" dirty="0" smtClean="0"/>
            </a:br>
            <a:r>
              <a:rPr lang="en-CA" kern="0" dirty="0" smtClean="0"/>
              <a:t>Leveraging with Life Insurance is STILL Effective</a:t>
            </a:r>
            <a:endParaRPr lang="en-US" kern="0" dirty="0"/>
          </a:p>
        </p:txBody>
      </p:sp>
    </p:spTree>
    <p:extLst>
      <p:ext uri="{BB962C8B-B14F-4D97-AF65-F5344CB8AC3E}">
        <p14:creationId xmlns:p14="http://schemas.microsoft.com/office/powerpoint/2010/main" val="30324514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randombar(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randombar(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2" presetClass="entr" presetSubtype="0"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fade">
                                      <p:cBhvr>
                                        <p:cTn id="17" dur="1000"/>
                                        <p:tgtEl>
                                          <p:spTgt spid="4"/>
                                        </p:tgtEl>
                                      </p:cBhvr>
                                    </p:animEffect>
                                    <p:anim calcmode="lin" valueType="num">
                                      <p:cBhvr>
                                        <p:cTn id="18" dur="1000" fill="hold"/>
                                        <p:tgtEl>
                                          <p:spTgt spid="4"/>
                                        </p:tgtEl>
                                        <p:attrNameLst>
                                          <p:attrName>ppt_x</p:attrName>
                                        </p:attrNameLst>
                                      </p:cBhvr>
                                      <p:tavLst>
                                        <p:tav tm="0">
                                          <p:val>
                                            <p:strVal val="#ppt_x"/>
                                          </p:val>
                                        </p:tav>
                                        <p:tav tm="100000">
                                          <p:val>
                                            <p:strVal val="#ppt_x"/>
                                          </p:val>
                                        </p:tav>
                                      </p:tavLst>
                                    </p:anim>
                                    <p:anim calcmode="lin" valueType="num">
                                      <p:cBhvr>
                                        <p:cTn id="1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9"/>
          <p:cNvSpPr>
            <a:spLocks noChangeArrowheads="1"/>
          </p:cNvSpPr>
          <p:nvPr/>
        </p:nvSpPr>
        <p:spPr bwMode="auto">
          <a:xfrm>
            <a:off x="733425" y="2501900"/>
            <a:ext cx="3200400" cy="2879725"/>
          </a:xfrm>
          <a:prstGeom prst="rect">
            <a:avLst/>
          </a:prstGeom>
          <a:solidFill>
            <a:schemeClr val="bg1">
              <a:alpha val="58038"/>
            </a:schemeClr>
          </a:solidFill>
          <a:ln w="25400" algn="ctr">
            <a:solidFill>
              <a:schemeClr val="tx1"/>
            </a:solidFill>
            <a:round/>
            <a:headEnd/>
            <a:tailEnd/>
          </a:ln>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eaLnBrk="1" hangingPunct="1"/>
            <a:endParaRPr lang="en-US" altLang="en-US" sz="2000" b="1"/>
          </a:p>
          <a:p>
            <a:pPr eaLnBrk="1" hangingPunct="1"/>
            <a:endParaRPr lang="en-US" altLang="en-US" sz="2000" b="1"/>
          </a:p>
          <a:p>
            <a:pPr eaLnBrk="1" hangingPunct="1"/>
            <a:endParaRPr lang="en-US" altLang="en-US" sz="2000" b="1"/>
          </a:p>
          <a:p>
            <a:pPr eaLnBrk="1" hangingPunct="1"/>
            <a:endParaRPr lang="en-US" altLang="en-US" sz="2000" b="1"/>
          </a:p>
          <a:p>
            <a:pPr eaLnBrk="1" hangingPunct="1"/>
            <a:endParaRPr lang="en-US" altLang="en-US" sz="2000" b="1"/>
          </a:p>
          <a:p>
            <a:pPr eaLnBrk="1" hangingPunct="1"/>
            <a:endParaRPr lang="en-US" altLang="en-US" sz="2000" b="1"/>
          </a:p>
          <a:p>
            <a:pPr eaLnBrk="1" hangingPunct="1"/>
            <a:endParaRPr lang="en-US" altLang="en-US" sz="2000" b="1"/>
          </a:p>
        </p:txBody>
      </p:sp>
      <p:sp>
        <p:nvSpPr>
          <p:cNvPr id="2" name="Title 1"/>
          <p:cNvSpPr>
            <a:spLocks noGrp="1"/>
          </p:cNvSpPr>
          <p:nvPr>
            <p:ph type="title"/>
          </p:nvPr>
        </p:nvSpPr>
        <p:spPr>
          <a:xfrm>
            <a:off x="1186715" y="169080"/>
            <a:ext cx="6207097" cy="762000"/>
          </a:xfrm>
        </p:spPr>
        <p:txBody>
          <a:bodyPr>
            <a:normAutofit fontScale="90000"/>
          </a:bodyPr>
          <a:lstStyle/>
          <a:p>
            <a:pPr eaLnBrk="1" fontAlgn="auto" hangingPunct="1">
              <a:spcAft>
                <a:spcPts val="0"/>
              </a:spcAft>
              <a:defRPr/>
            </a:pPr>
            <a:r>
              <a:rPr lang="en-US" sz="4000" dirty="0" smtClean="0"/>
              <a:t>Buy insurance </a:t>
            </a:r>
            <a:r>
              <a:rPr lang="en-US" sz="4000" u="sng" dirty="0" smtClean="0"/>
              <a:t>and</a:t>
            </a:r>
            <a:r>
              <a:rPr lang="en-US" sz="4000" dirty="0" smtClean="0"/>
              <a:t> Invest</a:t>
            </a:r>
          </a:p>
        </p:txBody>
      </p:sp>
      <p:sp>
        <p:nvSpPr>
          <p:cNvPr id="20484" name="Rectangle 9"/>
          <p:cNvSpPr>
            <a:spLocks noChangeArrowheads="1"/>
          </p:cNvSpPr>
          <p:nvPr/>
        </p:nvSpPr>
        <p:spPr bwMode="auto">
          <a:xfrm>
            <a:off x="733425" y="1462088"/>
            <a:ext cx="3200400" cy="1014412"/>
          </a:xfrm>
          <a:prstGeom prst="rect">
            <a:avLst/>
          </a:prstGeom>
          <a:solidFill>
            <a:schemeClr val="accent2">
              <a:alpha val="58038"/>
            </a:schemeClr>
          </a:solidFill>
          <a:ln w="25400" algn="ctr">
            <a:solidFill>
              <a:schemeClr val="tx1"/>
            </a:solidFill>
            <a:round/>
            <a:headEnd/>
            <a:tailEnd/>
          </a:ln>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algn="ctr" eaLnBrk="1" hangingPunct="1"/>
            <a:r>
              <a:rPr lang="en-US" altLang="en-US" sz="2000" b="1" dirty="0" smtClean="0"/>
              <a:t>Any Company</a:t>
            </a:r>
            <a:endParaRPr lang="en-US" altLang="en-US" sz="2000" b="1" dirty="0"/>
          </a:p>
        </p:txBody>
      </p:sp>
      <p:pic>
        <p:nvPicPr>
          <p:cNvPr id="24581" name="imgPreview" descr="architecture,banking,banking industry,banks,buildings,columns,cropped images,cropped pictures,industries,monies,pillars,PNG,savings and loans,transparent background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791200" y="2152650"/>
            <a:ext cx="1981200" cy="1981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486" name="Rectangle 18"/>
          <p:cNvSpPr>
            <a:spLocks noChangeArrowheads="1"/>
          </p:cNvSpPr>
          <p:nvPr/>
        </p:nvSpPr>
        <p:spPr bwMode="auto">
          <a:xfrm>
            <a:off x="733425" y="2781300"/>
            <a:ext cx="3200400" cy="838200"/>
          </a:xfrm>
          <a:prstGeom prst="rect">
            <a:avLst/>
          </a:prstGeom>
          <a:solidFill>
            <a:srgbClr val="006600"/>
          </a:solidFill>
          <a:ln w="9525" algn="ctr">
            <a:solidFill>
              <a:schemeClr val="tx1"/>
            </a:solidFill>
            <a:round/>
            <a:headEnd/>
            <a:tailEnd/>
          </a:ln>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algn="ctr" eaLnBrk="1" hangingPunct="1"/>
            <a:r>
              <a:rPr lang="en-US" altLang="en-US" b="1">
                <a:solidFill>
                  <a:schemeClr val="bg1"/>
                </a:solidFill>
              </a:rPr>
              <a:t>Cash Value</a:t>
            </a:r>
          </a:p>
          <a:p>
            <a:pPr algn="ctr" eaLnBrk="1" hangingPunct="1"/>
            <a:r>
              <a:rPr lang="en-US" altLang="en-US" b="1">
                <a:solidFill>
                  <a:schemeClr val="bg1"/>
                </a:solidFill>
              </a:rPr>
              <a:t>Life Insurance</a:t>
            </a:r>
          </a:p>
        </p:txBody>
      </p:sp>
      <p:cxnSp>
        <p:nvCxnSpPr>
          <p:cNvPr id="24583" name="AutoShape 17"/>
          <p:cNvCxnSpPr>
            <a:cxnSpLocks noChangeShapeType="1"/>
          </p:cNvCxnSpPr>
          <p:nvPr/>
        </p:nvCxnSpPr>
        <p:spPr bwMode="auto">
          <a:xfrm flipV="1">
            <a:off x="3733800" y="2963863"/>
            <a:ext cx="2209800" cy="236537"/>
          </a:xfrm>
          <a:prstGeom prst="straightConnector1">
            <a:avLst/>
          </a:prstGeom>
          <a:noFill/>
          <a:ln w="47625">
            <a:solidFill>
              <a:srgbClr val="8064A2"/>
            </a:solidFill>
            <a:prstDash val="sysDot"/>
            <a:round/>
            <a:headEnd/>
            <a:tailEnd type="arrow" w="med" len="med"/>
          </a:ln>
          <a:extLst>
            <a:ext uri="{909E8E84-426E-40DD-AFC4-6F175D3DCCD1}">
              <a14:hiddenFill xmlns:a14="http://schemas.microsoft.com/office/drawing/2010/main">
                <a:noFill/>
              </a14:hiddenFill>
            </a:ext>
          </a:extLst>
        </p:spPr>
      </p:cxnSp>
      <p:cxnSp>
        <p:nvCxnSpPr>
          <p:cNvPr id="24584" name="Straight Arrow Connector 7"/>
          <p:cNvCxnSpPr>
            <a:cxnSpLocks noChangeShapeType="1"/>
          </p:cNvCxnSpPr>
          <p:nvPr/>
        </p:nvCxnSpPr>
        <p:spPr bwMode="auto">
          <a:xfrm flipH="1">
            <a:off x="3933825" y="3810000"/>
            <a:ext cx="2162175" cy="990600"/>
          </a:xfrm>
          <a:prstGeom prst="straightConnector1">
            <a:avLst/>
          </a:prstGeom>
          <a:noFill/>
          <a:ln w="38100" algn="ctr">
            <a:solidFill>
              <a:srgbClr val="009900"/>
            </a:solidFill>
            <a:round/>
            <a:headEnd/>
            <a:tailEnd type="arrow" w="lg" len="med"/>
          </a:ln>
          <a:extLst>
            <a:ext uri="{909E8E84-426E-40DD-AFC4-6F175D3DCCD1}">
              <a14:hiddenFill xmlns:a14="http://schemas.microsoft.com/office/drawing/2010/main">
                <a:noFill/>
              </a14:hiddenFill>
            </a:ext>
          </a:extLst>
        </p:spPr>
      </p:cxnSp>
      <p:sp>
        <p:nvSpPr>
          <p:cNvPr id="24585" name="Rectangle 18"/>
          <p:cNvSpPr>
            <a:spLocks noChangeArrowheads="1"/>
          </p:cNvSpPr>
          <p:nvPr/>
        </p:nvSpPr>
        <p:spPr bwMode="auto">
          <a:xfrm>
            <a:off x="733425" y="4495800"/>
            <a:ext cx="3200400" cy="838200"/>
          </a:xfrm>
          <a:prstGeom prst="rect">
            <a:avLst/>
          </a:prstGeom>
          <a:solidFill>
            <a:srgbClr val="0000FF"/>
          </a:solidFill>
          <a:ln w="9525" algn="ctr">
            <a:solidFill>
              <a:schemeClr val="tx1"/>
            </a:solidFill>
            <a:round/>
            <a:headEnd/>
            <a:tailEnd/>
          </a:ln>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algn="ctr" eaLnBrk="1" hangingPunct="1"/>
            <a:r>
              <a:rPr lang="en-US" altLang="en-US" b="1" dirty="0" smtClean="0">
                <a:solidFill>
                  <a:schemeClr val="bg1"/>
                </a:solidFill>
              </a:rPr>
              <a:t>More Farm</a:t>
            </a:r>
            <a:endParaRPr lang="en-US" altLang="en-US" b="1" dirty="0">
              <a:solidFill>
                <a:schemeClr val="bg1"/>
              </a:solidFill>
            </a:endParaRPr>
          </a:p>
        </p:txBody>
      </p:sp>
      <p:sp>
        <p:nvSpPr>
          <p:cNvPr id="10" name="TextBox 6"/>
          <p:cNvSpPr txBox="1">
            <a:spLocks noChangeArrowheads="1"/>
          </p:cNvSpPr>
          <p:nvPr/>
        </p:nvSpPr>
        <p:spPr bwMode="auto">
          <a:xfrm>
            <a:off x="3657600" y="2525713"/>
            <a:ext cx="2705100"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algn="ctr" eaLnBrk="1" hangingPunct="1"/>
            <a:r>
              <a:rPr lang="en-US" altLang="en-US" b="1" dirty="0" smtClean="0">
                <a:solidFill>
                  <a:srgbClr val="7030A0"/>
                </a:solidFill>
              </a:rPr>
              <a:t>90% </a:t>
            </a:r>
            <a:r>
              <a:rPr lang="en-US" altLang="en-US" b="1" dirty="0">
                <a:solidFill>
                  <a:srgbClr val="7030A0"/>
                </a:solidFill>
              </a:rPr>
              <a:t>of Cash Value</a:t>
            </a:r>
          </a:p>
        </p:txBody>
      </p:sp>
      <p:sp>
        <p:nvSpPr>
          <p:cNvPr id="3" name="Oval 2"/>
          <p:cNvSpPr/>
          <p:nvPr/>
        </p:nvSpPr>
        <p:spPr>
          <a:xfrm>
            <a:off x="5010150" y="1314953"/>
            <a:ext cx="1946246" cy="690301"/>
          </a:xfrm>
          <a:prstGeom prst="ellipse">
            <a:avLst/>
          </a:prstGeom>
          <a:solidFill>
            <a:srgbClr val="006600"/>
          </a:solidFill>
          <a:ln>
            <a:solidFill>
              <a:srgbClr val="00660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b="1" dirty="0" smtClean="0">
                <a:solidFill>
                  <a:schemeClr val="bg1"/>
                </a:solidFill>
              </a:rPr>
              <a:t>CASH</a:t>
            </a:r>
            <a:endParaRPr lang="en-US" sz="1200" b="1" dirty="0">
              <a:solidFill>
                <a:schemeClr val="bg1"/>
              </a:solidFill>
            </a:endParaRPr>
          </a:p>
        </p:txBody>
      </p:sp>
      <p:cxnSp>
        <p:nvCxnSpPr>
          <p:cNvPr id="13" name="Straight Arrow Connector 7"/>
          <p:cNvCxnSpPr>
            <a:cxnSpLocks noChangeShapeType="1"/>
          </p:cNvCxnSpPr>
          <p:nvPr/>
        </p:nvCxnSpPr>
        <p:spPr bwMode="auto">
          <a:xfrm flipH="1">
            <a:off x="3349392" y="1844180"/>
            <a:ext cx="2162175" cy="990600"/>
          </a:xfrm>
          <a:prstGeom prst="straightConnector1">
            <a:avLst/>
          </a:prstGeom>
          <a:noFill/>
          <a:ln w="38100" algn="ctr">
            <a:solidFill>
              <a:srgbClr val="009900"/>
            </a:solidFill>
            <a:round/>
            <a:headEnd/>
            <a:tailEnd type="arrow" w="lg" len="med"/>
          </a:ln>
          <a:extLst>
            <a:ext uri="{909E8E84-426E-40DD-AFC4-6F175D3DCCD1}">
              <a14:hiddenFill xmlns:a14="http://schemas.microsoft.com/office/drawing/2010/main">
                <a:noFill/>
              </a14:hiddenFill>
            </a:ext>
          </a:extLst>
        </p:spPr>
      </p:cxnSp>
      <p:sp>
        <p:nvSpPr>
          <p:cNvPr id="17" name="Oval 16"/>
          <p:cNvSpPr/>
          <p:nvPr/>
        </p:nvSpPr>
        <p:spPr>
          <a:xfrm>
            <a:off x="4633170" y="4458816"/>
            <a:ext cx="411060" cy="344997"/>
          </a:xfrm>
          <a:prstGeom prst="ellipse">
            <a:avLst/>
          </a:prstGeom>
          <a:noFill/>
          <a:ln w="12700">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tx1"/>
              </a:solidFill>
            </a:endParaRPr>
          </a:p>
        </p:txBody>
      </p:sp>
      <p:sp>
        <p:nvSpPr>
          <p:cNvPr id="18" name="TextBox 17"/>
          <p:cNvSpPr txBox="1"/>
          <p:nvPr/>
        </p:nvSpPr>
        <p:spPr>
          <a:xfrm>
            <a:off x="4687857" y="4438259"/>
            <a:ext cx="301686" cy="369332"/>
          </a:xfrm>
          <a:prstGeom prst="rect">
            <a:avLst/>
          </a:prstGeom>
          <a:noFill/>
        </p:spPr>
        <p:txBody>
          <a:bodyPr wrap="none" rtlCol="0">
            <a:spAutoFit/>
          </a:bodyPr>
          <a:lstStyle/>
          <a:p>
            <a:r>
              <a:rPr lang="en-US" dirty="0" smtClean="0"/>
              <a:t>3</a:t>
            </a:r>
            <a:endParaRPr lang="en-US" dirty="0"/>
          </a:p>
        </p:txBody>
      </p:sp>
      <p:sp>
        <p:nvSpPr>
          <p:cNvPr id="19" name="Oval 18"/>
          <p:cNvSpPr/>
          <p:nvPr/>
        </p:nvSpPr>
        <p:spPr>
          <a:xfrm>
            <a:off x="4633170" y="3060742"/>
            <a:ext cx="411060" cy="344997"/>
          </a:xfrm>
          <a:prstGeom prst="ellipse">
            <a:avLst/>
          </a:prstGeom>
          <a:noFill/>
          <a:ln w="12700">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tx1"/>
              </a:solidFill>
            </a:endParaRPr>
          </a:p>
        </p:txBody>
      </p:sp>
      <p:sp>
        <p:nvSpPr>
          <p:cNvPr id="20" name="TextBox 19"/>
          <p:cNvSpPr txBox="1"/>
          <p:nvPr/>
        </p:nvSpPr>
        <p:spPr>
          <a:xfrm>
            <a:off x="4680866" y="3039857"/>
            <a:ext cx="301686" cy="369332"/>
          </a:xfrm>
          <a:prstGeom prst="rect">
            <a:avLst/>
          </a:prstGeom>
          <a:noFill/>
        </p:spPr>
        <p:txBody>
          <a:bodyPr wrap="none" rtlCol="0">
            <a:spAutoFit/>
          </a:bodyPr>
          <a:lstStyle/>
          <a:p>
            <a:r>
              <a:rPr lang="en-US" dirty="0"/>
              <a:t>2</a:t>
            </a:r>
          </a:p>
        </p:txBody>
      </p:sp>
      <p:sp>
        <p:nvSpPr>
          <p:cNvPr id="21" name="Oval 20"/>
          <p:cNvSpPr/>
          <p:nvPr/>
        </p:nvSpPr>
        <p:spPr>
          <a:xfrm>
            <a:off x="4375792" y="1856348"/>
            <a:ext cx="411060" cy="344997"/>
          </a:xfrm>
          <a:prstGeom prst="ellipse">
            <a:avLst/>
          </a:prstGeom>
          <a:noFill/>
          <a:ln w="12700">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tx1"/>
              </a:solidFill>
            </a:endParaRPr>
          </a:p>
        </p:txBody>
      </p:sp>
      <p:sp>
        <p:nvSpPr>
          <p:cNvPr id="22" name="TextBox 21"/>
          <p:cNvSpPr txBox="1"/>
          <p:nvPr/>
        </p:nvSpPr>
        <p:spPr>
          <a:xfrm>
            <a:off x="4430479" y="1844180"/>
            <a:ext cx="301686" cy="369332"/>
          </a:xfrm>
          <a:prstGeom prst="rect">
            <a:avLst/>
          </a:prstGeom>
          <a:noFill/>
        </p:spPr>
        <p:txBody>
          <a:bodyPr wrap="none" rtlCol="0">
            <a:spAutoFit/>
          </a:bodyPr>
          <a:lstStyle/>
          <a:p>
            <a:r>
              <a:rPr lang="en-US" dirty="0" smtClean="0"/>
              <a:t>1</a:t>
            </a:r>
            <a:endParaRPr lang="en-US" dirty="0"/>
          </a:p>
        </p:txBody>
      </p:sp>
      <p:cxnSp>
        <p:nvCxnSpPr>
          <p:cNvPr id="23" name="Straight Arrow Connector 7"/>
          <p:cNvCxnSpPr>
            <a:cxnSpLocks noChangeShapeType="1"/>
          </p:cNvCxnSpPr>
          <p:nvPr/>
        </p:nvCxnSpPr>
        <p:spPr bwMode="auto">
          <a:xfrm>
            <a:off x="6265265" y="3951557"/>
            <a:ext cx="230473" cy="660525"/>
          </a:xfrm>
          <a:prstGeom prst="straightConnector1">
            <a:avLst/>
          </a:prstGeom>
          <a:noFill/>
          <a:ln w="38100" algn="ctr">
            <a:solidFill>
              <a:srgbClr val="009900"/>
            </a:solidFill>
            <a:round/>
            <a:headEnd/>
            <a:tailEnd type="arrow" w="lg" len="med"/>
          </a:ln>
          <a:extLst>
            <a:ext uri="{909E8E84-426E-40DD-AFC4-6F175D3DCCD1}">
              <a14:hiddenFill xmlns:a14="http://schemas.microsoft.com/office/drawing/2010/main">
                <a:noFill/>
              </a14:hiddenFill>
            </a:ext>
          </a:extLst>
        </p:spPr>
      </p:cxnSp>
      <p:pic>
        <p:nvPicPr>
          <p:cNvPr id="4098" name="Picture 2" descr="C:\Users\ADMIN\AppData\Local\Microsoft\Windows\Temporary Internet Files\Content.IE5\2MRA6BW8\Fisherman[1].gi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983273" y="4612082"/>
            <a:ext cx="2133600" cy="1171575"/>
          </a:xfrm>
          <a:prstGeom prst="rect">
            <a:avLst/>
          </a:prstGeom>
          <a:noFill/>
          <a:extLst>
            <a:ext uri="{909E8E84-426E-40DD-AFC4-6F175D3DCCD1}">
              <a14:hiddenFill xmlns:a14="http://schemas.microsoft.com/office/drawing/2010/main">
                <a:solidFill>
                  <a:srgbClr val="FFFFFF"/>
                </a:solidFill>
              </a14:hiddenFill>
            </a:ext>
          </a:extLst>
        </p:spPr>
      </p:pic>
      <p:sp>
        <p:nvSpPr>
          <p:cNvPr id="24" name="Rectangle 23"/>
          <p:cNvSpPr/>
          <p:nvPr/>
        </p:nvSpPr>
        <p:spPr>
          <a:xfrm>
            <a:off x="0" y="40879"/>
            <a:ext cx="9144000" cy="1104900"/>
          </a:xfrm>
          <a:prstGeom prst="rect">
            <a:avLst/>
          </a:prstGeom>
          <a:solidFill>
            <a:srgbClr val="005F7F"/>
          </a:solidFill>
          <a:ln>
            <a:solidFill>
              <a:schemeClr val="tx2">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sz="2000" b="1" dirty="0"/>
          </a:p>
        </p:txBody>
      </p:sp>
      <p:sp>
        <p:nvSpPr>
          <p:cNvPr id="25" name="TextBox 24"/>
          <p:cNvSpPr txBox="1"/>
          <p:nvPr/>
        </p:nvSpPr>
        <p:spPr>
          <a:xfrm>
            <a:off x="285375" y="5489698"/>
            <a:ext cx="5979890" cy="1077218"/>
          </a:xfrm>
          <a:prstGeom prst="rect">
            <a:avLst/>
          </a:prstGeom>
          <a:noFill/>
          <a:ln w="28575">
            <a:solidFill>
              <a:schemeClr val="tx1"/>
            </a:solidFill>
          </a:ln>
        </p:spPr>
        <p:txBody>
          <a:bodyPr wrap="square" rtlCol="0">
            <a:spAutoFit/>
          </a:bodyPr>
          <a:lstStyle/>
          <a:p>
            <a:r>
              <a:rPr lang="en-US" dirty="0" smtClean="0"/>
              <a:t>With new passive income rules, any trapped surplus in a holding company over $1,000,000 should look at an insurance tax-shelter to prevent the loss of the small business rate of 9%.</a:t>
            </a:r>
            <a:endParaRPr lang="en-US" dirty="0"/>
          </a:p>
        </p:txBody>
      </p:sp>
      <p:sp>
        <p:nvSpPr>
          <p:cNvPr id="26" name="Rectangle 25"/>
          <p:cNvSpPr/>
          <p:nvPr/>
        </p:nvSpPr>
        <p:spPr>
          <a:xfrm>
            <a:off x="10160" y="0"/>
            <a:ext cx="9144000" cy="1104900"/>
          </a:xfrm>
          <a:prstGeom prst="rect">
            <a:avLst/>
          </a:prstGeom>
          <a:solidFill>
            <a:srgbClr val="005F7F"/>
          </a:solidFill>
          <a:ln>
            <a:solidFill>
              <a:schemeClr val="tx2">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sz="1800" b="1" dirty="0" smtClean="0"/>
              <a:t>Insure for tax-sheltering, then borrow to invest.</a:t>
            </a:r>
            <a:endParaRPr lang="en-CA" sz="1800" b="1" dirty="0"/>
          </a:p>
        </p:txBody>
      </p:sp>
    </p:spTree>
    <p:extLst>
      <p:ext uri="{BB962C8B-B14F-4D97-AF65-F5344CB8AC3E}">
        <p14:creationId xmlns:p14="http://schemas.microsoft.com/office/powerpoint/2010/main" val="31998793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2"/>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1"/>
                                        </p:tgtEl>
                                        <p:attrNameLst>
                                          <p:attrName>style.visibility</p:attrName>
                                        </p:attrNameLst>
                                      </p:cBhvr>
                                      <p:to>
                                        <p:strVal val="visible"/>
                                      </p:to>
                                    </p:set>
                                  </p:childTnLst>
                                </p:cTn>
                              </p:par>
                              <p:par>
                                <p:cTn id="9" presetID="22" presetClass="entr" presetSubtype="2" fill="hold" nodeType="withEffect">
                                  <p:stCondLst>
                                    <p:cond delay="0"/>
                                  </p:stCondLst>
                                  <p:childTnLst>
                                    <p:set>
                                      <p:cBhvr>
                                        <p:cTn id="10" dur="1" fill="hold">
                                          <p:stCondLst>
                                            <p:cond delay="0"/>
                                          </p:stCondLst>
                                        </p:cTn>
                                        <p:tgtEl>
                                          <p:spTgt spid="13"/>
                                        </p:tgtEl>
                                        <p:attrNameLst>
                                          <p:attrName>style.visibility</p:attrName>
                                        </p:attrNameLst>
                                      </p:cBhvr>
                                      <p:to>
                                        <p:strVal val="visible"/>
                                      </p:to>
                                    </p:set>
                                    <p:animEffect transition="in" filter="wipe(right)">
                                      <p:cBhvr>
                                        <p:cTn id="11" dur="750"/>
                                        <p:tgtEl>
                                          <p:spTgt spid="13"/>
                                        </p:tgtEl>
                                      </p:cBhvr>
                                    </p:animEffect>
                                  </p:childTnLst>
                                </p:cTn>
                              </p:par>
                            </p:childTnLst>
                          </p:cTn>
                        </p:par>
                        <p:par>
                          <p:cTn id="12" fill="hold">
                            <p:stCondLst>
                              <p:cond delay="750"/>
                            </p:stCondLst>
                            <p:childTnLst>
                              <p:par>
                                <p:cTn id="13" presetID="21" presetClass="entr" presetSubtype="1" fill="hold" grpId="0" nodeType="afterEffect">
                                  <p:stCondLst>
                                    <p:cond delay="0"/>
                                  </p:stCondLst>
                                  <p:childTnLst>
                                    <p:set>
                                      <p:cBhvr>
                                        <p:cTn id="14" dur="1" fill="hold">
                                          <p:stCondLst>
                                            <p:cond delay="0"/>
                                          </p:stCondLst>
                                        </p:cTn>
                                        <p:tgtEl>
                                          <p:spTgt spid="20486"/>
                                        </p:tgtEl>
                                        <p:attrNameLst>
                                          <p:attrName>style.visibility</p:attrName>
                                        </p:attrNameLst>
                                      </p:cBhvr>
                                      <p:to>
                                        <p:strVal val="visible"/>
                                      </p:to>
                                    </p:set>
                                    <p:animEffect transition="in" filter="wheel(1)">
                                      <p:cBhvr>
                                        <p:cTn id="15" dur="2000"/>
                                        <p:tgtEl>
                                          <p:spTgt spid="20486"/>
                                        </p:tgtEl>
                                      </p:cBhvr>
                                    </p:animEffec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grpId="0" nodeType="clickEffect">
                                  <p:stCondLst>
                                    <p:cond delay="0"/>
                                  </p:stCondLst>
                                  <p:childTnLst>
                                    <p:set>
                                      <p:cBhvr>
                                        <p:cTn id="19" dur="1" fill="hold">
                                          <p:stCondLst>
                                            <p:cond delay="0"/>
                                          </p:stCondLst>
                                        </p:cTn>
                                        <p:tgtEl>
                                          <p:spTgt spid="19"/>
                                        </p:tgtEl>
                                        <p:attrNameLst>
                                          <p:attrName>style.visibility</p:attrName>
                                        </p:attrNameLst>
                                      </p:cBhvr>
                                      <p:to>
                                        <p:strVal val="visible"/>
                                      </p:to>
                                    </p:set>
                                  </p:childTnLst>
                                </p:cTn>
                              </p:par>
                              <p:par>
                                <p:cTn id="20" presetID="1" presetClass="entr" presetSubtype="0" fill="hold" grpId="0" nodeType="withEffect">
                                  <p:stCondLst>
                                    <p:cond delay="0"/>
                                  </p:stCondLst>
                                  <p:childTnLst>
                                    <p:set>
                                      <p:cBhvr>
                                        <p:cTn id="21" dur="1" fill="hold">
                                          <p:stCondLst>
                                            <p:cond delay="0"/>
                                          </p:stCondLst>
                                        </p:cTn>
                                        <p:tgtEl>
                                          <p:spTgt spid="20"/>
                                        </p:tgtEl>
                                        <p:attrNameLst>
                                          <p:attrName>style.visibility</p:attrName>
                                        </p:attrNameLst>
                                      </p:cBhvr>
                                      <p:to>
                                        <p:strVal val="visible"/>
                                      </p:to>
                                    </p:set>
                                  </p:childTnLst>
                                </p:cTn>
                              </p:par>
                            </p:childTnLst>
                          </p:cTn>
                        </p:par>
                        <p:par>
                          <p:cTn id="22" fill="hold">
                            <p:stCondLst>
                              <p:cond delay="0"/>
                            </p:stCondLst>
                            <p:childTnLst>
                              <p:par>
                                <p:cTn id="23" presetID="22" presetClass="entr" presetSubtype="8" fill="hold" nodeType="afterEffect">
                                  <p:stCondLst>
                                    <p:cond delay="0"/>
                                  </p:stCondLst>
                                  <p:childTnLst>
                                    <p:set>
                                      <p:cBhvr>
                                        <p:cTn id="24" dur="1" fill="hold">
                                          <p:stCondLst>
                                            <p:cond delay="0"/>
                                          </p:stCondLst>
                                        </p:cTn>
                                        <p:tgtEl>
                                          <p:spTgt spid="24583"/>
                                        </p:tgtEl>
                                        <p:attrNameLst>
                                          <p:attrName>style.visibility</p:attrName>
                                        </p:attrNameLst>
                                      </p:cBhvr>
                                      <p:to>
                                        <p:strVal val="visible"/>
                                      </p:to>
                                    </p:set>
                                    <p:animEffect transition="in" filter="wipe(left)">
                                      <p:cBhvr>
                                        <p:cTn id="25" dur="1000"/>
                                        <p:tgtEl>
                                          <p:spTgt spid="24583"/>
                                        </p:tgtEl>
                                      </p:cBhvr>
                                    </p:animEffect>
                                  </p:childTnLst>
                                </p:cTn>
                              </p:par>
                              <p:par>
                                <p:cTn id="26" presetID="22" presetClass="entr" presetSubtype="8" fill="hold" grpId="0" nodeType="withEffect">
                                  <p:stCondLst>
                                    <p:cond delay="0"/>
                                  </p:stCondLst>
                                  <p:childTnLst>
                                    <p:set>
                                      <p:cBhvr>
                                        <p:cTn id="27" dur="1" fill="hold">
                                          <p:stCondLst>
                                            <p:cond delay="0"/>
                                          </p:stCondLst>
                                        </p:cTn>
                                        <p:tgtEl>
                                          <p:spTgt spid="10"/>
                                        </p:tgtEl>
                                        <p:attrNameLst>
                                          <p:attrName>style.visibility</p:attrName>
                                        </p:attrNameLst>
                                      </p:cBhvr>
                                      <p:to>
                                        <p:strVal val="visible"/>
                                      </p:to>
                                    </p:set>
                                    <p:animEffect transition="in" filter="wipe(left)">
                                      <p:cBhvr>
                                        <p:cTn id="28" dur="1000"/>
                                        <p:tgtEl>
                                          <p:spTgt spid="10"/>
                                        </p:tgtEl>
                                      </p:cBhvr>
                                    </p:animEffect>
                                  </p:childTnLst>
                                </p:cTn>
                              </p:par>
                            </p:childTnLst>
                          </p:cTn>
                        </p:par>
                        <p:par>
                          <p:cTn id="29" fill="hold">
                            <p:stCondLst>
                              <p:cond delay="1000"/>
                            </p:stCondLst>
                            <p:childTnLst>
                              <p:par>
                                <p:cTn id="30" presetID="10" presetClass="entr" presetSubtype="0" fill="hold" nodeType="afterEffect">
                                  <p:stCondLst>
                                    <p:cond delay="0"/>
                                  </p:stCondLst>
                                  <p:childTnLst>
                                    <p:set>
                                      <p:cBhvr>
                                        <p:cTn id="31" dur="1" fill="hold">
                                          <p:stCondLst>
                                            <p:cond delay="0"/>
                                          </p:stCondLst>
                                        </p:cTn>
                                        <p:tgtEl>
                                          <p:spTgt spid="24581"/>
                                        </p:tgtEl>
                                        <p:attrNameLst>
                                          <p:attrName>style.visibility</p:attrName>
                                        </p:attrNameLst>
                                      </p:cBhvr>
                                      <p:to>
                                        <p:strVal val="visible"/>
                                      </p:to>
                                    </p:set>
                                    <p:animEffect transition="in" filter="fade">
                                      <p:cBhvr>
                                        <p:cTn id="32" dur="1000"/>
                                        <p:tgtEl>
                                          <p:spTgt spid="24581"/>
                                        </p:tgtEl>
                                      </p:cBhvr>
                                    </p:animEffec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17"/>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18"/>
                                        </p:tgtEl>
                                        <p:attrNameLst>
                                          <p:attrName>style.visibility</p:attrName>
                                        </p:attrNameLst>
                                      </p:cBhvr>
                                      <p:to>
                                        <p:strVal val="visible"/>
                                      </p:to>
                                    </p:set>
                                  </p:childTnLst>
                                </p:cTn>
                              </p:par>
                              <p:par>
                                <p:cTn id="39" presetID="22" presetClass="entr" presetSubtype="2" fill="hold" nodeType="withEffect">
                                  <p:stCondLst>
                                    <p:cond delay="0"/>
                                  </p:stCondLst>
                                  <p:childTnLst>
                                    <p:set>
                                      <p:cBhvr>
                                        <p:cTn id="40" dur="1" fill="hold">
                                          <p:stCondLst>
                                            <p:cond delay="0"/>
                                          </p:stCondLst>
                                        </p:cTn>
                                        <p:tgtEl>
                                          <p:spTgt spid="24584"/>
                                        </p:tgtEl>
                                        <p:attrNameLst>
                                          <p:attrName>style.visibility</p:attrName>
                                        </p:attrNameLst>
                                      </p:cBhvr>
                                      <p:to>
                                        <p:strVal val="visible"/>
                                      </p:to>
                                    </p:set>
                                    <p:animEffect transition="in" filter="wipe(right)">
                                      <p:cBhvr>
                                        <p:cTn id="41" dur="1000"/>
                                        <p:tgtEl>
                                          <p:spTgt spid="24584"/>
                                        </p:tgtEl>
                                      </p:cBhvr>
                                    </p:animEffect>
                                  </p:childTnLst>
                                </p:cTn>
                              </p:par>
                            </p:childTnLst>
                          </p:cTn>
                        </p:par>
                        <p:par>
                          <p:cTn id="42" fill="hold">
                            <p:stCondLst>
                              <p:cond delay="1000"/>
                            </p:stCondLst>
                            <p:childTnLst>
                              <p:par>
                                <p:cTn id="43" presetID="10" presetClass="entr" presetSubtype="0" fill="hold" grpId="0" nodeType="afterEffect">
                                  <p:stCondLst>
                                    <p:cond delay="0"/>
                                  </p:stCondLst>
                                  <p:childTnLst>
                                    <p:set>
                                      <p:cBhvr>
                                        <p:cTn id="44" dur="1" fill="hold">
                                          <p:stCondLst>
                                            <p:cond delay="0"/>
                                          </p:stCondLst>
                                        </p:cTn>
                                        <p:tgtEl>
                                          <p:spTgt spid="24585"/>
                                        </p:tgtEl>
                                        <p:attrNameLst>
                                          <p:attrName>style.visibility</p:attrName>
                                        </p:attrNameLst>
                                      </p:cBhvr>
                                      <p:to>
                                        <p:strVal val="visible"/>
                                      </p:to>
                                    </p:set>
                                    <p:animEffect transition="in" filter="fade">
                                      <p:cBhvr>
                                        <p:cTn id="45" dur="1000"/>
                                        <p:tgtEl>
                                          <p:spTgt spid="24585"/>
                                        </p:tgtEl>
                                      </p:cBhvr>
                                    </p:animEffect>
                                  </p:childTnLst>
                                </p:cTn>
                              </p:par>
                            </p:childTnLst>
                          </p:cTn>
                        </p:par>
                      </p:childTnLst>
                    </p:cTn>
                  </p:par>
                  <p:par>
                    <p:cTn id="46" fill="hold">
                      <p:stCondLst>
                        <p:cond delay="indefinite"/>
                      </p:stCondLst>
                      <p:childTnLst>
                        <p:par>
                          <p:cTn id="47" fill="hold">
                            <p:stCondLst>
                              <p:cond delay="0"/>
                            </p:stCondLst>
                            <p:childTnLst>
                              <p:par>
                                <p:cTn id="48" presetID="21" presetClass="exit" presetSubtype="1" fill="hold" grpId="1" nodeType="clickEffect">
                                  <p:stCondLst>
                                    <p:cond delay="0"/>
                                  </p:stCondLst>
                                  <p:childTnLst>
                                    <p:animEffect transition="out" filter="wheel(1)">
                                      <p:cBhvr>
                                        <p:cTn id="49" dur="2000"/>
                                        <p:tgtEl>
                                          <p:spTgt spid="24585"/>
                                        </p:tgtEl>
                                      </p:cBhvr>
                                    </p:animEffect>
                                    <p:set>
                                      <p:cBhvr>
                                        <p:cTn id="50" dur="1" fill="hold">
                                          <p:stCondLst>
                                            <p:cond delay="1999"/>
                                          </p:stCondLst>
                                        </p:cTn>
                                        <p:tgtEl>
                                          <p:spTgt spid="24585"/>
                                        </p:tgtEl>
                                        <p:attrNameLst>
                                          <p:attrName>style.visibility</p:attrName>
                                        </p:attrNameLst>
                                      </p:cBhvr>
                                      <p:to>
                                        <p:strVal val="hidden"/>
                                      </p:to>
                                    </p:set>
                                  </p:childTnLst>
                                </p:cTn>
                              </p:par>
                            </p:childTnLst>
                          </p:cTn>
                        </p:par>
                      </p:childTnLst>
                    </p:cTn>
                  </p:par>
                  <p:par>
                    <p:cTn id="51" fill="hold">
                      <p:stCondLst>
                        <p:cond delay="indefinite"/>
                      </p:stCondLst>
                      <p:childTnLst>
                        <p:par>
                          <p:cTn id="52" fill="hold">
                            <p:stCondLst>
                              <p:cond delay="0"/>
                            </p:stCondLst>
                            <p:childTnLst>
                              <p:par>
                                <p:cTn id="53" presetID="22" presetClass="exit" presetSubtype="4" fill="hold" nodeType="clickEffect">
                                  <p:stCondLst>
                                    <p:cond delay="0"/>
                                  </p:stCondLst>
                                  <p:childTnLst>
                                    <p:animEffect transition="out" filter="wipe(down)">
                                      <p:cBhvr>
                                        <p:cTn id="54" dur="1500"/>
                                        <p:tgtEl>
                                          <p:spTgt spid="24584"/>
                                        </p:tgtEl>
                                      </p:cBhvr>
                                    </p:animEffect>
                                    <p:set>
                                      <p:cBhvr>
                                        <p:cTn id="55" dur="1" fill="hold">
                                          <p:stCondLst>
                                            <p:cond delay="1499"/>
                                          </p:stCondLst>
                                        </p:cTn>
                                        <p:tgtEl>
                                          <p:spTgt spid="24584"/>
                                        </p:tgtEl>
                                        <p:attrNameLst>
                                          <p:attrName>style.visibility</p:attrName>
                                        </p:attrNameLst>
                                      </p:cBhvr>
                                      <p:to>
                                        <p:strVal val="hidden"/>
                                      </p:to>
                                    </p:set>
                                  </p:childTnLst>
                                </p:cTn>
                              </p:par>
                              <p:par>
                                <p:cTn id="56" presetID="22" presetClass="entr" presetSubtype="2" fill="hold" nodeType="withEffect">
                                  <p:stCondLst>
                                    <p:cond delay="0"/>
                                  </p:stCondLst>
                                  <p:childTnLst>
                                    <p:set>
                                      <p:cBhvr>
                                        <p:cTn id="57" dur="1" fill="hold">
                                          <p:stCondLst>
                                            <p:cond delay="0"/>
                                          </p:stCondLst>
                                        </p:cTn>
                                        <p:tgtEl>
                                          <p:spTgt spid="23"/>
                                        </p:tgtEl>
                                        <p:attrNameLst>
                                          <p:attrName>style.visibility</p:attrName>
                                        </p:attrNameLst>
                                      </p:cBhvr>
                                      <p:to>
                                        <p:strVal val="visible"/>
                                      </p:to>
                                    </p:set>
                                    <p:animEffect transition="in" filter="wipe(right)">
                                      <p:cBhvr>
                                        <p:cTn id="58" dur="750"/>
                                        <p:tgtEl>
                                          <p:spTgt spid="23"/>
                                        </p:tgtEl>
                                      </p:cBhvr>
                                    </p:animEffect>
                                  </p:childTnLst>
                                </p:cTn>
                              </p:par>
                              <p:par>
                                <p:cTn id="59" presetID="42" presetClass="path" presetSubtype="0" accel="50000" decel="50000" fill="hold" grpId="1" nodeType="withEffect">
                                  <p:stCondLst>
                                    <p:cond delay="0"/>
                                  </p:stCondLst>
                                  <p:childTnLst>
                                    <p:animMotion origin="layout" path="M 3.33333E-6 -2.89614E-6 L 0.12135 -0.00115 " pathEditMode="relative" rAng="0" ptsTypes="AA">
                                      <p:cBhvr>
                                        <p:cTn id="60" dur="750" fill="hold"/>
                                        <p:tgtEl>
                                          <p:spTgt spid="17"/>
                                        </p:tgtEl>
                                        <p:attrNameLst>
                                          <p:attrName>ppt_x</p:attrName>
                                          <p:attrName>ppt_y</p:attrName>
                                        </p:attrNameLst>
                                      </p:cBhvr>
                                      <p:rCtr x="6059" y="-69"/>
                                    </p:animMotion>
                                  </p:childTnLst>
                                </p:cTn>
                              </p:par>
                              <p:par>
                                <p:cTn id="61" presetID="42" presetClass="path" presetSubtype="0" accel="50000" decel="50000" fill="hold" grpId="1" nodeType="withEffect">
                                  <p:stCondLst>
                                    <p:cond delay="0"/>
                                  </p:stCondLst>
                                  <p:childTnLst>
                                    <p:animMotion origin="layout" path="M 3.33333E-6 -2.14715E-6 L 0.12135 -2.14715E-6 " pathEditMode="relative" rAng="0" ptsTypes="AA">
                                      <p:cBhvr>
                                        <p:cTn id="62" dur="750" fill="hold"/>
                                        <p:tgtEl>
                                          <p:spTgt spid="18"/>
                                        </p:tgtEl>
                                        <p:attrNameLst>
                                          <p:attrName>ppt_x</p:attrName>
                                          <p:attrName>ppt_y</p:attrName>
                                        </p:attrNameLst>
                                      </p:cBhvr>
                                      <p:rCtr x="6059" y="0"/>
                                    </p:animMotion>
                                  </p:childTnLst>
                                </p:cTn>
                              </p:par>
                              <p:par>
                                <p:cTn id="63" presetID="10" presetClass="entr" presetSubtype="0" fill="hold" nodeType="withEffect">
                                  <p:stCondLst>
                                    <p:cond delay="0"/>
                                  </p:stCondLst>
                                  <p:childTnLst>
                                    <p:set>
                                      <p:cBhvr>
                                        <p:cTn id="64" dur="1" fill="hold">
                                          <p:stCondLst>
                                            <p:cond delay="0"/>
                                          </p:stCondLst>
                                        </p:cTn>
                                        <p:tgtEl>
                                          <p:spTgt spid="4098"/>
                                        </p:tgtEl>
                                        <p:attrNameLst>
                                          <p:attrName>style.visibility</p:attrName>
                                        </p:attrNameLst>
                                      </p:cBhvr>
                                      <p:to>
                                        <p:strVal val="visible"/>
                                      </p:to>
                                    </p:set>
                                    <p:animEffect transition="in" filter="fade">
                                      <p:cBhvr>
                                        <p:cTn id="65" dur="1000"/>
                                        <p:tgtEl>
                                          <p:spTgt spid="4098"/>
                                        </p:tgtEl>
                                      </p:cBhvr>
                                    </p:animEffect>
                                  </p:childTnLst>
                                </p:cTn>
                              </p:par>
                            </p:childTnLst>
                          </p:cTn>
                        </p:par>
                      </p:childTnLst>
                    </p:cTn>
                  </p:par>
                  <p:par>
                    <p:cTn id="66" fill="hold">
                      <p:stCondLst>
                        <p:cond delay="indefinite"/>
                      </p:stCondLst>
                      <p:childTnLst>
                        <p:par>
                          <p:cTn id="67" fill="hold">
                            <p:stCondLst>
                              <p:cond delay="0"/>
                            </p:stCondLst>
                            <p:childTnLst>
                              <p:par>
                                <p:cTn id="68" presetID="1" presetClass="entr" presetSubtype="0" fill="hold" grpId="0" nodeType="clickEffect">
                                  <p:stCondLst>
                                    <p:cond delay="0"/>
                                  </p:stCondLst>
                                  <p:childTnLst>
                                    <p:set>
                                      <p:cBhvr>
                                        <p:cTn id="69" dur="1" fill="hold">
                                          <p:stCondLst>
                                            <p:cond delay="0"/>
                                          </p:stCondLst>
                                        </p:cTn>
                                        <p:tgtEl>
                                          <p:spTgt spid="2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6" grpId="0" animBg="1"/>
      <p:bldP spid="24585" grpId="0" animBg="1"/>
      <p:bldP spid="24585" grpId="1" animBg="1"/>
      <p:bldP spid="10" grpId="0"/>
      <p:bldP spid="17" grpId="0" animBg="1"/>
      <p:bldP spid="17" grpId="1" animBg="1"/>
      <p:bldP spid="18" grpId="0"/>
      <p:bldP spid="18" grpId="1"/>
      <p:bldP spid="19" grpId="0" animBg="1"/>
      <p:bldP spid="20" grpId="0"/>
      <p:bldP spid="21" grpId="0" animBg="1"/>
      <p:bldP spid="22" grpId="0"/>
      <p:bldP spid="25" grpId="0"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19724" y="1236737"/>
            <a:ext cx="8376317" cy="5428889"/>
          </a:xfrm>
          <a:ln>
            <a:solidFill>
              <a:srgbClr val="006600"/>
            </a:solidFill>
          </a:ln>
        </p:spPr>
        <p:txBody>
          <a:bodyPr rtlCol="0">
            <a:noAutofit/>
          </a:bodyPr>
          <a:lstStyle/>
          <a:p>
            <a:pPr marL="0" indent="0" eaLnBrk="1" fontAlgn="auto" hangingPunct="1">
              <a:spcAft>
                <a:spcPts val="0"/>
              </a:spcAft>
              <a:buClr>
                <a:schemeClr val="tx1">
                  <a:lumMod val="50000"/>
                  <a:lumOff val="50000"/>
                </a:schemeClr>
              </a:buClr>
              <a:buFont typeface="Wingdings" pitchFamily="2" charset="2"/>
              <a:buNone/>
              <a:defRPr/>
            </a:pPr>
            <a:r>
              <a:rPr lang="en-US" sz="1800" u="sng" dirty="0" smtClean="0">
                <a:solidFill>
                  <a:schemeClr val="tx1">
                    <a:lumMod val="85000"/>
                  </a:schemeClr>
                </a:solidFill>
              </a:rPr>
              <a:t>The Plan	Year 1		@ age 80 	@ age 95   </a:t>
            </a:r>
            <a:r>
              <a:rPr lang="en-US" sz="1800" b="1" u="sng" dirty="0" smtClean="0">
                <a:solidFill>
                  <a:srgbClr val="0070C0"/>
                </a:solidFill>
              </a:rPr>
              <a:t>CDA</a:t>
            </a:r>
            <a:r>
              <a:rPr lang="en-US" sz="1800" u="sng" dirty="0" smtClean="0">
                <a:solidFill>
                  <a:srgbClr val="0070C0"/>
                </a:solidFill>
              </a:rPr>
              <a:t>@95</a:t>
            </a:r>
          </a:p>
          <a:p>
            <a:pPr marL="0" indent="0" eaLnBrk="1" fontAlgn="auto" hangingPunct="1">
              <a:spcAft>
                <a:spcPts val="0"/>
              </a:spcAft>
              <a:buClr>
                <a:schemeClr val="tx1">
                  <a:lumMod val="50000"/>
                  <a:lumOff val="50000"/>
                </a:schemeClr>
              </a:buClr>
              <a:buFont typeface="Wingdings" pitchFamily="2" charset="2"/>
              <a:buNone/>
              <a:defRPr/>
            </a:pPr>
            <a:r>
              <a:rPr lang="en-US" sz="1600" u="sng" dirty="0" smtClean="0">
                <a:solidFill>
                  <a:schemeClr val="tx1">
                    <a:lumMod val="85000"/>
                  </a:schemeClr>
                </a:solidFill>
              </a:rPr>
              <a:t>Term to 100</a:t>
            </a:r>
          </a:p>
          <a:p>
            <a:pPr marL="0" indent="0" eaLnBrk="1" fontAlgn="auto" hangingPunct="1">
              <a:spcAft>
                <a:spcPts val="0"/>
              </a:spcAft>
              <a:buClr>
                <a:schemeClr val="tx1">
                  <a:lumMod val="50000"/>
                  <a:lumOff val="50000"/>
                </a:schemeClr>
              </a:buClr>
              <a:buFont typeface="Wingdings" pitchFamily="2" charset="2"/>
              <a:buNone/>
              <a:defRPr/>
            </a:pPr>
            <a:r>
              <a:rPr lang="en-US" sz="1600" dirty="0" smtClean="0">
                <a:solidFill>
                  <a:srgbClr val="FF0000"/>
                </a:solidFill>
              </a:rPr>
              <a:t>Premium</a:t>
            </a:r>
            <a:r>
              <a:rPr lang="en-US" sz="1600" dirty="0" smtClean="0">
                <a:solidFill>
                  <a:schemeClr val="tx1">
                    <a:lumMod val="85000"/>
                  </a:schemeClr>
                </a:solidFill>
              </a:rPr>
              <a:t>		</a:t>
            </a:r>
            <a:r>
              <a:rPr lang="en-US" sz="1800" dirty="0" smtClean="0">
                <a:solidFill>
                  <a:srgbClr val="FF0000"/>
                </a:solidFill>
              </a:rPr>
              <a:t>7,491		137,799	337,666 </a:t>
            </a:r>
            <a:r>
              <a:rPr lang="en-US" sz="1800" dirty="0">
                <a:solidFill>
                  <a:srgbClr val="FF0000"/>
                </a:solidFill>
              </a:rPr>
              <a:t/>
            </a:r>
            <a:br>
              <a:rPr lang="en-US" sz="1800" dirty="0">
                <a:solidFill>
                  <a:srgbClr val="FF0000"/>
                </a:solidFill>
              </a:rPr>
            </a:br>
            <a:r>
              <a:rPr lang="en-US" sz="1800" dirty="0" smtClean="0">
                <a:solidFill>
                  <a:srgbClr val="008000"/>
                </a:solidFill>
              </a:rPr>
              <a:t>Death Benefit</a:t>
            </a:r>
            <a:r>
              <a:rPr lang="en-US" sz="1800" dirty="0" smtClean="0">
                <a:solidFill>
                  <a:schemeClr val="tx1">
                    <a:lumMod val="85000"/>
                  </a:schemeClr>
                </a:solidFill>
              </a:rPr>
              <a:t>	</a:t>
            </a:r>
            <a:r>
              <a:rPr lang="en-US" sz="1600" b="1" dirty="0" smtClean="0">
                <a:solidFill>
                  <a:srgbClr val="008000"/>
                </a:solidFill>
              </a:rPr>
              <a:t>$325,000	$325,000	$325,000    </a:t>
            </a:r>
            <a:r>
              <a:rPr lang="en-US" sz="1600" b="1" dirty="0" smtClean="0">
                <a:solidFill>
                  <a:srgbClr val="0070C0"/>
                </a:solidFill>
              </a:rPr>
              <a:t>268,516</a:t>
            </a:r>
          </a:p>
          <a:p>
            <a:pPr marL="0" indent="0" eaLnBrk="1" fontAlgn="auto" hangingPunct="1">
              <a:spcAft>
                <a:spcPts val="0"/>
              </a:spcAft>
              <a:buClr>
                <a:schemeClr val="tx1">
                  <a:lumMod val="50000"/>
                  <a:lumOff val="50000"/>
                </a:schemeClr>
              </a:buClr>
              <a:buFont typeface="Wingdings" pitchFamily="2" charset="2"/>
              <a:buNone/>
              <a:defRPr/>
            </a:pPr>
            <a:r>
              <a:rPr lang="en-US" sz="1600" u="sng" dirty="0">
                <a:solidFill>
                  <a:schemeClr val="tx1">
                    <a:lumMod val="85000"/>
                  </a:schemeClr>
                </a:solidFill>
              </a:rPr>
              <a:t>Whole Life</a:t>
            </a:r>
            <a:r>
              <a:rPr lang="en-US" sz="1600" dirty="0">
                <a:solidFill>
                  <a:schemeClr val="tx1">
                    <a:lumMod val="85000"/>
                  </a:schemeClr>
                </a:solidFill>
              </a:rPr>
              <a:t> </a:t>
            </a:r>
            <a:r>
              <a:rPr lang="en-US" sz="1600" dirty="0">
                <a:solidFill>
                  <a:srgbClr val="0070C0"/>
                </a:solidFill>
              </a:rPr>
              <a:t/>
            </a:r>
            <a:br>
              <a:rPr lang="en-US" sz="1600" dirty="0">
                <a:solidFill>
                  <a:srgbClr val="0070C0"/>
                </a:solidFill>
              </a:rPr>
            </a:br>
            <a:r>
              <a:rPr lang="en-US" sz="1600" dirty="0" smtClean="0">
                <a:solidFill>
                  <a:schemeClr val="tx1">
                    <a:lumMod val="85000"/>
                  </a:schemeClr>
                </a:solidFill>
              </a:rPr>
              <a:t>(</a:t>
            </a:r>
            <a:r>
              <a:rPr lang="en-US" sz="1600" dirty="0">
                <a:solidFill>
                  <a:schemeClr val="tx1">
                    <a:lumMod val="85000"/>
                  </a:schemeClr>
                </a:solidFill>
              </a:rPr>
              <a:t>10 pay</a:t>
            </a:r>
            <a:r>
              <a:rPr lang="en-US" sz="1600" dirty="0" smtClean="0">
                <a:solidFill>
                  <a:schemeClr val="tx1">
                    <a:lumMod val="85000"/>
                  </a:schemeClr>
                </a:solidFill>
              </a:rPr>
              <a:t>)  </a:t>
            </a:r>
            <a:r>
              <a:rPr lang="en-US" sz="1600" dirty="0" smtClean="0">
                <a:solidFill>
                  <a:srgbClr val="FF0000"/>
                </a:solidFill>
              </a:rPr>
              <a:t>(P)</a:t>
            </a:r>
            <a:r>
              <a:rPr lang="en-US" sz="1600" dirty="0" smtClean="0">
                <a:solidFill>
                  <a:schemeClr val="tx1">
                    <a:lumMod val="85000"/>
                  </a:schemeClr>
                </a:solidFill>
              </a:rPr>
              <a:t>	</a:t>
            </a:r>
            <a:r>
              <a:rPr lang="en-US" sz="1800" dirty="0" smtClean="0">
                <a:solidFill>
                  <a:srgbClr val="FF0000"/>
                </a:solidFill>
              </a:rPr>
              <a:t>30,212		  392,944	569,934</a:t>
            </a:r>
            <a:r>
              <a:rPr lang="en-US" sz="1600" dirty="0" smtClean="0">
                <a:solidFill>
                  <a:schemeClr val="tx1">
                    <a:lumMod val="85000"/>
                  </a:schemeClr>
                </a:solidFill>
              </a:rPr>
              <a:t/>
            </a:r>
            <a:br>
              <a:rPr lang="en-US" sz="1600" dirty="0" smtClean="0">
                <a:solidFill>
                  <a:schemeClr val="tx1">
                    <a:lumMod val="85000"/>
                  </a:schemeClr>
                </a:solidFill>
              </a:rPr>
            </a:br>
            <a:r>
              <a:rPr lang="en-US" sz="1600" dirty="0" smtClean="0">
                <a:solidFill>
                  <a:schemeClr val="tx1">
                    <a:lumMod val="85000"/>
                  </a:schemeClr>
                </a:solidFill>
              </a:rPr>
              <a:t>	   </a:t>
            </a:r>
            <a:r>
              <a:rPr lang="en-US" sz="1600" b="1" dirty="0" smtClean="0">
                <a:solidFill>
                  <a:srgbClr val="006600"/>
                </a:solidFill>
              </a:rPr>
              <a:t>(DB)</a:t>
            </a:r>
            <a:r>
              <a:rPr lang="en-US" sz="1600" dirty="0" smtClean="0">
                <a:solidFill>
                  <a:schemeClr val="tx1">
                    <a:lumMod val="85000"/>
                  </a:schemeClr>
                </a:solidFill>
              </a:rPr>
              <a:t>	</a:t>
            </a:r>
            <a:r>
              <a:rPr lang="en-US" sz="1800" b="1" dirty="0" smtClean="0">
                <a:solidFill>
                  <a:srgbClr val="008000"/>
                </a:solidFill>
              </a:rPr>
              <a:t>$325,000	$532,049	$953,466  </a:t>
            </a:r>
            <a:r>
              <a:rPr lang="en-US" sz="1800" b="1" dirty="0" smtClean="0">
                <a:solidFill>
                  <a:srgbClr val="0070C0"/>
                </a:solidFill>
              </a:rPr>
              <a:t>858,610</a:t>
            </a:r>
          </a:p>
          <a:p>
            <a:pPr marL="0" indent="0" eaLnBrk="1" fontAlgn="auto" hangingPunct="1">
              <a:spcAft>
                <a:spcPts val="0"/>
              </a:spcAft>
              <a:buClr>
                <a:schemeClr val="tx1">
                  <a:lumMod val="50000"/>
                  <a:lumOff val="50000"/>
                </a:schemeClr>
              </a:buClr>
              <a:buFont typeface="Wingdings" pitchFamily="2" charset="2"/>
              <a:buNone/>
              <a:defRPr/>
            </a:pPr>
            <a:r>
              <a:rPr lang="en-US" sz="1600" dirty="0" smtClean="0">
                <a:solidFill>
                  <a:schemeClr val="tx1">
                    <a:lumMod val="85000"/>
                  </a:schemeClr>
                </a:solidFill>
              </a:rPr>
              <a:t>100% Leveraged	</a:t>
            </a:r>
            <a:br>
              <a:rPr lang="en-US" sz="1600" dirty="0" smtClean="0">
                <a:solidFill>
                  <a:schemeClr val="tx1">
                    <a:lumMod val="85000"/>
                  </a:schemeClr>
                </a:solidFill>
              </a:rPr>
            </a:br>
            <a:r>
              <a:rPr lang="en-US" sz="1600" dirty="0" smtClean="0">
                <a:solidFill>
                  <a:srgbClr val="FF0000"/>
                </a:solidFill>
              </a:rPr>
              <a:t>(</a:t>
            </a:r>
            <a:r>
              <a:rPr lang="en-US" sz="1600" dirty="0">
                <a:solidFill>
                  <a:srgbClr val="FF0000"/>
                </a:solidFill>
              </a:rPr>
              <a:t>Pay Interest)</a:t>
            </a:r>
            <a:r>
              <a:rPr lang="en-US" sz="1600" dirty="0" smtClean="0">
                <a:solidFill>
                  <a:schemeClr val="tx1">
                    <a:lumMod val="85000"/>
                  </a:schemeClr>
                </a:solidFill>
              </a:rPr>
              <a:t>	</a:t>
            </a:r>
            <a:r>
              <a:rPr lang="en-US" sz="1800" dirty="0" smtClean="0">
                <a:solidFill>
                  <a:srgbClr val="FF0000"/>
                </a:solidFill>
              </a:rPr>
              <a:t>758+fee	 93,100		274,532</a:t>
            </a:r>
            <a:r>
              <a:rPr lang="en-US" sz="1600" dirty="0" smtClean="0">
                <a:solidFill>
                  <a:schemeClr val="tx1">
                    <a:lumMod val="85000"/>
                  </a:schemeClr>
                </a:solidFill>
              </a:rPr>
              <a:t/>
            </a:r>
            <a:br>
              <a:rPr lang="en-US" sz="1600" dirty="0" smtClean="0">
                <a:solidFill>
                  <a:schemeClr val="tx1">
                    <a:lumMod val="85000"/>
                  </a:schemeClr>
                </a:solidFill>
              </a:rPr>
            </a:br>
            <a:r>
              <a:rPr lang="en-US" sz="1600" dirty="0" smtClean="0">
                <a:solidFill>
                  <a:schemeClr val="tx1">
                    <a:lumMod val="85000"/>
                  </a:schemeClr>
                </a:solidFill>
              </a:rPr>
              <a:t>		</a:t>
            </a:r>
            <a:r>
              <a:rPr lang="en-US" sz="1800" b="1" dirty="0" smtClean="0">
                <a:solidFill>
                  <a:srgbClr val="008000"/>
                </a:solidFill>
              </a:rPr>
              <a:t>$296,366	$229,925	$651,343   </a:t>
            </a:r>
            <a:r>
              <a:rPr lang="en-US" sz="1600" b="1" dirty="0" smtClean="0">
                <a:solidFill>
                  <a:srgbClr val="0070C0"/>
                </a:solidFill>
              </a:rPr>
              <a:t>858,610</a:t>
            </a:r>
            <a:endParaRPr lang="en-US" sz="1600" b="1" dirty="0" smtClean="0">
              <a:solidFill>
                <a:srgbClr val="008000"/>
              </a:solidFill>
            </a:endParaRPr>
          </a:p>
          <a:p>
            <a:pPr marL="0" indent="0">
              <a:lnSpc>
                <a:spcPct val="100000"/>
              </a:lnSpc>
              <a:buClr>
                <a:schemeClr val="tx1">
                  <a:lumMod val="50000"/>
                  <a:lumOff val="50000"/>
                </a:schemeClr>
              </a:buClr>
              <a:buNone/>
              <a:defRPr/>
            </a:pPr>
            <a:r>
              <a:rPr lang="en-US" sz="900" dirty="0">
                <a:solidFill>
                  <a:schemeClr val="tx1">
                    <a:lumMod val="85000"/>
                  </a:schemeClr>
                </a:solidFill>
              </a:rPr>
              <a:t>	</a:t>
            </a:r>
            <a:r>
              <a:rPr lang="en-US" sz="900" dirty="0" smtClean="0">
                <a:solidFill>
                  <a:schemeClr val="tx1">
                    <a:lumMod val="85000"/>
                  </a:schemeClr>
                </a:solidFill>
              </a:rPr>
              <a:t>	</a:t>
            </a:r>
            <a:r>
              <a:rPr lang="en-US" sz="1600" dirty="0" smtClean="0">
                <a:solidFill>
                  <a:schemeClr val="tx1">
                    <a:lumMod val="85000"/>
                  </a:schemeClr>
                </a:solidFill>
              </a:rPr>
              <a:t>(Capitalize Interest </a:t>
            </a:r>
            <a:r>
              <a:rPr lang="en-US" sz="1600" dirty="0">
                <a:solidFill>
                  <a:schemeClr val="tx1">
                    <a:lumMod val="85000"/>
                  </a:schemeClr>
                </a:solidFill>
              </a:rPr>
              <a:t>after 15 yrs.)</a:t>
            </a:r>
            <a:r>
              <a:rPr lang="en-US" sz="1600" dirty="0" smtClean="0">
                <a:solidFill>
                  <a:schemeClr val="tx1">
                    <a:lumMod val="85000"/>
                  </a:schemeClr>
                </a:solidFill>
              </a:rPr>
              <a:t>	</a:t>
            </a:r>
            <a:r>
              <a:rPr lang="en-US" sz="1800" dirty="0" smtClean="0">
                <a:solidFill>
                  <a:schemeClr val="tx1"/>
                </a:solidFill>
              </a:rPr>
              <a:t>+69,353</a:t>
            </a:r>
            <a:r>
              <a:rPr lang="en-US" sz="1600" dirty="0" smtClean="0">
                <a:solidFill>
                  <a:schemeClr val="tx1">
                    <a:lumMod val="85000"/>
                  </a:schemeClr>
                </a:solidFill>
              </a:rPr>
              <a:t/>
            </a:r>
            <a:br>
              <a:rPr lang="en-US" sz="1600" dirty="0" smtClean="0">
                <a:solidFill>
                  <a:schemeClr val="tx1">
                    <a:lumMod val="85000"/>
                  </a:schemeClr>
                </a:solidFill>
              </a:rPr>
            </a:br>
            <a:r>
              <a:rPr lang="en-US" sz="1600" dirty="0" smtClean="0">
                <a:solidFill>
                  <a:schemeClr val="tx1">
                    <a:lumMod val="85000"/>
                  </a:schemeClr>
                </a:solidFill>
              </a:rPr>
              <a:t>						</a:t>
            </a:r>
            <a:r>
              <a:rPr lang="en-US" sz="1800" b="1" u="sng" dirty="0" smtClean="0">
                <a:solidFill>
                  <a:srgbClr val="008000"/>
                </a:solidFill>
              </a:rPr>
              <a:t>325,373</a:t>
            </a:r>
            <a:r>
              <a:rPr lang="en-US" sz="1800" dirty="0">
                <a:solidFill>
                  <a:srgbClr val="0070C0"/>
                </a:solidFill>
              </a:rPr>
              <a:t> </a:t>
            </a:r>
            <a:r>
              <a:rPr lang="en-US" sz="1800" dirty="0" smtClean="0">
                <a:solidFill>
                  <a:srgbClr val="0070C0"/>
                </a:solidFill>
              </a:rPr>
              <a:t>   </a:t>
            </a:r>
            <a:r>
              <a:rPr lang="en-US" sz="1800" b="1" dirty="0" smtClean="0">
                <a:solidFill>
                  <a:srgbClr val="0070C0"/>
                </a:solidFill>
              </a:rPr>
              <a:t>858,610</a:t>
            </a:r>
            <a:r>
              <a:rPr lang="en-US" sz="1800" dirty="0" smtClean="0">
                <a:solidFill>
                  <a:srgbClr val="0070C0"/>
                </a:solidFill>
              </a:rPr>
              <a:t>	</a:t>
            </a:r>
            <a:r>
              <a:rPr lang="en-US" sz="1800" b="1" dirty="0" smtClean="0">
                <a:solidFill>
                  <a:srgbClr val="0070C0"/>
                </a:solidFill>
              </a:rPr>
              <a:t>Total Benefit:				394,726 </a:t>
            </a:r>
            <a:r>
              <a:rPr lang="en-US" sz="1800" dirty="0" smtClean="0">
                <a:solidFill>
                  <a:srgbClr val="0070C0"/>
                </a:solidFill>
              </a:rPr>
              <a:t>+ </a:t>
            </a:r>
            <a:r>
              <a:rPr lang="en-US" sz="1800" b="1" dirty="0" smtClean="0">
                <a:solidFill>
                  <a:srgbClr val="008000"/>
                </a:solidFill>
              </a:rPr>
              <a:t>$400,713</a:t>
            </a:r>
            <a:r>
              <a:rPr lang="en-US" sz="1800" dirty="0" smtClean="0">
                <a:solidFill>
                  <a:srgbClr val="0070C0"/>
                </a:solidFill>
              </a:rPr>
              <a:t>			=</a:t>
            </a:r>
            <a:r>
              <a:rPr lang="en-US" sz="1800" dirty="0">
                <a:solidFill>
                  <a:srgbClr val="0070C0"/>
                </a:solidFill>
              </a:rPr>
              <a:t> </a:t>
            </a:r>
            <a:r>
              <a:rPr lang="en-US" sz="1800" dirty="0" smtClean="0">
                <a:solidFill>
                  <a:srgbClr val="0070C0"/>
                </a:solidFill>
              </a:rPr>
              <a:t> </a:t>
            </a:r>
            <a:r>
              <a:rPr lang="en-US" sz="1800" b="1" u="sng" dirty="0" smtClean="0">
                <a:solidFill>
                  <a:srgbClr val="0070C0"/>
                </a:solidFill>
              </a:rPr>
              <a:t>$795,439</a:t>
            </a:r>
            <a:r>
              <a:rPr lang="en-US" sz="1800" dirty="0" smtClean="0">
                <a:solidFill>
                  <a:srgbClr val="0070C0"/>
                </a:solidFill>
              </a:rPr>
              <a:t>												</a:t>
            </a:r>
            <a:r>
              <a:rPr lang="en-US" sz="1800" b="1" dirty="0" smtClean="0">
                <a:solidFill>
                  <a:srgbClr val="0070C0"/>
                </a:solidFill>
              </a:rPr>
              <a:t>			</a:t>
            </a:r>
            <a:endParaRPr lang="en-US" sz="1800" b="1" dirty="0" smtClean="0">
              <a:solidFill>
                <a:srgbClr val="008000"/>
              </a:solidFill>
            </a:endParaRPr>
          </a:p>
          <a:p>
            <a:pPr marL="0" indent="0" eaLnBrk="1" fontAlgn="auto" hangingPunct="1">
              <a:spcAft>
                <a:spcPts val="0"/>
              </a:spcAft>
              <a:buClr>
                <a:schemeClr val="tx1">
                  <a:lumMod val="50000"/>
                  <a:lumOff val="50000"/>
                </a:schemeClr>
              </a:buClr>
              <a:buFont typeface="Wingdings" pitchFamily="2" charset="2"/>
              <a:buNone/>
              <a:defRPr/>
            </a:pPr>
            <a:endParaRPr lang="en-US" sz="1800" dirty="0" smtClean="0">
              <a:solidFill>
                <a:schemeClr val="tx1">
                  <a:lumMod val="85000"/>
                </a:schemeClr>
              </a:solidFill>
            </a:endParaRPr>
          </a:p>
          <a:p>
            <a:pPr marL="0" indent="0" algn="r" eaLnBrk="1" fontAlgn="auto" hangingPunct="1">
              <a:spcAft>
                <a:spcPts val="0"/>
              </a:spcAft>
              <a:buClr>
                <a:schemeClr val="tx1">
                  <a:lumMod val="50000"/>
                  <a:lumOff val="50000"/>
                </a:schemeClr>
              </a:buClr>
              <a:buFont typeface="Wingdings" pitchFamily="2" charset="2"/>
              <a:buNone/>
              <a:defRPr/>
            </a:pPr>
            <a:endParaRPr lang="en-US" sz="1100" b="1" dirty="0">
              <a:solidFill>
                <a:schemeClr val="tx1">
                  <a:lumMod val="85000"/>
                </a:schemeClr>
              </a:solidFill>
            </a:endParaRPr>
          </a:p>
          <a:p>
            <a:pPr marL="0" indent="0" algn="r" eaLnBrk="1" fontAlgn="auto" hangingPunct="1">
              <a:spcAft>
                <a:spcPts val="0"/>
              </a:spcAft>
              <a:buClr>
                <a:schemeClr val="tx1">
                  <a:lumMod val="50000"/>
                  <a:lumOff val="50000"/>
                </a:schemeClr>
              </a:buClr>
              <a:buFont typeface="Wingdings" pitchFamily="2" charset="2"/>
              <a:buNone/>
              <a:defRPr/>
            </a:pPr>
            <a:endParaRPr lang="en-US" sz="1100" b="1" dirty="0" smtClean="0">
              <a:solidFill>
                <a:schemeClr val="tx1">
                  <a:lumMod val="85000"/>
                </a:schemeClr>
              </a:solidFill>
            </a:endParaRPr>
          </a:p>
          <a:p>
            <a:pPr marL="182880" indent="-182880" algn="r" eaLnBrk="1" fontAlgn="auto" hangingPunct="1">
              <a:spcAft>
                <a:spcPts val="0"/>
              </a:spcAft>
              <a:buClr>
                <a:schemeClr val="tx1">
                  <a:lumMod val="50000"/>
                  <a:lumOff val="50000"/>
                </a:schemeClr>
              </a:buClr>
              <a:defRPr/>
            </a:pPr>
            <a:endParaRPr lang="en-US" sz="1100" dirty="0">
              <a:solidFill>
                <a:schemeClr val="tx1">
                  <a:lumMod val="85000"/>
                </a:schemeClr>
              </a:solidFill>
            </a:endParaRPr>
          </a:p>
        </p:txBody>
      </p:sp>
      <p:cxnSp>
        <p:nvCxnSpPr>
          <p:cNvPr id="7" name="Straight Connector 6"/>
          <p:cNvCxnSpPr/>
          <p:nvPr/>
        </p:nvCxnSpPr>
        <p:spPr>
          <a:xfrm flipV="1">
            <a:off x="1626499" y="2802459"/>
            <a:ext cx="6786638" cy="6484"/>
          </a:xfrm>
          <a:prstGeom prst="line">
            <a:avLst/>
          </a:prstGeom>
        </p:spPr>
        <p:style>
          <a:lnRef idx="2">
            <a:schemeClr val="accent1"/>
          </a:lnRef>
          <a:fillRef idx="0">
            <a:schemeClr val="accent1"/>
          </a:fillRef>
          <a:effectRef idx="1">
            <a:schemeClr val="accent1"/>
          </a:effectRef>
          <a:fontRef idx="minor">
            <a:schemeClr val="tx1"/>
          </a:fontRef>
        </p:style>
      </p:cxnSp>
      <p:cxnSp>
        <p:nvCxnSpPr>
          <p:cNvPr id="8" name="Straight Connector 7"/>
          <p:cNvCxnSpPr/>
          <p:nvPr/>
        </p:nvCxnSpPr>
        <p:spPr>
          <a:xfrm flipV="1">
            <a:off x="1626499" y="3688002"/>
            <a:ext cx="6786638" cy="6484"/>
          </a:xfrm>
          <a:prstGeom prst="line">
            <a:avLst/>
          </a:prstGeom>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V="1">
            <a:off x="1626499" y="4665658"/>
            <a:ext cx="6786638" cy="6484"/>
          </a:xfrm>
          <a:prstGeom prst="line">
            <a:avLst/>
          </a:prstGeom>
        </p:spPr>
        <p:style>
          <a:lnRef idx="2">
            <a:schemeClr val="accent1"/>
          </a:lnRef>
          <a:fillRef idx="0">
            <a:schemeClr val="accent1"/>
          </a:fillRef>
          <a:effectRef idx="1">
            <a:schemeClr val="accent1"/>
          </a:effectRef>
          <a:fontRef idx="minor">
            <a:schemeClr val="tx1"/>
          </a:fontRef>
        </p:style>
      </p:cxnSp>
      <p:sp>
        <p:nvSpPr>
          <p:cNvPr id="10" name="Rectangle 9"/>
          <p:cNvSpPr/>
          <p:nvPr/>
        </p:nvSpPr>
        <p:spPr>
          <a:xfrm>
            <a:off x="0" y="8986"/>
            <a:ext cx="9144000" cy="1169574"/>
          </a:xfrm>
          <a:prstGeom prst="rect">
            <a:avLst/>
          </a:prstGeom>
          <a:solidFill>
            <a:srgbClr val="005F7F"/>
          </a:solidFill>
          <a:ln>
            <a:solidFill>
              <a:schemeClr val="tx2">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sz="2400" b="1" dirty="0" smtClean="0"/>
              <a:t>Term to 100 vs. 10 pay Whole Life</a:t>
            </a:r>
          </a:p>
          <a:p>
            <a:pPr algn="ctr"/>
            <a:endParaRPr lang="en-CA" sz="2000" b="1" dirty="0"/>
          </a:p>
          <a:p>
            <a:pPr algn="ctr"/>
            <a:r>
              <a:rPr lang="en-CA" sz="2000" b="1" dirty="0" smtClean="0"/>
              <a:t>Mom and Dad both age 65.  Joint last to die insurance.</a:t>
            </a:r>
            <a:endParaRPr lang="en-CA" sz="2000" b="1" dirty="0"/>
          </a:p>
        </p:txBody>
      </p:sp>
    </p:spTree>
    <p:extLst>
      <p:ext uri="{BB962C8B-B14F-4D97-AF65-F5344CB8AC3E}">
        <p14:creationId xmlns:p14="http://schemas.microsoft.com/office/powerpoint/2010/main" val="26622319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
                                            <p:bg/>
                                          </p:spTgt>
                                        </p:tgtEl>
                                        <p:attrNameLst>
                                          <p:attrName>style.visibility</p:attrName>
                                        </p:attrNameLst>
                                      </p:cBhvr>
                                      <p:to>
                                        <p:strVal val="visible"/>
                                      </p:to>
                                    </p:set>
                                    <p:animEffect transition="in" filter="wipe(left)">
                                      <p:cBhvr>
                                        <p:cTn id="7" dur="500"/>
                                        <p:tgtEl>
                                          <p:spTgt spid="2">
                                            <p:bg/>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wipe(left)">
                                      <p:cBhvr>
                                        <p:cTn id="12" dur="500"/>
                                        <p:tgtEl>
                                          <p:spTgt spid="2">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2">
                                            <p:txEl>
                                              <p:pRg st="3" end="3"/>
                                            </p:txEl>
                                          </p:spTgt>
                                        </p:tgtEl>
                                        <p:attrNameLst>
                                          <p:attrName>style.visibility</p:attrName>
                                        </p:attrNameLst>
                                      </p:cBhvr>
                                      <p:to>
                                        <p:strVal val="visible"/>
                                      </p:to>
                                    </p:set>
                                    <p:animEffect transition="in" filter="wipe(left)">
                                      <p:cBhvr>
                                        <p:cTn id="17" dur="500"/>
                                        <p:tgtEl>
                                          <p:spTgt spid="2">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2">
                                            <p:txEl>
                                              <p:pRg st="4" end="4"/>
                                            </p:txEl>
                                          </p:spTgt>
                                        </p:tgtEl>
                                        <p:attrNameLst>
                                          <p:attrName>style.visibility</p:attrName>
                                        </p:attrNameLst>
                                      </p:cBhvr>
                                      <p:to>
                                        <p:strVal val="visible"/>
                                      </p:to>
                                    </p:set>
                                    <p:animEffect transition="in" filter="wipe(left)">
                                      <p:cBhvr>
                                        <p:cTn id="22" dur="500"/>
                                        <p:tgtEl>
                                          <p:spTgt spid="2">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2">
                                            <p:txEl>
                                              <p:pRg st="5" end="5"/>
                                            </p:txEl>
                                          </p:spTgt>
                                        </p:tgtEl>
                                        <p:attrNameLst>
                                          <p:attrName>style.visibility</p:attrName>
                                        </p:attrNameLst>
                                      </p:cBhvr>
                                      <p:to>
                                        <p:strVal val="visible"/>
                                      </p:to>
                                    </p:set>
                                    <p:animEffect transition="in" filter="wipe(left)">
                                      <p:cBhvr>
                                        <p:cTn id="27" dur="500"/>
                                        <p:tgtEl>
                                          <p:spTgt spid="2">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88038" y="1204911"/>
            <a:ext cx="4288972" cy="885825"/>
          </a:xfrm>
        </p:spPr>
        <p:txBody>
          <a:bodyPr anchor="t" anchorCtr="1">
            <a:noAutofit/>
          </a:bodyPr>
          <a:lstStyle/>
          <a:p>
            <a:pPr algn="l"/>
            <a:r>
              <a:rPr lang="en-CA" sz="1800" b="1" dirty="0" smtClean="0">
                <a:solidFill>
                  <a:schemeClr val="tx1"/>
                </a:solidFill>
                <a:effectLst/>
                <a:latin typeface="Arial" panose="020B0604020202020204" pitchFamily="34" charset="0"/>
                <a:cs typeface="Arial" panose="020B0604020202020204" pitchFamily="34" charset="0"/>
              </a:rPr>
              <a:t>Imagine and describe the ideal future that you want for yourself and for your family?</a:t>
            </a:r>
            <a:endParaRPr lang="en-US" sz="1800" b="1" dirty="0">
              <a:solidFill>
                <a:schemeClr val="tx1"/>
              </a:solidFill>
              <a:effectLst/>
              <a:latin typeface="Arial" panose="020B0604020202020204" pitchFamily="34" charset="0"/>
              <a:cs typeface="Arial" panose="020B0604020202020204" pitchFamily="34" charset="0"/>
            </a:endParaRPr>
          </a:p>
        </p:txBody>
      </p:sp>
      <p:cxnSp>
        <p:nvCxnSpPr>
          <p:cNvPr id="14" name="Straight Arrow Connector 13"/>
          <p:cNvCxnSpPr/>
          <p:nvPr/>
        </p:nvCxnSpPr>
        <p:spPr>
          <a:xfrm>
            <a:off x="1702964" y="3554190"/>
            <a:ext cx="4754880" cy="0"/>
          </a:xfrm>
          <a:prstGeom prst="straightConnector1">
            <a:avLst/>
          </a:prstGeom>
          <a:ln w="317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3" name="Straight Arrow Connector 22"/>
          <p:cNvCxnSpPr/>
          <p:nvPr/>
        </p:nvCxnSpPr>
        <p:spPr>
          <a:xfrm flipV="1">
            <a:off x="1702963" y="1463220"/>
            <a:ext cx="4740201" cy="2090970"/>
          </a:xfrm>
          <a:prstGeom prst="straightConnector1">
            <a:avLst/>
          </a:prstGeom>
          <a:ln w="31750">
            <a:tailEnd type="arrow"/>
          </a:ln>
        </p:spPr>
        <p:style>
          <a:lnRef idx="1">
            <a:schemeClr val="accent1"/>
          </a:lnRef>
          <a:fillRef idx="0">
            <a:schemeClr val="accent1"/>
          </a:fillRef>
          <a:effectRef idx="0">
            <a:schemeClr val="accent1"/>
          </a:effectRef>
          <a:fontRef idx="minor">
            <a:schemeClr val="tx1"/>
          </a:fontRef>
        </p:style>
      </p:cxnSp>
      <p:sp>
        <p:nvSpPr>
          <p:cNvPr id="29" name="TextBox 28"/>
          <p:cNvSpPr txBox="1"/>
          <p:nvPr/>
        </p:nvSpPr>
        <p:spPr>
          <a:xfrm>
            <a:off x="3453467" y="3709920"/>
            <a:ext cx="2627642" cy="343432"/>
          </a:xfrm>
          <a:prstGeom prst="rect">
            <a:avLst/>
          </a:prstGeom>
          <a:noFill/>
        </p:spPr>
        <p:txBody>
          <a:bodyPr wrap="square" rtlCol="0" anchor="ctr">
            <a:noAutofit/>
          </a:bodyPr>
          <a:lstStyle/>
          <a:p>
            <a:pPr defTabSz="457200"/>
            <a:endParaRPr lang="en-CA" sz="1400" b="1" dirty="0">
              <a:solidFill>
                <a:prstClr val="black"/>
              </a:solidFill>
              <a:latin typeface="Arial" panose="020B0604020202020204" pitchFamily="34" charset="0"/>
              <a:cs typeface="Arial" panose="020B0604020202020204" pitchFamily="34" charset="0"/>
            </a:endParaRPr>
          </a:p>
          <a:p>
            <a:pPr defTabSz="457200"/>
            <a:r>
              <a:rPr lang="en-CA" sz="1400" b="1" dirty="0">
                <a:solidFill>
                  <a:prstClr val="black"/>
                </a:solidFill>
                <a:latin typeface="Arial" panose="020B0604020202020204" pitchFamily="34" charset="0"/>
                <a:cs typeface="Arial" panose="020B0604020202020204" pitchFamily="34" charset="0"/>
              </a:rPr>
              <a:t>Present course</a:t>
            </a:r>
          </a:p>
          <a:p>
            <a:pPr defTabSz="457200"/>
            <a:endParaRPr lang="en-CA" sz="1400" b="1" dirty="0">
              <a:solidFill>
                <a:prstClr val="black"/>
              </a:solidFill>
              <a:latin typeface="Arial" panose="020B0604020202020204" pitchFamily="34" charset="0"/>
              <a:cs typeface="Arial" panose="020B0604020202020204" pitchFamily="34" charset="0"/>
            </a:endParaRPr>
          </a:p>
          <a:p>
            <a:pPr defTabSz="457200"/>
            <a:endParaRPr lang="en-US" sz="1400" dirty="0">
              <a:solidFill>
                <a:prstClr val="black"/>
              </a:solidFill>
            </a:endParaRPr>
          </a:p>
        </p:txBody>
      </p:sp>
      <p:sp>
        <p:nvSpPr>
          <p:cNvPr id="11" name="TextBox 10"/>
          <p:cNvSpPr txBox="1"/>
          <p:nvPr/>
        </p:nvSpPr>
        <p:spPr>
          <a:xfrm>
            <a:off x="871757" y="3126525"/>
            <a:ext cx="831208" cy="800219"/>
          </a:xfrm>
          <a:prstGeom prst="rect">
            <a:avLst/>
          </a:prstGeom>
          <a:noFill/>
        </p:spPr>
        <p:txBody>
          <a:bodyPr wrap="square" rtlCol="0">
            <a:spAutoFit/>
          </a:bodyPr>
          <a:lstStyle/>
          <a:p>
            <a:pPr algn="ctr" defTabSz="457200"/>
            <a:r>
              <a:rPr lang="en-CA" sz="1400" b="1" dirty="0">
                <a:solidFill>
                  <a:prstClr val="black"/>
                </a:solidFill>
                <a:latin typeface="Arial" panose="020B0604020202020204" pitchFamily="34" charset="0"/>
                <a:cs typeface="Arial" panose="020B0604020202020204" pitchFamily="34" charset="0"/>
              </a:rPr>
              <a:t>You</a:t>
            </a:r>
          </a:p>
          <a:p>
            <a:pPr algn="ctr" defTabSz="457200"/>
            <a:r>
              <a:rPr lang="en-CA" sz="1400" b="1" dirty="0">
                <a:solidFill>
                  <a:prstClr val="black"/>
                </a:solidFill>
                <a:latin typeface="Arial" panose="020B0604020202020204" pitchFamily="34" charset="0"/>
                <a:cs typeface="Arial" panose="020B0604020202020204" pitchFamily="34" charset="0"/>
              </a:rPr>
              <a:t>Today</a:t>
            </a:r>
          </a:p>
          <a:p>
            <a:pPr algn="ctr" defTabSz="457200"/>
            <a:endParaRPr lang="en-US" dirty="0">
              <a:solidFill>
                <a:prstClr val="black"/>
              </a:solidFill>
            </a:endParaRPr>
          </a:p>
        </p:txBody>
      </p:sp>
      <p:sp>
        <p:nvSpPr>
          <p:cNvPr id="13" name="TextBox 12"/>
          <p:cNvSpPr txBox="1"/>
          <p:nvPr/>
        </p:nvSpPr>
        <p:spPr>
          <a:xfrm>
            <a:off x="6650121" y="1604089"/>
            <a:ext cx="2211476" cy="2277547"/>
          </a:xfrm>
          <a:prstGeom prst="rect">
            <a:avLst/>
          </a:prstGeom>
          <a:noFill/>
        </p:spPr>
        <p:txBody>
          <a:bodyPr wrap="square" rtlCol="0">
            <a:spAutoFit/>
          </a:bodyPr>
          <a:lstStyle/>
          <a:p>
            <a:pPr defTabSz="457200"/>
            <a:r>
              <a:rPr lang="en-CA" b="1" dirty="0">
                <a:solidFill>
                  <a:prstClr val="black"/>
                </a:solidFill>
                <a:latin typeface="Arial" panose="020B0604020202020204" pitchFamily="34" charset="0"/>
                <a:cs typeface="Arial" panose="020B0604020202020204" pitchFamily="34" charset="0"/>
              </a:rPr>
              <a:t>Possible ideal future</a:t>
            </a:r>
          </a:p>
          <a:p>
            <a:pPr defTabSz="457200"/>
            <a:r>
              <a:rPr lang="en-CA" b="1" dirty="0">
                <a:solidFill>
                  <a:prstClr val="black"/>
                </a:solidFill>
                <a:latin typeface="Arial" panose="020B0604020202020204" pitchFamily="34" charset="0"/>
                <a:cs typeface="Arial" panose="020B0604020202020204" pitchFamily="34" charset="0"/>
              </a:rPr>
              <a:t> </a:t>
            </a:r>
            <a:r>
              <a:rPr lang="en-CA" sz="1400" b="1" dirty="0">
                <a:solidFill>
                  <a:prstClr val="black"/>
                </a:solidFill>
                <a:latin typeface="Arial" panose="020B0604020202020204" pitchFamily="34" charset="0"/>
                <a:cs typeface="Arial" panose="020B0604020202020204" pitchFamily="34" charset="0"/>
              </a:rPr>
              <a:t>- Family</a:t>
            </a:r>
          </a:p>
          <a:p>
            <a:pPr defTabSz="457200"/>
            <a:r>
              <a:rPr lang="en-CA" sz="1400" b="1" dirty="0">
                <a:solidFill>
                  <a:prstClr val="black"/>
                </a:solidFill>
                <a:latin typeface="Arial" panose="020B0604020202020204" pitchFamily="34" charset="0"/>
                <a:cs typeface="Arial" panose="020B0604020202020204" pitchFamily="34" charset="0"/>
              </a:rPr>
              <a:t> - Community</a:t>
            </a:r>
          </a:p>
          <a:p>
            <a:pPr defTabSz="457200"/>
            <a:r>
              <a:rPr lang="en-CA" sz="1400" b="1" dirty="0">
                <a:solidFill>
                  <a:prstClr val="black"/>
                </a:solidFill>
                <a:latin typeface="Arial" panose="020B0604020202020204" pitchFamily="34" charset="0"/>
                <a:cs typeface="Arial" panose="020B0604020202020204" pitchFamily="34" charset="0"/>
              </a:rPr>
              <a:t> - Legacy</a:t>
            </a:r>
          </a:p>
          <a:p>
            <a:pPr defTabSz="457200"/>
            <a:r>
              <a:rPr lang="en-CA" sz="1400" b="1" dirty="0">
                <a:solidFill>
                  <a:prstClr val="black"/>
                </a:solidFill>
                <a:latin typeface="Arial" panose="020B0604020202020204" pitchFamily="34" charset="0"/>
                <a:cs typeface="Arial" panose="020B0604020202020204" pitchFamily="34" charset="0"/>
              </a:rPr>
              <a:t> - Mentorship</a:t>
            </a:r>
          </a:p>
          <a:p>
            <a:pPr defTabSz="457200"/>
            <a:r>
              <a:rPr lang="en-CA" sz="1400" b="1" dirty="0">
                <a:solidFill>
                  <a:prstClr val="black"/>
                </a:solidFill>
                <a:latin typeface="Arial" panose="020B0604020202020204" pitchFamily="34" charset="0"/>
                <a:cs typeface="Arial" panose="020B0604020202020204" pitchFamily="34" charset="0"/>
              </a:rPr>
              <a:t> - Faith</a:t>
            </a:r>
          </a:p>
          <a:p>
            <a:pPr defTabSz="457200"/>
            <a:r>
              <a:rPr lang="en-CA" sz="1400" b="1" dirty="0">
                <a:solidFill>
                  <a:prstClr val="black"/>
                </a:solidFill>
                <a:latin typeface="Arial" panose="020B0604020202020204" pitchFamily="34" charset="0"/>
                <a:cs typeface="Arial" panose="020B0604020202020204" pitchFamily="34" charset="0"/>
              </a:rPr>
              <a:t> - Other</a:t>
            </a:r>
          </a:p>
          <a:p>
            <a:pPr defTabSz="457200"/>
            <a:endParaRPr lang="en-US" dirty="0">
              <a:solidFill>
                <a:prstClr val="black"/>
              </a:solidFill>
              <a:latin typeface="Arial" panose="020B0604020202020204" pitchFamily="34" charset="0"/>
              <a:cs typeface="Arial" panose="020B0604020202020204" pitchFamily="34" charset="0"/>
            </a:endParaRPr>
          </a:p>
        </p:txBody>
      </p:sp>
      <p:cxnSp>
        <p:nvCxnSpPr>
          <p:cNvPr id="19" name="Straight Arrow Connector 18"/>
          <p:cNvCxnSpPr/>
          <p:nvPr/>
        </p:nvCxnSpPr>
        <p:spPr>
          <a:xfrm flipV="1">
            <a:off x="6340328" y="1951919"/>
            <a:ext cx="0" cy="548640"/>
          </a:xfrm>
          <a:prstGeom prst="straightConnector1">
            <a:avLst/>
          </a:prstGeom>
          <a:ln w="127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8" name="Straight Arrow Connector 27"/>
          <p:cNvCxnSpPr/>
          <p:nvPr/>
        </p:nvCxnSpPr>
        <p:spPr>
          <a:xfrm>
            <a:off x="6346322" y="2742863"/>
            <a:ext cx="0" cy="548640"/>
          </a:xfrm>
          <a:prstGeom prst="straightConnector1">
            <a:avLst/>
          </a:prstGeom>
          <a:ln w="127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8" name="TextBox 37"/>
          <p:cNvSpPr txBox="1"/>
          <p:nvPr/>
        </p:nvSpPr>
        <p:spPr>
          <a:xfrm>
            <a:off x="6015815" y="2418340"/>
            <a:ext cx="1156169" cy="307777"/>
          </a:xfrm>
          <a:prstGeom prst="rect">
            <a:avLst/>
          </a:prstGeom>
          <a:noFill/>
        </p:spPr>
        <p:txBody>
          <a:bodyPr wrap="square" rtlCol="0">
            <a:spAutoFit/>
          </a:bodyPr>
          <a:lstStyle/>
          <a:p>
            <a:pPr defTabSz="457200"/>
            <a:r>
              <a:rPr lang="en-CA" sz="1400" b="1" dirty="0">
                <a:solidFill>
                  <a:prstClr val="black"/>
                </a:solidFill>
                <a:latin typeface="Arial" panose="020B0604020202020204" pitchFamily="34" charset="0"/>
                <a:cs typeface="Arial" panose="020B0604020202020204" pitchFamily="34" charset="0"/>
              </a:rPr>
              <a:t>Gaps</a:t>
            </a:r>
            <a:endParaRPr lang="en-US" sz="1400" b="1" dirty="0">
              <a:solidFill>
                <a:prstClr val="black"/>
              </a:solidFill>
              <a:latin typeface="Arial" panose="020B0604020202020204" pitchFamily="34" charset="0"/>
              <a:cs typeface="Arial" panose="020B0604020202020204" pitchFamily="34" charset="0"/>
            </a:endParaRPr>
          </a:p>
        </p:txBody>
      </p:sp>
      <p:sp>
        <p:nvSpPr>
          <p:cNvPr id="45" name="Rectangle 44"/>
          <p:cNvSpPr/>
          <p:nvPr/>
        </p:nvSpPr>
        <p:spPr>
          <a:xfrm>
            <a:off x="480147" y="4774358"/>
            <a:ext cx="1554480" cy="914400"/>
          </a:xfrm>
          <a:prstGeom prst="rect">
            <a:avLst/>
          </a:prstGeom>
          <a:ln w="12700"/>
        </p:spPr>
        <p:style>
          <a:lnRef idx="1">
            <a:schemeClr val="dk1"/>
          </a:lnRef>
          <a:fillRef idx="2">
            <a:schemeClr val="dk1"/>
          </a:fillRef>
          <a:effectRef idx="1">
            <a:schemeClr val="dk1"/>
          </a:effectRef>
          <a:fontRef idx="minor">
            <a:schemeClr val="dk1"/>
          </a:fontRef>
        </p:style>
        <p:txBody>
          <a:bodyPr rtlCol="0" anchor="ctr"/>
          <a:lstStyle/>
          <a:p>
            <a:pPr algn="ctr" defTabSz="457200"/>
            <a:r>
              <a:rPr lang="en-CA" sz="1200" b="1" dirty="0">
                <a:solidFill>
                  <a:prstClr val="black"/>
                </a:solidFill>
                <a:latin typeface="Arial" panose="020B0604020202020204" pitchFamily="34" charset="0"/>
                <a:cs typeface="Arial" panose="020B0604020202020204" pitchFamily="34" charset="0"/>
              </a:rPr>
              <a:t>CORPORATE</a:t>
            </a:r>
          </a:p>
          <a:p>
            <a:pPr algn="ctr" defTabSz="457200"/>
            <a:r>
              <a:rPr lang="en-CA" sz="1200" b="1" dirty="0">
                <a:solidFill>
                  <a:prstClr val="black"/>
                </a:solidFill>
                <a:latin typeface="Arial" panose="020B0604020202020204" pitchFamily="34" charset="0"/>
                <a:cs typeface="Arial" panose="020B0604020202020204" pitchFamily="34" charset="0"/>
              </a:rPr>
              <a:t>     STRUCTURE</a:t>
            </a:r>
            <a:r>
              <a:rPr lang="en-CA" sz="1400" b="1" dirty="0">
                <a:solidFill>
                  <a:prstClr val="black"/>
                </a:solidFill>
                <a:latin typeface="Arial" panose="020B0604020202020204" pitchFamily="34" charset="0"/>
                <a:cs typeface="Arial" panose="020B0604020202020204" pitchFamily="34" charset="0"/>
              </a:rPr>
              <a:t>	</a:t>
            </a:r>
            <a:endParaRPr lang="en-US" sz="1400" b="1" dirty="0">
              <a:solidFill>
                <a:prstClr val="black"/>
              </a:solidFill>
              <a:latin typeface="Arial" panose="020B0604020202020204" pitchFamily="34" charset="0"/>
              <a:cs typeface="Arial" panose="020B0604020202020204" pitchFamily="34" charset="0"/>
            </a:endParaRPr>
          </a:p>
        </p:txBody>
      </p:sp>
      <p:sp>
        <p:nvSpPr>
          <p:cNvPr id="53" name="Rectangle 52"/>
          <p:cNvSpPr/>
          <p:nvPr/>
        </p:nvSpPr>
        <p:spPr>
          <a:xfrm>
            <a:off x="2104026" y="4775391"/>
            <a:ext cx="1554480" cy="914400"/>
          </a:xfrm>
          <a:prstGeom prst="rect">
            <a:avLst/>
          </a:prstGeom>
          <a:ln w="12700"/>
        </p:spPr>
        <p:style>
          <a:lnRef idx="1">
            <a:schemeClr val="accent1"/>
          </a:lnRef>
          <a:fillRef idx="2">
            <a:schemeClr val="accent1"/>
          </a:fillRef>
          <a:effectRef idx="1">
            <a:schemeClr val="accent1"/>
          </a:effectRef>
          <a:fontRef idx="minor">
            <a:schemeClr val="dk1"/>
          </a:fontRef>
        </p:style>
        <p:txBody>
          <a:bodyPr rtlCol="0" anchor="ctr"/>
          <a:lstStyle/>
          <a:p>
            <a:pPr algn="ctr" defTabSz="457200"/>
            <a:r>
              <a:rPr lang="en-CA" sz="1200" b="1" dirty="0">
                <a:solidFill>
                  <a:prstClr val="black"/>
                </a:solidFill>
                <a:latin typeface="Arial" panose="020B0604020202020204" pitchFamily="34" charset="0"/>
                <a:cs typeface="Arial" panose="020B0604020202020204" pitchFamily="34" charset="0"/>
              </a:rPr>
              <a:t>WILLS &amp;</a:t>
            </a:r>
          </a:p>
          <a:p>
            <a:pPr algn="ctr" defTabSz="457200"/>
            <a:r>
              <a:rPr lang="en-CA" sz="1200" b="1" dirty="0">
                <a:solidFill>
                  <a:prstClr val="black"/>
                </a:solidFill>
                <a:latin typeface="Arial" panose="020B0604020202020204" pitchFamily="34" charset="0"/>
                <a:cs typeface="Arial" panose="020B0604020202020204" pitchFamily="34" charset="0"/>
              </a:rPr>
              <a:t>TRUSTS</a:t>
            </a:r>
            <a:endParaRPr lang="en-US" sz="1200" b="1" dirty="0">
              <a:solidFill>
                <a:prstClr val="black"/>
              </a:solidFill>
              <a:latin typeface="Arial" panose="020B0604020202020204" pitchFamily="34" charset="0"/>
              <a:cs typeface="Arial" panose="020B0604020202020204" pitchFamily="34" charset="0"/>
            </a:endParaRPr>
          </a:p>
        </p:txBody>
      </p:sp>
      <p:sp>
        <p:nvSpPr>
          <p:cNvPr id="54" name="Rectangle 53"/>
          <p:cNvSpPr/>
          <p:nvPr/>
        </p:nvSpPr>
        <p:spPr>
          <a:xfrm>
            <a:off x="3722530" y="4774358"/>
            <a:ext cx="1554480" cy="914400"/>
          </a:xfrm>
          <a:prstGeom prst="rect">
            <a:avLst/>
          </a:prstGeom>
          <a:solidFill>
            <a:srgbClr val="996633"/>
          </a:solidFill>
          <a:ln w="12700"/>
        </p:spPr>
        <p:style>
          <a:lnRef idx="1">
            <a:schemeClr val="accent2"/>
          </a:lnRef>
          <a:fillRef idx="2">
            <a:schemeClr val="accent2"/>
          </a:fillRef>
          <a:effectRef idx="1">
            <a:schemeClr val="accent2"/>
          </a:effectRef>
          <a:fontRef idx="minor">
            <a:schemeClr val="dk1"/>
          </a:fontRef>
        </p:style>
        <p:txBody>
          <a:bodyPr rtlCol="0" anchor="ctr"/>
          <a:lstStyle/>
          <a:p>
            <a:pPr algn="ctr" defTabSz="457200"/>
            <a:r>
              <a:rPr lang="en-CA" sz="1200" b="1" dirty="0">
                <a:solidFill>
                  <a:schemeClr val="bg1"/>
                </a:solidFill>
                <a:latin typeface="Arial" panose="020B0604020202020204" pitchFamily="34" charset="0"/>
                <a:cs typeface="Arial" panose="020B0604020202020204" pitchFamily="34" charset="0"/>
              </a:rPr>
              <a:t>INSURANCE</a:t>
            </a:r>
            <a:r>
              <a:rPr lang="en-CA" sz="1400" b="1" dirty="0">
                <a:solidFill>
                  <a:prstClr val="black"/>
                </a:solidFill>
                <a:latin typeface="Arial" panose="020B0604020202020204" pitchFamily="34" charset="0"/>
                <a:cs typeface="Arial" panose="020B0604020202020204" pitchFamily="34" charset="0"/>
              </a:rPr>
              <a:t>	</a:t>
            </a:r>
            <a:endParaRPr lang="en-US" sz="1400" b="1" dirty="0">
              <a:solidFill>
                <a:prstClr val="black"/>
              </a:solidFill>
              <a:latin typeface="Arial" panose="020B0604020202020204" pitchFamily="34" charset="0"/>
              <a:cs typeface="Arial" panose="020B0604020202020204" pitchFamily="34" charset="0"/>
            </a:endParaRPr>
          </a:p>
        </p:txBody>
      </p:sp>
      <p:sp>
        <p:nvSpPr>
          <p:cNvPr id="55" name="Rectangle 54"/>
          <p:cNvSpPr/>
          <p:nvPr/>
        </p:nvSpPr>
        <p:spPr>
          <a:xfrm>
            <a:off x="7154717" y="4775391"/>
            <a:ext cx="1706880" cy="914400"/>
          </a:xfrm>
          <a:prstGeom prst="rect">
            <a:avLst/>
          </a:prstGeom>
          <a:blipFill>
            <a:blip r:embed="rId4"/>
            <a:tile tx="0" ty="0" sx="100000" sy="100000" flip="none" algn="tl"/>
          </a:blipFill>
          <a:ln w="12700"/>
        </p:spPr>
        <p:style>
          <a:lnRef idx="1">
            <a:schemeClr val="accent4"/>
          </a:lnRef>
          <a:fillRef idx="2">
            <a:schemeClr val="accent4"/>
          </a:fillRef>
          <a:effectRef idx="1">
            <a:schemeClr val="accent4"/>
          </a:effectRef>
          <a:fontRef idx="minor">
            <a:schemeClr val="dk1"/>
          </a:fontRef>
        </p:style>
        <p:txBody>
          <a:bodyPr rtlCol="0" anchor="ctr"/>
          <a:lstStyle/>
          <a:p>
            <a:pPr algn="ctr" defTabSz="457200"/>
            <a:r>
              <a:rPr lang="en-CA" sz="1200" b="1" dirty="0">
                <a:solidFill>
                  <a:prstClr val="black"/>
                </a:solidFill>
                <a:latin typeface="Arial" panose="020B0604020202020204" pitchFamily="34" charset="0"/>
                <a:cs typeface="Arial" panose="020B0604020202020204" pitchFamily="34" charset="0"/>
              </a:rPr>
              <a:t>PHILANTHROPY</a:t>
            </a:r>
            <a:endParaRPr lang="en-US" sz="1200" b="1" dirty="0">
              <a:solidFill>
                <a:prstClr val="black"/>
              </a:solidFill>
              <a:latin typeface="Arial" panose="020B0604020202020204" pitchFamily="34" charset="0"/>
              <a:cs typeface="Arial" panose="020B0604020202020204" pitchFamily="34" charset="0"/>
            </a:endParaRPr>
          </a:p>
        </p:txBody>
      </p:sp>
      <p:sp>
        <p:nvSpPr>
          <p:cNvPr id="56" name="Rectangle 55"/>
          <p:cNvSpPr/>
          <p:nvPr/>
        </p:nvSpPr>
        <p:spPr>
          <a:xfrm>
            <a:off x="5431971" y="4774358"/>
            <a:ext cx="1554480" cy="914400"/>
          </a:xfrm>
          <a:prstGeom prst="rect">
            <a:avLst/>
          </a:prstGeom>
          <a:solidFill>
            <a:srgbClr val="92D050"/>
          </a:solidFill>
          <a:ln w="12700"/>
        </p:spPr>
        <p:style>
          <a:lnRef idx="1">
            <a:schemeClr val="accent3"/>
          </a:lnRef>
          <a:fillRef idx="2">
            <a:schemeClr val="accent3"/>
          </a:fillRef>
          <a:effectRef idx="1">
            <a:schemeClr val="accent3"/>
          </a:effectRef>
          <a:fontRef idx="minor">
            <a:schemeClr val="dk1"/>
          </a:fontRef>
        </p:style>
        <p:txBody>
          <a:bodyPr rtlCol="0" anchor="ctr"/>
          <a:lstStyle/>
          <a:p>
            <a:pPr algn="ctr" defTabSz="457200"/>
            <a:r>
              <a:rPr lang="en-CA" sz="1200" b="1" dirty="0">
                <a:solidFill>
                  <a:prstClr val="black"/>
                </a:solidFill>
                <a:latin typeface="Arial" panose="020B0604020202020204" pitchFamily="34" charset="0"/>
                <a:cs typeface="Arial" panose="020B0604020202020204" pitchFamily="34" charset="0"/>
              </a:rPr>
              <a:t>INVESTMENTS</a:t>
            </a:r>
            <a:endParaRPr lang="en-US" sz="1200" b="1" dirty="0">
              <a:solidFill>
                <a:prstClr val="black"/>
              </a:solidFill>
              <a:latin typeface="Arial" panose="020B0604020202020204" pitchFamily="34" charset="0"/>
              <a:cs typeface="Arial" panose="020B0604020202020204" pitchFamily="34" charset="0"/>
            </a:endParaRPr>
          </a:p>
        </p:txBody>
      </p:sp>
      <p:cxnSp>
        <p:nvCxnSpPr>
          <p:cNvPr id="61" name="Straight Connector 60"/>
          <p:cNvCxnSpPr/>
          <p:nvPr/>
        </p:nvCxnSpPr>
        <p:spPr>
          <a:xfrm>
            <a:off x="391811" y="4135349"/>
            <a:ext cx="8595360" cy="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17" name="TextBox 16"/>
          <p:cNvSpPr txBox="1"/>
          <p:nvPr/>
        </p:nvSpPr>
        <p:spPr>
          <a:xfrm>
            <a:off x="7261804" y="3804449"/>
            <a:ext cx="1167896" cy="738664"/>
          </a:xfrm>
          <a:prstGeom prst="rect">
            <a:avLst/>
          </a:prstGeom>
          <a:noFill/>
        </p:spPr>
        <p:txBody>
          <a:bodyPr wrap="square" rtlCol="0">
            <a:spAutoFit/>
          </a:bodyPr>
          <a:lstStyle/>
          <a:p>
            <a:pPr algn="ctr" defTabSz="457200"/>
            <a:r>
              <a:rPr lang="en-CA" sz="1400" b="1" dirty="0">
                <a:solidFill>
                  <a:prstClr val="black"/>
                </a:solidFill>
                <a:latin typeface="Arial" panose="020B0604020202020204" pitchFamily="34" charset="0"/>
                <a:cs typeface="Arial" panose="020B0604020202020204" pitchFamily="34" charset="0"/>
              </a:rPr>
              <a:t>You</a:t>
            </a:r>
          </a:p>
          <a:p>
            <a:pPr algn="ctr" defTabSz="457200"/>
            <a:endParaRPr lang="en-CA" sz="1400" b="1" dirty="0">
              <a:solidFill>
                <a:prstClr val="black"/>
              </a:solidFill>
              <a:latin typeface="Arial" panose="020B0604020202020204" pitchFamily="34" charset="0"/>
              <a:cs typeface="Arial" panose="020B0604020202020204" pitchFamily="34" charset="0"/>
            </a:endParaRPr>
          </a:p>
          <a:p>
            <a:pPr algn="ctr" defTabSz="457200"/>
            <a:r>
              <a:rPr lang="en-CA" sz="1400" b="1" dirty="0">
                <a:solidFill>
                  <a:prstClr val="black"/>
                </a:solidFill>
                <a:latin typeface="Arial" panose="020B0604020202020204" pitchFamily="34" charset="0"/>
                <a:cs typeface="Arial" panose="020B0604020202020204" pitchFamily="34" charset="0"/>
              </a:rPr>
              <a:t>Your Stuff</a:t>
            </a:r>
            <a:endParaRPr lang="en-US" dirty="0">
              <a:solidFill>
                <a:prstClr val="black"/>
              </a:solidFill>
            </a:endParaRPr>
          </a:p>
        </p:txBody>
      </p:sp>
      <p:sp>
        <p:nvSpPr>
          <p:cNvPr id="18" name="Rectangle 17"/>
          <p:cNvSpPr/>
          <p:nvPr/>
        </p:nvSpPr>
        <p:spPr>
          <a:xfrm>
            <a:off x="0" y="0"/>
            <a:ext cx="9144000" cy="1104900"/>
          </a:xfrm>
          <a:prstGeom prst="rect">
            <a:avLst/>
          </a:prstGeom>
          <a:solidFill>
            <a:srgbClr val="005F7F"/>
          </a:solidFill>
          <a:ln>
            <a:solidFill>
              <a:schemeClr val="tx2">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sz="2400" b="1" dirty="0" smtClean="0"/>
              <a:t>Framing the client discussion:</a:t>
            </a:r>
            <a:endParaRPr lang="en-CA" sz="1400" b="1" dirty="0"/>
          </a:p>
        </p:txBody>
      </p:sp>
    </p:spTree>
    <p:custDataLst>
      <p:tags r:id="rId1"/>
    </p:custDataLst>
    <p:extLst>
      <p:ext uri="{BB962C8B-B14F-4D97-AF65-F5344CB8AC3E}">
        <p14:creationId xmlns:p14="http://schemas.microsoft.com/office/powerpoint/2010/main" val="2672646994"/>
      </p:ext>
    </p:extLst>
  </p:cSld>
  <p:clrMapOvr>
    <a:masterClrMapping/>
  </p:clrMapOvr>
  <mc:AlternateContent xmlns:mc="http://schemas.openxmlformats.org/markup-compatibility/2006" xmlns:p14="http://schemas.microsoft.com/office/powerpoint/2010/main">
    <mc:Choice Requires="p14">
      <p:transition spd="slow" p14:dur="2000" advTm="170988"/>
    </mc:Choice>
    <mc:Fallback xmlns="">
      <p:transition spd="slow" advTm="170988"/>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5"/>
                                        </p:tgtEl>
                                        <p:attrNameLst>
                                          <p:attrName>style.visibility</p:attrName>
                                        </p:attrNameLst>
                                      </p:cBhvr>
                                      <p:to>
                                        <p:strVal val="visible"/>
                                      </p:to>
                                    </p:set>
                                    <p:animEffect transition="in" filter="fade">
                                      <p:cBhvr>
                                        <p:cTn id="7" dur="1000"/>
                                        <p:tgtEl>
                                          <p:spTgt spid="45"/>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53"/>
                                        </p:tgtEl>
                                        <p:attrNameLst>
                                          <p:attrName>style.visibility</p:attrName>
                                        </p:attrNameLst>
                                      </p:cBhvr>
                                      <p:to>
                                        <p:strVal val="visible"/>
                                      </p:to>
                                    </p:set>
                                    <p:animEffect transition="in" filter="fade">
                                      <p:cBhvr>
                                        <p:cTn id="10" dur="1000"/>
                                        <p:tgtEl>
                                          <p:spTgt spid="53"/>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54"/>
                                        </p:tgtEl>
                                        <p:attrNameLst>
                                          <p:attrName>style.visibility</p:attrName>
                                        </p:attrNameLst>
                                      </p:cBhvr>
                                      <p:to>
                                        <p:strVal val="visible"/>
                                      </p:to>
                                    </p:set>
                                    <p:animEffect transition="in" filter="fade">
                                      <p:cBhvr>
                                        <p:cTn id="13" dur="1000"/>
                                        <p:tgtEl>
                                          <p:spTgt spid="54"/>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56"/>
                                        </p:tgtEl>
                                        <p:attrNameLst>
                                          <p:attrName>style.visibility</p:attrName>
                                        </p:attrNameLst>
                                      </p:cBhvr>
                                      <p:to>
                                        <p:strVal val="visible"/>
                                      </p:to>
                                    </p:set>
                                    <p:animEffect transition="in" filter="fade">
                                      <p:cBhvr>
                                        <p:cTn id="16" dur="1000"/>
                                        <p:tgtEl>
                                          <p:spTgt spid="56"/>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55"/>
                                        </p:tgtEl>
                                        <p:attrNameLst>
                                          <p:attrName>style.visibility</p:attrName>
                                        </p:attrNameLst>
                                      </p:cBhvr>
                                      <p:to>
                                        <p:strVal val="visible"/>
                                      </p:to>
                                    </p:set>
                                    <p:animEffect transition="in" filter="fade">
                                      <p:cBhvr>
                                        <p:cTn id="19" dur="1000"/>
                                        <p:tgtEl>
                                          <p:spTgt spid="55"/>
                                        </p:tgtEl>
                                      </p:cBhvr>
                                    </p:animEffect>
                                  </p:childTnLst>
                                </p:cTn>
                              </p:par>
                            </p:childTnLst>
                          </p:cTn>
                        </p:par>
                      </p:childTnLst>
                    </p:cTn>
                  </p:par>
                  <p:par>
                    <p:cTn id="20" fill="hold">
                      <p:stCondLst>
                        <p:cond delay="indefinite"/>
                      </p:stCondLst>
                      <p:childTnLst>
                        <p:par>
                          <p:cTn id="21" fill="hold">
                            <p:stCondLst>
                              <p:cond delay="0"/>
                            </p:stCondLst>
                            <p:childTnLst>
                              <p:par>
                                <p:cTn id="22" presetID="22" presetClass="entr" presetSubtype="8" fill="hold" nodeType="clickEffect">
                                  <p:stCondLst>
                                    <p:cond delay="0"/>
                                  </p:stCondLst>
                                  <p:childTnLst>
                                    <p:set>
                                      <p:cBhvr>
                                        <p:cTn id="23" dur="1" fill="hold">
                                          <p:stCondLst>
                                            <p:cond delay="0"/>
                                          </p:stCondLst>
                                        </p:cTn>
                                        <p:tgtEl>
                                          <p:spTgt spid="61"/>
                                        </p:tgtEl>
                                        <p:attrNameLst>
                                          <p:attrName>style.visibility</p:attrName>
                                        </p:attrNameLst>
                                      </p:cBhvr>
                                      <p:to>
                                        <p:strVal val="visible"/>
                                      </p:to>
                                    </p:set>
                                    <p:animEffect transition="in" filter="wipe(left)">
                                      <p:cBhvr>
                                        <p:cTn id="24" dur="1500"/>
                                        <p:tgtEl>
                                          <p:spTgt spid="61"/>
                                        </p:tgtEl>
                                      </p:cBhvr>
                                    </p:animEffect>
                                  </p:childTnLst>
                                </p:cTn>
                              </p:par>
                            </p:childTnLst>
                          </p:cTn>
                        </p:par>
                        <p:par>
                          <p:cTn id="25" fill="hold">
                            <p:stCondLst>
                              <p:cond delay="1500"/>
                            </p:stCondLst>
                            <p:childTnLst>
                              <p:par>
                                <p:cTn id="26" presetID="22" presetClass="entr" presetSubtype="1" fill="hold" grpId="0" nodeType="afterEffect">
                                  <p:stCondLst>
                                    <p:cond delay="500"/>
                                  </p:stCondLst>
                                  <p:childTnLst>
                                    <p:set>
                                      <p:cBhvr>
                                        <p:cTn id="27" dur="1" fill="hold">
                                          <p:stCondLst>
                                            <p:cond delay="0"/>
                                          </p:stCondLst>
                                        </p:cTn>
                                        <p:tgtEl>
                                          <p:spTgt spid="17"/>
                                        </p:tgtEl>
                                        <p:attrNameLst>
                                          <p:attrName>style.visibility</p:attrName>
                                        </p:attrNameLst>
                                      </p:cBhvr>
                                      <p:to>
                                        <p:strVal val="visible"/>
                                      </p:to>
                                    </p:set>
                                    <p:animEffect transition="in" filter="wipe(up)">
                                      <p:cBhvr>
                                        <p:cTn id="28" dur="1500"/>
                                        <p:tgtEl>
                                          <p:spTgt spid="17"/>
                                        </p:tgtEl>
                                      </p:cBhvr>
                                    </p:animEffect>
                                  </p:childTnLst>
                                </p:cTn>
                              </p:par>
                            </p:childTnLst>
                          </p:cTn>
                        </p:par>
                      </p:childTnLst>
                    </p:cTn>
                  </p:par>
                  <p:par>
                    <p:cTn id="29" fill="hold">
                      <p:stCondLst>
                        <p:cond delay="indefinite"/>
                      </p:stCondLst>
                      <p:childTnLst>
                        <p:par>
                          <p:cTn id="30" fill="hold">
                            <p:stCondLst>
                              <p:cond delay="0"/>
                            </p:stCondLst>
                            <p:childTnLst>
                              <p:par>
                                <p:cTn id="31" presetID="10" presetClass="entr" presetSubtype="0" fill="hold" grpId="0" nodeType="clickEffect">
                                  <p:stCondLst>
                                    <p:cond delay="0"/>
                                  </p:stCondLst>
                                  <p:childTnLst>
                                    <p:set>
                                      <p:cBhvr>
                                        <p:cTn id="32" dur="1" fill="hold">
                                          <p:stCondLst>
                                            <p:cond delay="0"/>
                                          </p:stCondLst>
                                        </p:cTn>
                                        <p:tgtEl>
                                          <p:spTgt spid="11"/>
                                        </p:tgtEl>
                                        <p:attrNameLst>
                                          <p:attrName>style.visibility</p:attrName>
                                        </p:attrNameLst>
                                      </p:cBhvr>
                                      <p:to>
                                        <p:strVal val="visible"/>
                                      </p:to>
                                    </p:set>
                                    <p:animEffect transition="in" filter="fade">
                                      <p:cBhvr>
                                        <p:cTn id="33" dur="1000"/>
                                        <p:tgtEl>
                                          <p:spTgt spid="11"/>
                                        </p:tgtEl>
                                      </p:cBhvr>
                                    </p:animEffect>
                                  </p:childTnLst>
                                </p:cTn>
                              </p:par>
                              <p:par>
                                <p:cTn id="34" presetID="22" presetClass="entr" presetSubtype="4" fill="hold" nodeType="withEffect">
                                  <p:stCondLst>
                                    <p:cond delay="0"/>
                                  </p:stCondLst>
                                  <p:childTnLst>
                                    <p:set>
                                      <p:cBhvr>
                                        <p:cTn id="35" dur="1" fill="hold">
                                          <p:stCondLst>
                                            <p:cond delay="0"/>
                                          </p:stCondLst>
                                        </p:cTn>
                                        <p:tgtEl>
                                          <p:spTgt spid="14"/>
                                        </p:tgtEl>
                                        <p:attrNameLst>
                                          <p:attrName>style.visibility</p:attrName>
                                        </p:attrNameLst>
                                      </p:cBhvr>
                                      <p:to>
                                        <p:strVal val="visible"/>
                                      </p:to>
                                    </p:set>
                                    <p:animEffect transition="in" filter="wipe(down)">
                                      <p:cBhvr>
                                        <p:cTn id="36" dur="1250"/>
                                        <p:tgtEl>
                                          <p:spTgt spid="14"/>
                                        </p:tgtEl>
                                      </p:cBhvr>
                                    </p:animEffect>
                                  </p:childTnLst>
                                </p:cTn>
                              </p:par>
                              <p:par>
                                <p:cTn id="37" presetID="10" presetClass="entr" presetSubtype="0" fill="hold" grpId="0" nodeType="withEffect">
                                  <p:stCondLst>
                                    <p:cond delay="0"/>
                                  </p:stCondLst>
                                  <p:childTnLst>
                                    <p:set>
                                      <p:cBhvr>
                                        <p:cTn id="38" dur="1" fill="hold">
                                          <p:stCondLst>
                                            <p:cond delay="0"/>
                                          </p:stCondLst>
                                        </p:cTn>
                                        <p:tgtEl>
                                          <p:spTgt spid="29"/>
                                        </p:tgtEl>
                                        <p:attrNameLst>
                                          <p:attrName>style.visibility</p:attrName>
                                        </p:attrNameLst>
                                      </p:cBhvr>
                                      <p:to>
                                        <p:strVal val="visible"/>
                                      </p:to>
                                    </p:set>
                                    <p:animEffect transition="in" filter="fade">
                                      <p:cBhvr>
                                        <p:cTn id="39" dur="1000"/>
                                        <p:tgtEl>
                                          <p:spTgt spid="29"/>
                                        </p:tgtEl>
                                      </p:cBhvr>
                                    </p:animEffect>
                                  </p:childTnLst>
                                </p:cTn>
                              </p:par>
                            </p:childTnLst>
                          </p:cTn>
                        </p:par>
                      </p:childTnLst>
                    </p:cTn>
                  </p:par>
                  <p:par>
                    <p:cTn id="40" fill="hold">
                      <p:stCondLst>
                        <p:cond delay="indefinite"/>
                      </p:stCondLst>
                      <p:childTnLst>
                        <p:par>
                          <p:cTn id="41" fill="hold">
                            <p:stCondLst>
                              <p:cond delay="0"/>
                            </p:stCondLst>
                            <p:childTnLst>
                              <p:par>
                                <p:cTn id="42" presetID="22" presetClass="entr" presetSubtype="4" fill="hold" nodeType="clickEffect">
                                  <p:stCondLst>
                                    <p:cond delay="0"/>
                                  </p:stCondLst>
                                  <p:childTnLst>
                                    <p:set>
                                      <p:cBhvr>
                                        <p:cTn id="43" dur="1" fill="hold">
                                          <p:stCondLst>
                                            <p:cond delay="0"/>
                                          </p:stCondLst>
                                        </p:cTn>
                                        <p:tgtEl>
                                          <p:spTgt spid="23"/>
                                        </p:tgtEl>
                                        <p:attrNameLst>
                                          <p:attrName>style.visibility</p:attrName>
                                        </p:attrNameLst>
                                      </p:cBhvr>
                                      <p:to>
                                        <p:strVal val="visible"/>
                                      </p:to>
                                    </p:set>
                                    <p:animEffect transition="in" filter="wipe(down)">
                                      <p:cBhvr>
                                        <p:cTn id="44" dur="1500"/>
                                        <p:tgtEl>
                                          <p:spTgt spid="23"/>
                                        </p:tgtEl>
                                      </p:cBhvr>
                                    </p:animEffect>
                                  </p:childTnLst>
                                </p:cTn>
                              </p:par>
                            </p:childTnLst>
                          </p:cTn>
                        </p:par>
                        <p:par>
                          <p:cTn id="45" fill="hold">
                            <p:stCondLst>
                              <p:cond delay="1500"/>
                            </p:stCondLst>
                            <p:childTnLst>
                              <p:par>
                                <p:cTn id="46" presetID="10" presetClass="entr" presetSubtype="0" fill="hold" grpId="0" nodeType="afterEffect">
                                  <p:stCondLst>
                                    <p:cond delay="1000"/>
                                  </p:stCondLst>
                                  <p:childTnLst>
                                    <p:set>
                                      <p:cBhvr>
                                        <p:cTn id="47" dur="1" fill="hold">
                                          <p:stCondLst>
                                            <p:cond delay="0"/>
                                          </p:stCondLst>
                                        </p:cTn>
                                        <p:tgtEl>
                                          <p:spTgt spid="2"/>
                                        </p:tgtEl>
                                        <p:attrNameLst>
                                          <p:attrName>style.visibility</p:attrName>
                                        </p:attrNameLst>
                                      </p:cBhvr>
                                      <p:to>
                                        <p:strVal val="visible"/>
                                      </p:to>
                                    </p:set>
                                    <p:animEffect transition="in" filter="fade">
                                      <p:cBhvr>
                                        <p:cTn id="48" dur="1000"/>
                                        <p:tgtEl>
                                          <p:spTgt spid="2"/>
                                        </p:tgtEl>
                                      </p:cBhvr>
                                    </p:animEffect>
                                  </p:childTnLst>
                                </p:cTn>
                              </p:par>
                            </p:childTnLst>
                          </p:cTn>
                        </p:par>
                      </p:childTnLst>
                    </p:cTn>
                  </p:par>
                  <p:par>
                    <p:cTn id="49" fill="hold">
                      <p:stCondLst>
                        <p:cond delay="indefinite"/>
                      </p:stCondLst>
                      <p:childTnLst>
                        <p:par>
                          <p:cTn id="50" fill="hold">
                            <p:stCondLst>
                              <p:cond delay="0"/>
                            </p:stCondLst>
                            <p:childTnLst>
                              <p:par>
                                <p:cTn id="51" presetID="22" presetClass="entr" presetSubtype="1" fill="hold" grpId="0" nodeType="clickEffect">
                                  <p:stCondLst>
                                    <p:cond delay="0"/>
                                  </p:stCondLst>
                                  <p:childTnLst>
                                    <p:set>
                                      <p:cBhvr>
                                        <p:cTn id="52" dur="1" fill="hold">
                                          <p:stCondLst>
                                            <p:cond delay="0"/>
                                          </p:stCondLst>
                                        </p:cTn>
                                        <p:tgtEl>
                                          <p:spTgt spid="13"/>
                                        </p:tgtEl>
                                        <p:attrNameLst>
                                          <p:attrName>style.visibility</p:attrName>
                                        </p:attrNameLst>
                                      </p:cBhvr>
                                      <p:to>
                                        <p:strVal val="visible"/>
                                      </p:to>
                                    </p:set>
                                    <p:animEffect transition="in" filter="wipe(up)">
                                      <p:cBhvr>
                                        <p:cTn id="53" dur="6000"/>
                                        <p:tgtEl>
                                          <p:spTgt spid="13"/>
                                        </p:tgtEl>
                                      </p:cBhvr>
                                    </p:animEffect>
                                  </p:childTnLst>
                                </p:cTn>
                              </p:par>
                            </p:childTnLst>
                          </p:cTn>
                        </p:par>
                      </p:childTnLst>
                    </p:cTn>
                  </p:par>
                  <p:par>
                    <p:cTn id="54" fill="hold">
                      <p:stCondLst>
                        <p:cond delay="indefinite"/>
                      </p:stCondLst>
                      <p:childTnLst>
                        <p:par>
                          <p:cTn id="55" fill="hold">
                            <p:stCondLst>
                              <p:cond delay="0"/>
                            </p:stCondLst>
                            <p:childTnLst>
                              <p:par>
                                <p:cTn id="56" presetID="22" presetClass="entr" presetSubtype="4" fill="hold" grpId="0" nodeType="clickEffect">
                                  <p:stCondLst>
                                    <p:cond delay="0"/>
                                  </p:stCondLst>
                                  <p:childTnLst>
                                    <p:set>
                                      <p:cBhvr>
                                        <p:cTn id="57" dur="1" fill="hold">
                                          <p:stCondLst>
                                            <p:cond delay="0"/>
                                          </p:stCondLst>
                                        </p:cTn>
                                        <p:tgtEl>
                                          <p:spTgt spid="38"/>
                                        </p:tgtEl>
                                        <p:attrNameLst>
                                          <p:attrName>style.visibility</p:attrName>
                                        </p:attrNameLst>
                                      </p:cBhvr>
                                      <p:to>
                                        <p:strVal val="visible"/>
                                      </p:to>
                                    </p:set>
                                    <p:animEffect transition="in" filter="wipe(down)">
                                      <p:cBhvr>
                                        <p:cTn id="58" dur="1000"/>
                                        <p:tgtEl>
                                          <p:spTgt spid="38"/>
                                        </p:tgtEl>
                                      </p:cBhvr>
                                    </p:animEffect>
                                  </p:childTnLst>
                                </p:cTn>
                              </p:par>
                              <p:par>
                                <p:cTn id="59" presetID="22" presetClass="entr" presetSubtype="4" fill="hold" nodeType="withEffect">
                                  <p:stCondLst>
                                    <p:cond delay="0"/>
                                  </p:stCondLst>
                                  <p:childTnLst>
                                    <p:set>
                                      <p:cBhvr>
                                        <p:cTn id="60" dur="1" fill="hold">
                                          <p:stCondLst>
                                            <p:cond delay="0"/>
                                          </p:stCondLst>
                                        </p:cTn>
                                        <p:tgtEl>
                                          <p:spTgt spid="19"/>
                                        </p:tgtEl>
                                        <p:attrNameLst>
                                          <p:attrName>style.visibility</p:attrName>
                                        </p:attrNameLst>
                                      </p:cBhvr>
                                      <p:to>
                                        <p:strVal val="visible"/>
                                      </p:to>
                                    </p:set>
                                    <p:animEffect transition="in" filter="wipe(down)">
                                      <p:cBhvr>
                                        <p:cTn id="61" dur="1000"/>
                                        <p:tgtEl>
                                          <p:spTgt spid="19"/>
                                        </p:tgtEl>
                                      </p:cBhvr>
                                    </p:animEffect>
                                  </p:childTnLst>
                                </p:cTn>
                              </p:par>
                              <p:par>
                                <p:cTn id="62" presetID="22" presetClass="entr" presetSubtype="4" fill="hold" nodeType="withEffect">
                                  <p:stCondLst>
                                    <p:cond delay="0"/>
                                  </p:stCondLst>
                                  <p:childTnLst>
                                    <p:set>
                                      <p:cBhvr>
                                        <p:cTn id="63" dur="1" fill="hold">
                                          <p:stCondLst>
                                            <p:cond delay="0"/>
                                          </p:stCondLst>
                                        </p:cTn>
                                        <p:tgtEl>
                                          <p:spTgt spid="28"/>
                                        </p:tgtEl>
                                        <p:attrNameLst>
                                          <p:attrName>style.visibility</p:attrName>
                                        </p:attrNameLst>
                                      </p:cBhvr>
                                      <p:to>
                                        <p:strVal val="visible"/>
                                      </p:to>
                                    </p:set>
                                    <p:animEffect transition="in" filter="wipe(down)">
                                      <p:cBhvr>
                                        <p:cTn id="64" dur="1000"/>
                                        <p:tgtEl>
                                          <p:spTgt spid="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9" grpId="0"/>
      <p:bldP spid="11" grpId="0"/>
      <p:bldP spid="13" grpId="0"/>
      <p:bldP spid="38" grpId="0"/>
      <p:bldP spid="45" grpId="0" animBg="1"/>
      <p:bldP spid="53" grpId="0" animBg="1"/>
      <p:bldP spid="54" grpId="0" animBg="1"/>
      <p:bldP spid="55" grpId="0" animBg="1"/>
      <p:bldP spid="56" grpId="0" animBg="1"/>
      <p:bldP spid="17" grpId="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32340" y="152400"/>
            <a:ext cx="7897260" cy="984241"/>
          </a:xfrm>
        </p:spPr>
        <p:txBody>
          <a:bodyPr>
            <a:normAutofit/>
          </a:bodyPr>
          <a:lstStyle/>
          <a:p>
            <a:r>
              <a:rPr lang="en-CA" sz="2800" b="1" dirty="0">
                <a:latin typeface="Arial" panose="020B0604020202020204" pitchFamily="34" charset="0"/>
                <a:cs typeface="Arial" panose="020B0604020202020204" pitchFamily="34" charset="0"/>
              </a:rPr>
              <a:t>C</a:t>
            </a:r>
            <a:r>
              <a:rPr lang="en-CA" sz="2800" b="1" dirty="0" smtClean="0">
                <a:latin typeface="Arial" panose="020B0604020202020204" pitchFamily="34" charset="0"/>
                <a:cs typeface="Arial" panose="020B0604020202020204" pitchFamily="34" charset="0"/>
              </a:rPr>
              <a:t>orporate Life Insurance in </a:t>
            </a:r>
            <a:br>
              <a:rPr lang="en-CA" sz="2800" b="1" dirty="0" smtClean="0">
                <a:latin typeface="Arial" panose="020B0604020202020204" pitchFamily="34" charset="0"/>
                <a:cs typeface="Arial" panose="020B0604020202020204" pitchFamily="34" charset="0"/>
              </a:rPr>
            </a:br>
            <a:r>
              <a:rPr lang="en-CA" sz="2800" b="1" dirty="0" smtClean="0">
                <a:latin typeface="Arial" panose="020B0604020202020204" pitchFamily="34" charset="0"/>
                <a:cs typeface="Arial" panose="020B0604020202020204" pitchFamily="34" charset="0"/>
              </a:rPr>
              <a:t>CHARITABLE PLANNING</a:t>
            </a:r>
            <a:endParaRPr lang="en-US" sz="2800" b="1" dirty="0">
              <a:latin typeface="Arial" panose="020B0604020202020204" pitchFamily="34" charset="0"/>
              <a:cs typeface="Arial" panose="020B0604020202020204" pitchFamily="34" charset="0"/>
            </a:endParaRPr>
          </a:p>
        </p:txBody>
      </p:sp>
      <p:sp>
        <p:nvSpPr>
          <p:cNvPr id="46" name="Oval 4"/>
          <p:cNvSpPr>
            <a:spLocks noChangeArrowheads="1"/>
          </p:cNvSpPr>
          <p:nvPr/>
        </p:nvSpPr>
        <p:spPr bwMode="auto">
          <a:xfrm>
            <a:off x="5923439" y="1826906"/>
            <a:ext cx="1301262" cy="1247001"/>
          </a:xfrm>
          <a:prstGeom prst="ellipse">
            <a:avLst/>
          </a:prstGeom>
          <a:solidFill>
            <a:srgbClr val="92D050"/>
          </a:solidFill>
          <a:ln w="28575">
            <a:headEnd/>
            <a:tailEnd/>
          </a:ln>
        </p:spPr>
        <p:style>
          <a:lnRef idx="1">
            <a:schemeClr val="accent6"/>
          </a:lnRef>
          <a:fillRef idx="2">
            <a:schemeClr val="accent6"/>
          </a:fillRef>
          <a:effectRef idx="1">
            <a:schemeClr val="accent6"/>
          </a:effectRef>
          <a:fontRef idx="minor">
            <a:schemeClr val="dk1"/>
          </a:fontRef>
        </p:style>
        <p:txBody>
          <a:bodyPr wrap="none" anchor="ct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eaLnBrk="1" hangingPunct="1"/>
            <a:r>
              <a:rPr lang="en-US" altLang="en-US" sz="1400" b="1" dirty="0" smtClean="0">
                <a:cs typeface="Arial" panose="020B0604020202020204" pitchFamily="34" charset="0"/>
              </a:rPr>
              <a:t>Shareholder</a:t>
            </a:r>
            <a:endParaRPr lang="en-US" altLang="en-US" sz="1400" b="1" dirty="0">
              <a:latin typeface="Times New Roman" pitchFamily="18" charset="0"/>
            </a:endParaRPr>
          </a:p>
        </p:txBody>
      </p:sp>
      <p:sp>
        <p:nvSpPr>
          <p:cNvPr id="47" name="AutoShape 5"/>
          <p:cNvSpPr>
            <a:spLocks noChangeArrowheads="1"/>
          </p:cNvSpPr>
          <p:nvPr/>
        </p:nvSpPr>
        <p:spPr bwMode="auto">
          <a:xfrm>
            <a:off x="819150" y="2490788"/>
            <a:ext cx="2534371" cy="1847233"/>
          </a:xfrm>
          <a:prstGeom prst="flowChartExtract">
            <a:avLst/>
          </a:prstGeom>
          <a:solidFill>
            <a:srgbClr val="FFC000"/>
          </a:solidFill>
          <a:ln w="28575">
            <a:headEnd/>
            <a:tailEnd/>
          </a:ln>
        </p:spPr>
        <p:style>
          <a:lnRef idx="1">
            <a:schemeClr val="accent4"/>
          </a:lnRef>
          <a:fillRef idx="2">
            <a:schemeClr val="accent4"/>
          </a:fillRef>
          <a:effectRef idx="1">
            <a:schemeClr val="accent4"/>
          </a:effectRef>
          <a:fontRef idx="minor">
            <a:schemeClr val="dk1"/>
          </a:fontRef>
        </p:style>
        <p:txBody>
          <a:bodyPr wrap="none" anchor="ct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eaLnBrk="1" hangingPunct="1"/>
            <a:r>
              <a:rPr lang="en-US" altLang="en-US" sz="1400" b="1" smtClean="0">
                <a:cs typeface="Arial" panose="020B0604020202020204" pitchFamily="34" charset="0"/>
              </a:rPr>
              <a:t>Public Foundation</a:t>
            </a:r>
            <a:endParaRPr lang="en-US" altLang="en-US" sz="1400" b="1" dirty="0">
              <a:cs typeface="Arial" panose="020B0604020202020204" pitchFamily="34" charset="0"/>
            </a:endParaRPr>
          </a:p>
        </p:txBody>
      </p:sp>
      <p:sp>
        <p:nvSpPr>
          <p:cNvPr id="52" name="Text Box 3"/>
          <p:cNvSpPr txBox="1">
            <a:spLocks noChangeArrowheads="1"/>
          </p:cNvSpPr>
          <p:nvPr/>
        </p:nvSpPr>
        <p:spPr bwMode="auto">
          <a:xfrm>
            <a:off x="5810250" y="4150528"/>
            <a:ext cx="2868042" cy="2031325"/>
          </a:xfrm>
          <a:prstGeom prst="rect">
            <a:avLst/>
          </a:prstGeom>
          <a:ln w="28575">
            <a:headEnd/>
            <a:tailEnd/>
          </a:ln>
        </p:spPr>
        <p:style>
          <a:lnRef idx="1">
            <a:schemeClr val="accent5"/>
          </a:lnRef>
          <a:fillRef idx="2">
            <a:schemeClr val="accent5"/>
          </a:fillRef>
          <a:effectRef idx="1">
            <a:schemeClr val="accent5"/>
          </a:effectRef>
          <a:fontRef idx="minor">
            <a:schemeClr val="dk1"/>
          </a:fontRef>
        </p:style>
        <p:txBody>
          <a:bodyPr wrap="square">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eaLnBrk="1" hangingPunct="1"/>
            <a:endParaRPr lang="en-US" altLang="en-US" sz="1600" b="1" dirty="0" smtClean="0">
              <a:cs typeface="Arial" panose="020B0604020202020204" pitchFamily="34" charset="0"/>
            </a:endParaRPr>
          </a:p>
          <a:p>
            <a:pPr algn="ctr" eaLnBrk="1" hangingPunct="1"/>
            <a:r>
              <a:rPr lang="en-US" altLang="en-US" sz="1400" b="1" dirty="0" smtClean="0">
                <a:cs typeface="Arial" panose="020B0604020202020204" pitchFamily="34" charset="0"/>
              </a:rPr>
              <a:t>Corporation</a:t>
            </a:r>
          </a:p>
          <a:p>
            <a:pPr eaLnBrk="1" hangingPunct="1"/>
            <a:endParaRPr lang="en-US" altLang="en-US" sz="2400" dirty="0" smtClean="0">
              <a:latin typeface="Times New Roman" pitchFamily="18" charset="0"/>
            </a:endParaRPr>
          </a:p>
          <a:p>
            <a:pPr eaLnBrk="1" hangingPunct="1"/>
            <a:endParaRPr lang="en-US" altLang="en-US" sz="2400" dirty="0" smtClean="0">
              <a:latin typeface="Times New Roman" pitchFamily="18" charset="0"/>
            </a:endParaRPr>
          </a:p>
          <a:p>
            <a:pPr eaLnBrk="1" hangingPunct="1"/>
            <a:endParaRPr lang="en-US" altLang="en-US" sz="2400" dirty="0" smtClean="0">
              <a:latin typeface="Times New Roman" pitchFamily="18" charset="0"/>
            </a:endParaRPr>
          </a:p>
          <a:p>
            <a:pPr eaLnBrk="1" hangingPunct="1"/>
            <a:endParaRPr lang="en-US" altLang="en-US" sz="2400" dirty="0">
              <a:latin typeface="Times New Roman" pitchFamily="18" charset="0"/>
            </a:endParaRPr>
          </a:p>
        </p:txBody>
      </p:sp>
      <p:graphicFrame>
        <p:nvGraphicFramePr>
          <p:cNvPr id="1039" name="Object 1038"/>
          <p:cNvGraphicFramePr>
            <a:graphicFrameLocks noChangeAspect="1"/>
          </p:cNvGraphicFramePr>
          <p:nvPr>
            <p:extLst>
              <p:ext uri="{D42A27DB-BD31-4B8C-83A1-F6EECF244321}">
                <p14:modId xmlns:p14="http://schemas.microsoft.com/office/powerpoint/2010/main" val="2751487370"/>
              </p:ext>
            </p:extLst>
          </p:nvPr>
        </p:nvGraphicFramePr>
        <p:xfrm>
          <a:off x="6213858" y="4856733"/>
          <a:ext cx="929647" cy="1260230"/>
        </p:xfrm>
        <a:graphic>
          <a:graphicData uri="http://schemas.openxmlformats.org/presentationml/2006/ole">
            <mc:AlternateContent xmlns:mc="http://schemas.openxmlformats.org/markup-compatibility/2006">
              <mc:Choice xmlns:v="urn:schemas-microsoft-com:vml" Requires="v">
                <p:oleObj spid="_x0000_s1047" name="Clip" r:id="rId3" imgW="3192463" imgH="3749675" progId="MS_ClipArt_Gallery.2">
                  <p:embed/>
                </p:oleObj>
              </mc:Choice>
              <mc:Fallback>
                <p:oleObj name="Clip" r:id="rId3" imgW="3192463" imgH="3749675" progId="MS_ClipArt_Gallery.2">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213858" y="4856733"/>
                        <a:ext cx="929647" cy="1260230"/>
                      </a:xfrm>
                      <a:prstGeom prst="rect">
                        <a:avLst/>
                      </a:prstGeom>
                      <a:noFill/>
                      <a:ln>
                        <a:noFill/>
                      </a:ln>
                      <a:effectLst/>
                    </p:spPr>
                  </p:pic>
                </p:oleObj>
              </mc:Fallback>
            </mc:AlternateContent>
          </a:graphicData>
        </a:graphic>
      </p:graphicFrame>
      <p:sp>
        <p:nvSpPr>
          <p:cNvPr id="1043" name="Oval 1042"/>
          <p:cNvSpPr/>
          <p:nvPr/>
        </p:nvSpPr>
        <p:spPr>
          <a:xfrm>
            <a:off x="7331979" y="5027062"/>
            <a:ext cx="1233182" cy="568162"/>
          </a:xfrm>
          <a:prstGeom prst="ellipse">
            <a:avLst/>
          </a:prstGeom>
          <a:ln w="12700"/>
        </p:spPr>
        <p:style>
          <a:lnRef idx="1">
            <a:schemeClr val="dk1"/>
          </a:lnRef>
          <a:fillRef idx="2">
            <a:schemeClr val="dk1"/>
          </a:fillRef>
          <a:effectRef idx="1">
            <a:schemeClr val="dk1"/>
          </a:effectRef>
          <a:fontRef idx="minor">
            <a:schemeClr val="dk1"/>
          </a:fontRef>
        </p:style>
        <p:txBody>
          <a:bodyPr rtlCol="0" anchor="ctr"/>
          <a:lstStyle/>
          <a:p>
            <a:pPr algn="ctr"/>
            <a:r>
              <a:rPr lang="en-CA" sz="1400" b="1" dirty="0" smtClean="0">
                <a:solidFill>
                  <a:schemeClr val="tx1"/>
                </a:solidFill>
                <a:latin typeface="Arial" panose="020B0604020202020204" pitchFamily="34" charset="0"/>
                <a:cs typeface="Arial" panose="020B0604020202020204" pitchFamily="34" charset="0"/>
              </a:rPr>
              <a:t>Tax-free CDA</a:t>
            </a:r>
            <a:endParaRPr lang="en-US" sz="1400" b="1" dirty="0">
              <a:solidFill>
                <a:schemeClr val="tx1"/>
              </a:solidFill>
              <a:latin typeface="Arial" panose="020B0604020202020204" pitchFamily="34" charset="0"/>
              <a:cs typeface="Arial" panose="020B0604020202020204" pitchFamily="34" charset="0"/>
            </a:endParaRPr>
          </a:p>
        </p:txBody>
      </p:sp>
      <p:sp>
        <p:nvSpPr>
          <p:cNvPr id="1045" name="TextBox 1044"/>
          <p:cNvSpPr txBox="1"/>
          <p:nvPr/>
        </p:nvSpPr>
        <p:spPr>
          <a:xfrm>
            <a:off x="6299232" y="5083100"/>
            <a:ext cx="945040" cy="461665"/>
          </a:xfrm>
          <a:prstGeom prst="rect">
            <a:avLst/>
          </a:prstGeom>
          <a:noFill/>
        </p:spPr>
        <p:txBody>
          <a:bodyPr wrap="square" rtlCol="0">
            <a:spAutoFit/>
          </a:bodyPr>
          <a:lstStyle/>
          <a:p>
            <a:r>
              <a:rPr lang="en-CA" sz="1200" dirty="0" smtClean="0">
                <a:latin typeface="Arial" panose="020B0604020202020204" pitchFamily="34" charset="0"/>
                <a:cs typeface="Arial" panose="020B0604020202020204" pitchFamily="34" charset="0"/>
              </a:rPr>
              <a:t>Life </a:t>
            </a:r>
          </a:p>
          <a:p>
            <a:r>
              <a:rPr lang="en-CA" sz="1200" dirty="0" smtClean="0">
                <a:latin typeface="Arial" panose="020B0604020202020204" pitchFamily="34" charset="0"/>
                <a:cs typeface="Arial" panose="020B0604020202020204" pitchFamily="34" charset="0"/>
              </a:rPr>
              <a:t>Insurance</a:t>
            </a:r>
            <a:endParaRPr lang="en-US" sz="1200" dirty="0">
              <a:latin typeface="Arial" panose="020B0604020202020204" pitchFamily="34" charset="0"/>
              <a:cs typeface="Arial" panose="020B0604020202020204" pitchFamily="34" charset="0"/>
            </a:endParaRPr>
          </a:p>
        </p:txBody>
      </p:sp>
      <p:sp>
        <p:nvSpPr>
          <p:cNvPr id="60" name="Oval 20"/>
          <p:cNvSpPr>
            <a:spLocks noChangeArrowheads="1"/>
          </p:cNvSpPr>
          <p:nvPr/>
        </p:nvSpPr>
        <p:spPr bwMode="auto">
          <a:xfrm>
            <a:off x="7433142" y="2729187"/>
            <a:ext cx="1219200" cy="1222530"/>
          </a:xfrm>
          <a:prstGeom prst="ellipse">
            <a:avLst/>
          </a:prstGeom>
          <a:ln w="28575">
            <a:solidFill>
              <a:schemeClr val="accent6">
                <a:lumMod val="50000"/>
                <a:lumOff val="50000"/>
              </a:schemeClr>
            </a:solidFill>
            <a:headEnd/>
            <a:tailEnd/>
          </a:ln>
        </p:spPr>
        <p:style>
          <a:lnRef idx="1">
            <a:schemeClr val="accent3"/>
          </a:lnRef>
          <a:fillRef idx="2">
            <a:schemeClr val="accent3"/>
          </a:fillRef>
          <a:effectRef idx="1">
            <a:schemeClr val="accent3"/>
          </a:effectRef>
          <a:fontRef idx="minor">
            <a:schemeClr val="dk1"/>
          </a:fontRef>
        </p:style>
        <p:txBody>
          <a:bodyPr wrap="none" anchor="ct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eaLnBrk="1" hangingPunct="1"/>
            <a:r>
              <a:rPr lang="en-US" altLang="en-US" sz="1400" b="1" dirty="0">
                <a:cs typeface="Arial" panose="020B0604020202020204" pitchFamily="34" charset="0"/>
              </a:rPr>
              <a:t>Family</a:t>
            </a:r>
          </a:p>
        </p:txBody>
      </p:sp>
      <p:sp>
        <p:nvSpPr>
          <p:cNvPr id="61" name="Oval 16"/>
          <p:cNvSpPr>
            <a:spLocks noChangeArrowheads="1"/>
          </p:cNvSpPr>
          <p:nvPr/>
        </p:nvSpPr>
        <p:spPr bwMode="auto">
          <a:xfrm>
            <a:off x="3491633" y="5700791"/>
            <a:ext cx="1463040" cy="548640"/>
          </a:xfrm>
          <a:prstGeom prst="ellipse">
            <a:avLst/>
          </a:prstGeom>
          <a:noFill/>
          <a:ln w="2857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endParaRPr lang="en-US" altLang="en-US"/>
          </a:p>
        </p:txBody>
      </p:sp>
      <p:sp>
        <p:nvSpPr>
          <p:cNvPr id="1046" name="TextBox 1045"/>
          <p:cNvSpPr txBox="1"/>
          <p:nvPr/>
        </p:nvSpPr>
        <p:spPr>
          <a:xfrm>
            <a:off x="4038600" y="6116963"/>
            <a:ext cx="45719" cy="369332"/>
          </a:xfrm>
          <a:prstGeom prst="rect">
            <a:avLst/>
          </a:prstGeom>
          <a:noFill/>
        </p:spPr>
        <p:txBody>
          <a:bodyPr wrap="square" rtlCol="0">
            <a:spAutoFit/>
          </a:bodyPr>
          <a:lstStyle/>
          <a:p>
            <a:endParaRPr lang="en-US" dirty="0"/>
          </a:p>
        </p:txBody>
      </p:sp>
      <p:sp>
        <p:nvSpPr>
          <p:cNvPr id="1047" name="TextBox 1046"/>
          <p:cNvSpPr txBox="1"/>
          <p:nvPr/>
        </p:nvSpPr>
        <p:spPr>
          <a:xfrm>
            <a:off x="3834522" y="5821223"/>
            <a:ext cx="819391" cy="307777"/>
          </a:xfrm>
          <a:prstGeom prst="rect">
            <a:avLst/>
          </a:prstGeom>
          <a:noFill/>
        </p:spPr>
        <p:txBody>
          <a:bodyPr wrap="none" rtlCol="0">
            <a:spAutoFit/>
          </a:bodyPr>
          <a:lstStyle/>
          <a:p>
            <a:r>
              <a:rPr lang="en-CA" sz="1400" b="1" dirty="0" smtClean="0">
                <a:latin typeface="Arial" panose="020B0604020202020204" pitchFamily="34" charset="0"/>
                <a:cs typeface="Arial" panose="020B0604020202020204" pitchFamily="34" charset="0"/>
              </a:rPr>
              <a:t>RDTOH</a:t>
            </a:r>
            <a:endParaRPr lang="en-US" sz="1400" b="1" dirty="0">
              <a:latin typeface="Arial" panose="020B0604020202020204" pitchFamily="34" charset="0"/>
              <a:cs typeface="Arial" panose="020B0604020202020204" pitchFamily="34" charset="0"/>
            </a:endParaRPr>
          </a:p>
        </p:txBody>
      </p:sp>
      <p:sp>
        <p:nvSpPr>
          <p:cNvPr id="64" name="Line 7"/>
          <p:cNvSpPr>
            <a:spLocks noChangeShapeType="1"/>
          </p:cNvSpPr>
          <p:nvPr/>
        </p:nvSpPr>
        <p:spPr bwMode="auto">
          <a:xfrm flipH="1">
            <a:off x="2181225" y="2716385"/>
            <a:ext cx="3742214" cy="930933"/>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1048" name="TextBox 1047"/>
          <p:cNvSpPr txBox="1"/>
          <p:nvPr/>
        </p:nvSpPr>
        <p:spPr>
          <a:xfrm rot="20774507">
            <a:off x="3208095" y="3121567"/>
            <a:ext cx="2347455" cy="261610"/>
          </a:xfrm>
          <a:prstGeom prst="rect">
            <a:avLst/>
          </a:prstGeom>
          <a:noFill/>
        </p:spPr>
        <p:txBody>
          <a:bodyPr wrap="square" rtlCol="0">
            <a:spAutoFit/>
          </a:bodyPr>
          <a:lstStyle/>
          <a:p>
            <a:r>
              <a:rPr lang="en-CA" sz="1100" dirty="0" smtClean="0">
                <a:latin typeface="Arial" panose="020B0604020202020204" pitchFamily="34" charset="0"/>
                <a:cs typeface="Arial" panose="020B0604020202020204" pitchFamily="34" charset="0"/>
              </a:rPr>
              <a:t>    Donate Pref. Shares </a:t>
            </a:r>
            <a:r>
              <a:rPr lang="en-CA" sz="1100" u="sng" dirty="0" smtClean="0">
                <a:latin typeface="Arial" panose="020B0604020202020204" pitchFamily="34" charset="0"/>
                <a:cs typeface="Arial" panose="020B0604020202020204" pitchFamily="34" charset="0"/>
              </a:rPr>
              <a:t>at any time</a:t>
            </a:r>
            <a:endParaRPr lang="en-US" sz="1100" u="sng" dirty="0">
              <a:latin typeface="Arial" panose="020B0604020202020204" pitchFamily="34" charset="0"/>
              <a:cs typeface="Arial" panose="020B0604020202020204" pitchFamily="34" charset="0"/>
            </a:endParaRPr>
          </a:p>
        </p:txBody>
      </p:sp>
      <p:sp>
        <p:nvSpPr>
          <p:cNvPr id="66" name="Line 7"/>
          <p:cNvSpPr>
            <a:spLocks noChangeShapeType="1"/>
          </p:cNvSpPr>
          <p:nvPr/>
        </p:nvSpPr>
        <p:spPr bwMode="auto">
          <a:xfrm rot="6120000" flipH="1">
            <a:off x="7549351" y="4430236"/>
            <a:ext cx="904387" cy="66444"/>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cxnSp>
        <p:nvCxnSpPr>
          <p:cNvPr id="1050" name="Straight Connector 1049"/>
          <p:cNvCxnSpPr>
            <a:stCxn id="46" idx="4"/>
          </p:cNvCxnSpPr>
          <p:nvPr/>
        </p:nvCxnSpPr>
        <p:spPr>
          <a:xfrm>
            <a:off x="6574070" y="3073907"/>
            <a:ext cx="0" cy="107662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70" name="Line 7"/>
          <p:cNvSpPr>
            <a:spLocks noChangeShapeType="1"/>
          </p:cNvSpPr>
          <p:nvPr/>
        </p:nvSpPr>
        <p:spPr bwMode="auto">
          <a:xfrm rot="12480000" flipH="1">
            <a:off x="5118806" y="5410541"/>
            <a:ext cx="844728" cy="714071"/>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cxnSp>
        <p:nvCxnSpPr>
          <p:cNvPr id="1055" name="Straight Arrow Connector 1054"/>
          <p:cNvCxnSpPr/>
          <p:nvPr/>
        </p:nvCxnSpPr>
        <p:spPr>
          <a:xfrm>
            <a:off x="3062288" y="4014238"/>
            <a:ext cx="2669382" cy="1023418"/>
          </a:xfrm>
          <a:prstGeom prst="straightConnector1">
            <a:avLst/>
          </a:prstGeom>
          <a:ln w="2222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6" name="TextBox 35"/>
          <p:cNvSpPr txBox="1"/>
          <p:nvPr/>
        </p:nvSpPr>
        <p:spPr>
          <a:xfrm rot="1272613">
            <a:off x="4045475" y="4408492"/>
            <a:ext cx="1472137" cy="246221"/>
          </a:xfrm>
          <a:prstGeom prst="rect">
            <a:avLst/>
          </a:prstGeom>
          <a:noFill/>
        </p:spPr>
        <p:txBody>
          <a:bodyPr wrap="square" rtlCol="0">
            <a:spAutoFit/>
          </a:bodyPr>
          <a:lstStyle/>
          <a:p>
            <a:r>
              <a:rPr lang="en-CA" sz="1000" b="1" dirty="0" smtClean="0">
                <a:latin typeface="Arial" panose="020B0604020202020204" pitchFamily="34" charset="0"/>
                <a:cs typeface="Arial" panose="020B0604020202020204" pitchFamily="34" charset="0"/>
              </a:rPr>
              <a:t>Share Redemption</a:t>
            </a:r>
            <a:endParaRPr lang="en-US" dirty="0"/>
          </a:p>
        </p:txBody>
      </p:sp>
      <p:sp>
        <p:nvSpPr>
          <p:cNvPr id="40" name="TextBox 39"/>
          <p:cNvSpPr txBox="1"/>
          <p:nvPr/>
        </p:nvSpPr>
        <p:spPr>
          <a:xfrm rot="1338219">
            <a:off x="4419105" y="4870714"/>
            <a:ext cx="724878" cy="246221"/>
          </a:xfrm>
          <a:prstGeom prst="rect">
            <a:avLst/>
          </a:prstGeom>
          <a:noFill/>
        </p:spPr>
        <p:txBody>
          <a:bodyPr wrap="none" rtlCol="0">
            <a:spAutoFit/>
          </a:bodyPr>
          <a:lstStyle/>
          <a:p>
            <a:r>
              <a:rPr lang="en-CA" sz="1000" b="1" dirty="0" smtClean="0">
                <a:latin typeface="Arial" panose="020B0604020202020204" pitchFamily="34" charset="0"/>
                <a:cs typeface="Arial" panose="020B0604020202020204" pitchFamily="34" charset="0"/>
              </a:rPr>
              <a:t>Dividend</a:t>
            </a:r>
            <a:endParaRPr lang="en-US" sz="1000" b="1" dirty="0">
              <a:latin typeface="Arial" panose="020B0604020202020204" pitchFamily="34" charset="0"/>
              <a:cs typeface="Arial" panose="020B0604020202020204" pitchFamily="34" charset="0"/>
            </a:endParaRPr>
          </a:p>
        </p:txBody>
      </p:sp>
      <p:cxnSp>
        <p:nvCxnSpPr>
          <p:cNvPr id="44" name="Straight Arrow Connector 43"/>
          <p:cNvCxnSpPr/>
          <p:nvPr/>
        </p:nvCxnSpPr>
        <p:spPr>
          <a:xfrm flipH="1" flipV="1">
            <a:off x="2952750" y="4164388"/>
            <a:ext cx="2778920" cy="1061523"/>
          </a:xfrm>
          <a:prstGeom prst="straightConnector1">
            <a:avLst/>
          </a:prstGeom>
          <a:ln w="22225" cmpd="sng">
            <a:solidFill>
              <a:schemeClr val="tx1"/>
            </a:solidFill>
            <a:tailEnd type="arrow"/>
          </a:ln>
        </p:spPr>
        <p:style>
          <a:lnRef idx="1">
            <a:schemeClr val="accent1"/>
          </a:lnRef>
          <a:fillRef idx="0">
            <a:schemeClr val="accent1"/>
          </a:fillRef>
          <a:effectRef idx="0">
            <a:schemeClr val="accent1"/>
          </a:effectRef>
          <a:fontRef idx="minor">
            <a:schemeClr val="tx1"/>
          </a:fontRef>
        </p:style>
      </p:cxnSp>
      <p:pic>
        <p:nvPicPr>
          <p:cNvPr id="35" name="Picture 7" descr="MCBL00351A0000[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246607" y="5595224"/>
            <a:ext cx="1412286" cy="805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4" name="Rectangle 23"/>
          <p:cNvSpPr/>
          <p:nvPr/>
        </p:nvSpPr>
        <p:spPr>
          <a:xfrm>
            <a:off x="0" y="0"/>
            <a:ext cx="9144000" cy="1104900"/>
          </a:xfrm>
          <a:prstGeom prst="rect">
            <a:avLst/>
          </a:prstGeom>
          <a:solidFill>
            <a:srgbClr val="005F7F"/>
          </a:solidFill>
          <a:ln>
            <a:solidFill>
              <a:schemeClr val="tx2">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dirty="0"/>
          </a:p>
        </p:txBody>
      </p:sp>
      <p:sp>
        <p:nvSpPr>
          <p:cNvPr id="25" name="Title 1"/>
          <p:cNvSpPr txBox="1">
            <a:spLocks/>
          </p:cNvSpPr>
          <p:nvPr/>
        </p:nvSpPr>
        <p:spPr bwMode="gray">
          <a:xfrm>
            <a:off x="484740" y="120659"/>
            <a:ext cx="7897260" cy="984241"/>
          </a:xfrm>
          <a:prstGeom prst="rect">
            <a:avLst/>
          </a:prstGeom>
          <a:noFill/>
          <a:ln w="9525" algn="ctr">
            <a:noFill/>
            <a:miter lim="800000"/>
            <a:headEnd/>
            <a:tailEnd/>
          </a:ln>
        </p:spPr>
        <p:txBody>
          <a:bodyPr vert="horz" wrap="square" lIns="0" tIns="45720" rIns="91440" bIns="45720" numCol="1" anchor="ctr" anchorCtr="0" compatLnSpc="1">
            <a:prstTxWarp prst="textNoShape">
              <a:avLst/>
            </a:prstTxWarp>
            <a:normAutofit/>
          </a:bodyPr>
          <a:lstStyle>
            <a:lvl1pPr algn="l" rtl="0" eaLnBrk="0" fontAlgn="base" hangingPunct="0">
              <a:spcBef>
                <a:spcPct val="0"/>
              </a:spcBef>
              <a:spcAft>
                <a:spcPct val="0"/>
              </a:spcAft>
              <a:defRPr sz="2000" b="1">
                <a:solidFill>
                  <a:schemeClr val="bg1"/>
                </a:solidFill>
                <a:latin typeface="+mj-lt"/>
                <a:ea typeface="+mj-ea"/>
                <a:cs typeface="+mj-cs"/>
              </a:defRPr>
            </a:lvl1pPr>
            <a:lvl2pPr algn="l" rtl="0" eaLnBrk="0" fontAlgn="base" hangingPunct="0">
              <a:spcBef>
                <a:spcPct val="0"/>
              </a:spcBef>
              <a:spcAft>
                <a:spcPct val="0"/>
              </a:spcAft>
              <a:defRPr sz="2000" b="1">
                <a:solidFill>
                  <a:schemeClr val="bg1"/>
                </a:solidFill>
                <a:latin typeface="Verdana" pitchFamily="34" charset="0"/>
              </a:defRPr>
            </a:lvl2pPr>
            <a:lvl3pPr algn="l" rtl="0" eaLnBrk="0" fontAlgn="base" hangingPunct="0">
              <a:spcBef>
                <a:spcPct val="0"/>
              </a:spcBef>
              <a:spcAft>
                <a:spcPct val="0"/>
              </a:spcAft>
              <a:defRPr sz="2000" b="1">
                <a:solidFill>
                  <a:schemeClr val="bg1"/>
                </a:solidFill>
                <a:latin typeface="Verdana" pitchFamily="34" charset="0"/>
              </a:defRPr>
            </a:lvl3pPr>
            <a:lvl4pPr algn="l" rtl="0" eaLnBrk="0" fontAlgn="base" hangingPunct="0">
              <a:spcBef>
                <a:spcPct val="0"/>
              </a:spcBef>
              <a:spcAft>
                <a:spcPct val="0"/>
              </a:spcAft>
              <a:defRPr sz="2000" b="1">
                <a:solidFill>
                  <a:schemeClr val="bg1"/>
                </a:solidFill>
                <a:latin typeface="Verdana" pitchFamily="34" charset="0"/>
              </a:defRPr>
            </a:lvl4pPr>
            <a:lvl5pPr algn="l" rtl="0" eaLnBrk="0" fontAlgn="base" hangingPunct="0">
              <a:spcBef>
                <a:spcPct val="0"/>
              </a:spcBef>
              <a:spcAft>
                <a:spcPct val="0"/>
              </a:spcAft>
              <a:defRPr sz="2000" b="1">
                <a:solidFill>
                  <a:schemeClr val="bg1"/>
                </a:solidFill>
                <a:latin typeface="Verdana" pitchFamily="34" charset="0"/>
              </a:defRPr>
            </a:lvl5pPr>
            <a:lvl6pPr marL="457200" algn="l" rtl="0" fontAlgn="base">
              <a:spcBef>
                <a:spcPct val="0"/>
              </a:spcBef>
              <a:spcAft>
                <a:spcPct val="0"/>
              </a:spcAft>
              <a:defRPr sz="2000" b="1">
                <a:solidFill>
                  <a:schemeClr val="bg1"/>
                </a:solidFill>
                <a:latin typeface="Verdana" pitchFamily="34" charset="0"/>
              </a:defRPr>
            </a:lvl6pPr>
            <a:lvl7pPr marL="914400" algn="l" rtl="0" fontAlgn="base">
              <a:spcBef>
                <a:spcPct val="0"/>
              </a:spcBef>
              <a:spcAft>
                <a:spcPct val="0"/>
              </a:spcAft>
              <a:defRPr sz="2000" b="1">
                <a:solidFill>
                  <a:schemeClr val="bg1"/>
                </a:solidFill>
                <a:latin typeface="Verdana" pitchFamily="34" charset="0"/>
              </a:defRPr>
            </a:lvl7pPr>
            <a:lvl8pPr marL="1371600" algn="l" rtl="0" fontAlgn="base">
              <a:spcBef>
                <a:spcPct val="0"/>
              </a:spcBef>
              <a:spcAft>
                <a:spcPct val="0"/>
              </a:spcAft>
              <a:defRPr sz="2000" b="1">
                <a:solidFill>
                  <a:schemeClr val="bg1"/>
                </a:solidFill>
                <a:latin typeface="Verdana" pitchFamily="34" charset="0"/>
              </a:defRPr>
            </a:lvl8pPr>
            <a:lvl9pPr marL="1828800" algn="l" rtl="0" fontAlgn="base">
              <a:spcBef>
                <a:spcPct val="0"/>
              </a:spcBef>
              <a:spcAft>
                <a:spcPct val="0"/>
              </a:spcAft>
              <a:defRPr sz="2000" b="1">
                <a:solidFill>
                  <a:schemeClr val="bg1"/>
                </a:solidFill>
                <a:latin typeface="Verdana" pitchFamily="34" charset="0"/>
              </a:defRPr>
            </a:lvl9pPr>
          </a:lstStyle>
          <a:p>
            <a:pPr algn="ctr"/>
            <a:r>
              <a:rPr lang="en-CA" sz="2800" kern="0" smtClean="0">
                <a:latin typeface="Arial" panose="020B0604020202020204" pitchFamily="34" charset="0"/>
                <a:cs typeface="Arial" panose="020B0604020202020204" pitchFamily="34" charset="0"/>
              </a:rPr>
              <a:t>Corporate Life Insurance in </a:t>
            </a:r>
            <a:br>
              <a:rPr lang="en-CA" sz="2800" kern="0" smtClean="0">
                <a:latin typeface="Arial" panose="020B0604020202020204" pitchFamily="34" charset="0"/>
                <a:cs typeface="Arial" panose="020B0604020202020204" pitchFamily="34" charset="0"/>
              </a:rPr>
            </a:br>
            <a:r>
              <a:rPr lang="en-CA" sz="2800" kern="0" smtClean="0">
                <a:latin typeface="Arial" panose="020B0604020202020204" pitchFamily="34" charset="0"/>
                <a:cs typeface="Arial" panose="020B0604020202020204" pitchFamily="34" charset="0"/>
              </a:rPr>
              <a:t>CHARITABLE PLANNING</a:t>
            </a:r>
            <a:endParaRPr lang="en-US" sz="2800" kern="0" dirty="0">
              <a:latin typeface="Arial" panose="020B0604020202020204" pitchFamily="34" charset="0"/>
              <a:cs typeface="Arial" panose="020B0604020202020204" pitchFamily="34" charset="0"/>
            </a:endParaRPr>
          </a:p>
        </p:txBody>
      </p:sp>
      <p:sp>
        <p:nvSpPr>
          <p:cNvPr id="3" name="TextBox 2"/>
          <p:cNvSpPr txBox="1"/>
          <p:nvPr/>
        </p:nvSpPr>
        <p:spPr>
          <a:xfrm>
            <a:off x="6254013" y="1768945"/>
            <a:ext cx="640114" cy="1107996"/>
          </a:xfrm>
          <a:prstGeom prst="rect">
            <a:avLst/>
          </a:prstGeom>
          <a:noFill/>
        </p:spPr>
        <p:txBody>
          <a:bodyPr wrap="square" rtlCol="0">
            <a:spAutoFit/>
          </a:bodyPr>
          <a:lstStyle/>
          <a:p>
            <a:r>
              <a:rPr lang="en-US" sz="6600" dirty="0" smtClean="0"/>
              <a:t>x</a:t>
            </a:r>
            <a:endParaRPr lang="en-US" sz="6600" dirty="0"/>
          </a:p>
        </p:txBody>
      </p:sp>
      <p:sp>
        <p:nvSpPr>
          <p:cNvPr id="27" name="TextBox 26"/>
          <p:cNvSpPr txBox="1"/>
          <p:nvPr/>
        </p:nvSpPr>
        <p:spPr>
          <a:xfrm>
            <a:off x="6377529" y="4909667"/>
            <a:ext cx="640114" cy="1107996"/>
          </a:xfrm>
          <a:prstGeom prst="rect">
            <a:avLst/>
          </a:prstGeom>
          <a:noFill/>
        </p:spPr>
        <p:txBody>
          <a:bodyPr wrap="square" rtlCol="0">
            <a:spAutoFit/>
          </a:bodyPr>
          <a:lstStyle/>
          <a:p>
            <a:r>
              <a:rPr lang="en-US" sz="6600" dirty="0" smtClean="0">
                <a:solidFill>
                  <a:srgbClr val="008000"/>
                </a:solidFill>
              </a:rPr>
              <a:t>$</a:t>
            </a:r>
            <a:endParaRPr lang="en-US" sz="6600" dirty="0">
              <a:solidFill>
                <a:srgbClr val="008000"/>
              </a:solidFill>
            </a:endParaRPr>
          </a:p>
        </p:txBody>
      </p:sp>
      <p:sp>
        <p:nvSpPr>
          <p:cNvPr id="28" name="TextBox 27"/>
          <p:cNvSpPr txBox="1"/>
          <p:nvPr/>
        </p:nvSpPr>
        <p:spPr>
          <a:xfrm>
            <a:off x="6254013" y="5367466"/>
            <a:ext cx="763630" cy="400110"/>
          </a:xfrm>
          <a:prstGeom prst="rect">
            <a:avLst/>
          </a:prstGeom>
          <a:noFill/>
        </p:spPr>
        <p:txBody>
          <a:bodyPr wrap="square" rtlCol="0">
            <a:spAutoFit/>
          </a:bodyPr>
          <a:lstStyle/>
          <a:p>
            <a:r>
              <a:rPr lang="en-US" sz="2000" dirty="0" smtClean="0">
                <a:solidFill>
                  <a:srgbClr val="008000"/>
                </a:solidFill>
              </a:rPr>
              <a:t>$$$</a:t>
            </a:r>
            <a:endParaRPr lang="en-US" sz="2000" dirty="0">
              <a:solidFill>
                <a:srgbClr val="008000"/>
              </a:solidFill>
            </a:endParaRPr>
          </a:p>
        </p:txBody>
      </p:sp>
      <p:sp>
        <p:nvSpPr>
          <p:cNvPr id="29" name="TextBox 28"/>
          <p:cNvSpPr txBox="1"/>
          <p:nvPr/>
        </p:nvSpPr>
        <p:spPr>
          <a:xfrm>
            <a:off x="7677859" y="3458511"/>
            <a:ext cx="763630" cy="400110"/>
          </a:xfrm>
          <a:prstGeom prst="rect">
            <a:avLst/>
          </a:prstGeom>
          <a:noFill/>
        </p:spPr>
        <p:txBody>
          <a:bodyPr wrap="square" rtlCol="0">
            <a:spAutoFit/>
          </a:bodyPr>
          <a:lstStyle/>
          <a:p>
            <a:r>
              <a:rPr lang="en-US" sz="2000" dirty="0" smtClean="0">
                <a:solidFill>
                  <a:srgbClr val="008000"/>
                </a:solidFill>
              </a:rPr>
              <a:t>$$$</a:t>
            </a:r>
            <a:endParaRPr lang="en-US" sz="2000" dirty="0">
              <a:solidFill>
                <a:srgbClr val="008000"/>
              </a:solidFill>
            </a:endParaRPr>
          </a:p>
        </p:txBody>
      </p:sp>
    </p:spTree>
    <p:extLst>
      <p:ext uri="{BB962C8B-B14F-4D97-AF65-F5344CB8AC3E}">
        <p14:creationId xmlns:p14="http://schemas.microsoft.com/office/powerpoint/2010/main" val="267800791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2" fill="hold" grpId="0" nodeType="clickEffect">
                                  <p:stCondLst>
                                    <p:cond delay="0"/>
                                  </p:stCondLst>
                                  <p:childTnLst>
                                    <p:set>
                                      <p:cBhvr>
                                        <p:cTn id="6" dur="1" fill="hold">
                                          <p:stCondLst>
                                            <p:cond delay="0"/>
                                          </p:stCondLst>
                                        </p:cTn>
                                        <p:tgtEl>
                                          <p:spTgt spid="64"/>
                                        </p:tgtEl>
                                        <p:attrNameLst>
                                          <p:attrName>style.visibility</p:attrName>
                                        </p:attrNameLst>
                                      </p:cBhvr>
                                      <p:to>
                                        <p:strVal val="visible"/>
                                      </p:to>
                                    </p:set>
                                    <p:animEffect transition="in" filter="wipe(right)">
                                      <p:cBhvr>
                                        <p:cTn id="7" dur="1000"/>
                                        <p:tgtEl>
                                          <p:spTgt spid="64"/>
                                        </p:tgtEl>
                                      </p:cBhvr>
                                    </p:animEffect>
                                  </p:childTnLst>
                                </p:cTn>
                              </p:par>
                              <p:par>
                                <p:cTn id="8" presetID="1" presetClass="entr" presetSubtype="0" fill="hold" grpId="0" nodeType="withEffect">
                                  <p:stCondLst>
                                    <p:cond delay="0"/>
                                  </p:stCondLst>
                                  <p:childTnLst>
                                    <p:set>
                                      <p:cBhvr>
                                        <p:cTn id="9" dur="1" fill="hold">
                                          <p:stCondLst>
                                            <p:cond delay="0"/>
                                          </p:stCondLst>
                                        </p:cTn>
                                        <p:tgtEl>
                                          <p:spTgt spid="1048"/>
                                        </p:tgtEl>
                                        <p:attrNameLst>
                                          <p:attrName>style.visibility</p:attrName>
                                        </p:attrNameLst>
                                      </p:cBhvr>
                                      <p:to>
                                        <p:strVal val="visible"/>
                                      </p:to>
                                    </p:set>
                                  </p:childTnLst>
                                </p:cTn>
                              </p:par>
                            </p:childTnLst>
                          </p:cTn>
                        </p:par>
                      </p:childTnLst>
                    </p:cTn>
                  </p:par>
                  <p:par>
                    <p:cTn id="10" fill="hold">
                      <p:stCondLst>
                        <p:cond delay="indefinite"/>
                      </p:stCondLst>
                      <p:childTnLst>
                        <p:par>
                          <p:cTn id="11" fill="hold">
                            <p:stCondLst>
                              <p:cond delay="0"/>
                            </p:stCondLst>
                            <p:childTnLst>
                              <p:par>
                                <p:cTn id="12" presetID="10" presetClass="entr" presetSubtype="0" fill="hold" grpId="0" nodeType="clickEffect">
                                  <p:stCondLst>
                                    <p:cond delay="0"/>
                                  </p:stCondLst>
                                  <p:childTnLst>
                                    <p:set>
                                      <p:cBhvr>
                                        <p:cTn id="13" dur="1" fill="hold">
                                          <p:stCondLst>
                                            <p:cond delay="0"/>
                                          </p:stCondLst>
                                        </p:cTn>
                                        <p:tgtEl>
                                          <p:spTgt spid="3"/>
                                        </p:tgtEl>
                                        <p:attrNameLst>
                                          <p:attrName>style.visibility</p:attrName>
                                        </p:attrNameLst>
                                      </p:cBhvr>
                                      <p:to>
                                        <p:strVal val="visible"/>
                                      </p:to>
                                    </p:set>
                                    <p:animEffect transition="in" filter="fade">
                                      <p:cBhvr>
                                        <p:cTn id="14" dur="1000"/>
                                        <p:tgtEl>
                                          <p:spTgt spid="3"/>
                                        </p:tgtEl>
                                      </p:cBhvr>
                                    </p:animEffect>
                                  </p:childTnLst>
                                </p:cTn>
                              </p:par>
                            </p:childTnLst>
                          </p:cTn>
                        </p:par>
                      </p:childTnLst>
                    </p:cTn>
                  </p:par>
                  <p:par>
                    <p:cTn id="15" fill="hold">
                      <p:stCondLst>
                        <p:cond delay="indefinite"/>
                      </p:stCondLst>
                      <p:childTnLst>
                        <p:par>
                          <p:cTn id="16" fill="hold">
                            <p:stCondLst>
                              <p:cond delay="0"/>
                            </p:stCondLst>
                            <p:childTnLst>
                              <p:par>
                                <p:cTn id="17" presetID="42" presetClass="exit" presetSubtype="0" fill="hold" nodeType="clickEffect">
                                  <p:stCondLst>
                                    <p:cond delay="0"/>
                                  </p:stCondLst>
                                  <p:childTnLst>
                                    <p:animEffect transition="out" filter="fade">
                                      <p:cBhvr>
                                        <p:cTn id="18" dur="1000"/>
                                        <p:tgtEl>
                                          <p:spTgt spid="1039"/>
                                        </p:tgtEl>
                                      </p:cBhvr>
                                    </p:animEffect>
                                    <p:anim calcmode="lin" valueType="num">
                                      <p:cBhvr>
                                        <p:cTn id="19" dur="1000"/>
                                        <p:tgtEl>
                                          <p:spTgt spid="1039"/>
                                        </p:tgtEl>
                                        <p:attrNameLst>
                                          <p:attrName>ppt_x</p:attrName>
                                        </p:attrNameLst>
                                      </p:cBhvr>
                                      <p:tavLst>
                                        <p:tav tm="0">
                                          <p:val>
                                            <p:strVal val="ppt_x"/>
                                          </p:val>
                                        </p:tav>
                                        <p:tav tm="100000">
                                          <p:val>
                                            <p:strVal val="ppt_x"/>
                                          </p:val>
                                        </p:tav>
                                      </p:tavLst>
                                    </p:anim>
                                    <p:anim calcmode="lin" valueType="num">
                                      <p:cBhvr>
                                        <p:cTn id="20" dur="1000"/>
                                        <p:tgtEl>
                                          <p:spTgt spid="1039"/>
                                        </p:tgtEl>
                                        <p:attrNameLst>
                                          <p:attrName>ppt_y</p:attrName>
                                        </p:attrNameLst>
                                      </p:cBhvr>
                                      <p:tavLst>
                                        <p:tav tm="0">
                                          <p:val>
                                            <p:strVal val="ppt_y"/>
                                          </p:val>
                                        </p:tav>
                                        <p:tav tm="100000">
                                          <p:val>
                                            <p:strVal val="ppt_y+.1"/>
                                          </p:val>
                                        </p:tav>
                                      </p:tavLst>
                                    </p:anim>
                                    <p:set>
                                      <p:cBhvr>
                                        <p:cTn id="21" dur="1" fill="hold">
                                          <p:stCondLst>
                                            <p:cond delay="999"/>
                                          </p:stCondLst>
                                        </p:cTn>
                                        <p:tgtEl>
                                          <p:spTgt spid="1039"/>
                                        </p:tgtEl>
                                        <p:attrNameLst>
                                          <p:attrName>style.visibility</p:attrName>
                                        </p:attrNameLst>
                                      </p:cBhvr>
                                      <p:to>
                                        <p:strVal val="hidden"/>
                                      </p:to>
                                    </p:set>
                                  </p:childTnLst>
                                </p:cTn>
                              </p:par>
                              <p:par>
                                <p:cTn id="22" presetID="42" presetClass="exit" presetSubtype="0" fill="hold" grpId="0" nodeType="withEffect">
                                  <p:stCondLst>
                                    <p:cond delay="0"/>
                                  </p:stCondLst>
                                  <p:childTnLst>
                                    <p:animEffect transition="out" filter="fade">
                                      <p:cBhvr>
                                        <p:cTn id="23" dur="1000"/>
                                        <p:tgtEl>
                                          <p:spTgt spid="1045"/>
                                        </p:tgtEl>
                                      </p:cBhvr>
                                    </p:animEffect>
                                    <p:anim calcmode="lin" valueType="num">
                                      <p:cBhvr>
                                        <p:cTn id="24" dur="1000"/>
                                        <p:tgtEl>
                                          <p:spTgt spid="1045"/>
                                        </p:tgtEl>
                                        <p:attrNameLst>
                                          <p:attrName>ppt_x</p:attrName>
                                        </p:attrNameLst>
                                      </p:cBhvr>
                                      <p:tavLst>
                                        <p:tav tm="0">
                                          <p:val>
                                            <p:strVal val="ppt_x"/>
                                          </p:val>
                                        </p:tav>
                                        <p:tav tm="100000">
                                          <p:val>
                                            <p:strVal val="ppt_x"/>
                                          </p:val>
                                        </p:tav>
                                      </p:tavLst>
                                    </p:anim>
                                    <p:anim calcmode="lin" valueType="num">
                                      <p:cBhvr>
                                        <p:cTn id="25" dur="1000"/>
                                        <p:tgtEl>
                                          <p:spTgt spid="1045"/>
                                        </p:tgtEl>
                                        <p:attrNameLst>
                                          <p:attrName>ppt_y</p:attrName>
                                        </p:attrNameLst>
                                      </p:cBhvr>
                                      <p:tavLst>
                                        <p:tav tm="0">
                                          <p:val>
                                            <p:strVal val="ppt_y"/>
                                          </p:val>
                                        </p:tav>
                                        <p:tav tm="100000">
                                          <p:val>
                                            <p:strVal val="ppt_y+.1"/>
                                          </p:val>
                                        </p:tav>
                                      </p:tavLst>
                                    </p:anim>
                                    <p:set>
                                      <p:cBhvr>
                                        <p:cTn id="26" dur="1" fill="hold">
                                          <p:stCondLst>
                                            <p:cond delay="999"/>
                                          </p:stCondLst>
                                        </p:cTn>
                                        <p:tgtEl>
                                          <p:spTgt spid="1045"/>
                                        </p:tgtEl>
                                        <p:attrNameLst>
                                          <p:attrName>style.visibility</p:attrName>
                                        </p:attrNameLst>
                                      </p:cBhvr>
                                      <p:to>
                                        <p:strVal val="hidden"/>
                                      </p:to>
                                    </p:set>
                                  </p:childTnLst>
                                </p:cTn>
                              </p:par>
                            </p:childTnLst>
                          </p:cTn>
                        </p:par>
                        <p:par>
                          <p:cTn id="27" fill="hold">
                            <p:stCondLst>
                              <p:cond delay="1000"/>
                            </p:stCondLst>
                            <p:childTnLst>
                              <p:par>
                                <p:cTn id="28" presetID="42" presetClass="entr" presetSubtype="0" fill="hold" grpId="0" nodeType="afterEffect">
                                  <p:stCondLst>
                                    <p:cond delay="0"/>
                                  </p:stCondLst>
                                  <p:childTnLst>
                                    <p:set>
                                      <p:cBhvr>
                                        <p:cTn id="29" dur="1" fill="hold">
                                          <p:stCondLst>
                                            <p:cond delay="0"/>
                                          </p:stCondLst>
                                        </p:cTn>
                                        <p:tgtEl>
                                          <p:spTgt spid="27"/>
                                        </p:tgtEl>
                                        <p:attrNameLst>
                                          <p:attrName>style.visibility</p:attrName>
                                        </p:attrNameLst>
                                      </p:cBhvr>
                                      <p:to>
                                        <p:strVal val="visible"/>
                                      </p:to>
                                    </p:set>
                                    <p:animEffect transition="in" filter="fade">
                                      <p:cBhvr>
                                        <p:cTn id="30" dur="1000"/>
                                        <p:tgtEl>
                                          <p:spTgt spid="27"/>
                                        </p:tgtEl>
                                      </p:cBhvr>
                                    </p:animEffect>
                                    <p:anim calcmode="lin" valueType="num">
                                      <p:cBhvr>
                                        <p:cTn id="31" dur="1000" fill="hold"/>
                                        <p:tgtEl>
                                          <p:spTgt spid="27"/>
                                        </p:tgtEl>
                                        <p:attrNameLst>
                                          <p:attrName>ppt_x</p:attrName>
                                        </p:attrNameLst>
                                      </p:cBhvr>
                                      <p:tavLst>
                                        <p:tav tm="0">
                                          <p:val>
                                            <p:strVal val="#ppt_x"/>
                                          </p:val>
                                        </p:tav>
                                        <p:tav tm="100000">
                                          <p:val>
                                            <p:strVal val="#ppt_x"/>
                                          </p:val>
                                        </p:tav>
                                      </p:tavLst>
                                    </p:anim>
                                    <p:anim calcmode="lin" valueType="num">
                                      <p:cBhvr>
                                        <p:cTn id="32" dur="1000" fill="hold"/>
                                        <p:tgtEl>
                                          <p:spTgt spid="27"/>
                                        </p:tgtEl>
                                        <p:attrNameLst>
                                          <p:attrName>ppt_y</p:attrName>
                                        </p:attrNameLst>
                                      </p:cBhvr>
                                      <p:tavLst>
                                        <p:tav tm="0">
                                          <p:val>
                                            <p:strVal val="#ppt_y+.1"/>
                                          </p:val>
                                        </p:tav>
                                        <p:tav tm="100000">
                                          <p:val>
                                            <p:strVal val="#ppt_y"/>
                                          </p:val>
                                        </p:tav>
                                      </p:tavLst>
                                    </p:anim>
                                  </p:childTnLst>
                                </p:cTn>
                              </p:par>
                            </p:childTnLst>
                          </p:cTn>
                        </p:par>
                        <p:par>
                          <p:cTn id="33" fill="hold">
                            <p:stCondLst>
                              <p:cond delay="2000"/>
                            </p:stCondLst>
                            <p:childTnLst>
                              <p:par>
                                <p:cTn id="34" presetID="10" presetClass="entr" presetSubtype="0" fill="hold" grpId="0" nodeType="afterEffect">
                                  <p:stCondLst>
                                    <p:cond delay="500"/>
                                  </p:stCondLst>
                                  <p:childTnLst>
                                    <p:set>
                                      <p:cBhvr>
                                        <p:cTn id="35" dur="1" fill="hold">
                                          <p:stCondLst>
                                            <p:cond delay="0"/>
                                          </p:stCondLst>
                                        </p:cTn>
                                        <p:tgtEl>
                                          <p:spTgt spid="1043"/>
                                        </p:tgtEl>
                                        <p:attrNameLst>
                                          <p:attrName>style.visibility</p:attrName>
                                        </p:attrNameLst>
                                      </p:cBhvr>
                                      <p:to>
                                        <p:strVal val="visible"/>
                                      </p:to>
                                    </p:set>
                                    <p:animEffect transition="in" filter="fade">
                                      <p:cBhvr>
                                        <p:cTn id="36" dur="1000"/>
                                        <p:tgtEl>
                                          <p:spTgt spid="1043"/>
                                        </p:tgtEl>
                                      </p:cBhvr>
                                    </p:animEffect>
                                  </p:childTnLst>
                                </p:cTn>
                              </p:par>
                            </p:childTnLst>
                          </p:cTn>
                        </p:par>
                      </p:childTnLst>
                    </p:cTn>
                  </p:par>
                  <p:par>
                    <p:cTn id="37" fill="hold">
                      <p:stCondLst>
                        <p:cond delay="indefinite"/>
                      </p:stCondLst>
                      <p:childTnLst>
                        <p:par>
                          <p:cTn id="38" fill="hold">
                            <p:stCondLst>
                              <p:cond delay="0"/>
                            </p:stCondLst>
                            <p:childTnLst>
                              <p:par>
                                <p:cTn id="39" presetID="22" presetClass="entr" presetSubtype="2" fill="hold" nodeType="clickEffect">
                                  <p:stCondLst>
                                    <p:cond delay="0"/>
                                  </p:stCondLst>
                                  <p:childTnLst>
                                    <p:set>
                                      <p:cBhvr>
                                        <p:cTn id="40" dur="1" fill="hold">
                                          <p:stCondLst>
                                            <p:cond delay="0"/>
                                          </p:stCondLst>
                                        </p:cTn>
                                        <p:tgtEl>
                                          <p:spTgt spid="44"/>
                                        </p:tgtEl>
                                        <p:attrNameLst>
                                          <p:attrName>style.visibility</p:attrName>
                                        </p:attrNameLst>
                                      </p:cBhvr>
                                      <p:to>
                                        <p:strVal val="visible"/>
                                      </p:to>
                                    </p:set>
                                    <p:animEffect transition="in" filter="wipe(right)">
                                      <p:cBhvr>
                                        <p:cTn id="41" dur="500"/>
                                        <p:tgtEl>
                                          <p:spTgt spid="44"/>
                                        </p:tgtEl>
                                      </p:cBhvr>
                                    </p:animEffect>
                                  </p:childTnLst>
                                </p:cTn>
                              </p:par>
                              <p:par>
                                <p:cTn id="42" presetID="1" presetClass="entr" presetSubtype="0" fill="hold" grpId="0" nodeType="withEffect">
                                  <p:stCondLst>
                                    <p:cond delay="0"/>
                                  </p:stCondLst>
                                  <p:childTnLst>
                                    <p:set>
                                      <p:cBhvr>
                                        <p:cTn id="43" dur="1" fill="hold">
                                          <p:stCondLst>
                                            <p:cond delay="0"/>
                                          </p:stCondLst>
                                        </p:cTn>
                                        <p:tgtEl>
                                          <p:spTgt spid="40"/>
                                        </p:tgtEl>
                                        <p:attrNameLst>
                                          <p:attrName>style.visibility</p:attrName>
                                        </p:attrNameLst>
                                      </p:cBhvr>
                                      <p:to>
                                        <p:strVal val="visible"/>
                                      </p:to>
                                    </p:set>
                                  </p:childTnLst>
                                </p:cTn>
                              </p:par>
                            </p:childTnLst>
                          </p:cTn>
                        </p:par>
                      </p:childTnLst>
                    </p:cTn>
                  </p:par>
                  <p:par>
                    <p:cTn id="44" fill="hold">
                      <p:stCondLst>
                        <p:cond delay="indefinite"/>
                      </p:stCondLst>
                      <p:childTnLst>
                        <p:par>
                          <p:cTn id="45" fill="hold">
                            <p:stCondLst>
                              <p:cond delay="0"/>
                            </p:stCondLst>
                            <p:childTnLst>
                              <p:par>
                                <p:cTn id="46" presetID="42" presetClass="path" presetSubtype="0" accel="50000" decel="50000" fill="hold" grpId="1" nodeType="clickEffect">
                                  <p:stCondLst>
                                    <p:cond delay="0"/>
                                  </p:stCondLst>
                                  <p:childTnLst>
                                    <p:animMotion origin="layout" path="M 0.00555 0.04094 L -0.49532 -0.17118 " pathEditMode="relative" rAng="0" ptsTypes="AA">
                                      <p:cBhvr>
                                        <p:cTn id="47" dur="2000" fill="hold"/>
                                        <p:tgtEl>
                                          <p:spTgt spid="27"/>
                                        </p:tgtEl>
                                        <p:attrNameLst>
                                          <p:attrName>ppt_x</p:attrName>
                                          <p:attrName>ppt_y</p:attrName>
                                        </p:attrNameLst>
                                      </p:cBhvr>
                                      <p:rCtr x="-25052" y="-10618"/>
                                    </p:animMotion>
                                  </p:childTnLst>
                                </p:cTn>
                              </p:par>
                            </p:childTnLst>
                          </p:cTn>
                        </p:par>
                      </p:childTnLst>
                    </p:cTn>
                  </p:par>
                  <p:par>
                    <p:cTn id="48" fill="hold">
                      <p:stCondLst>
                        <p:cond delay="indefinite"/>
                      </p:stCondLst>
                      <p:childTnLst>
                        <p:par>
                          <p:cTn id="49" fill="hold">
                            <p:stCondLst>
                              <p:cond delay="0"/>
                            </p:stCondLst>
                            <p:childTnLst>
                              <p:par>
                                <p:cTn id="50" presetID="22" presetClass="entr" presetSubtype="8" fill="hold" nodeType="clickEffect">
                                  <p:stCondLst>
                                    <p:cond delay="0"/>
                                  </p:stCondLst>
                                  <p:childTnLst>
                                    <p:set>
                                      <p:cBhvr>
                                        <p:cTn id="51" dur="1" fill="hold">
                                          <p:stCondLst>
                                            <p:cond delay="0"/>
                                          </p:stCondLst>
                                        </p:cTn>
                                        <p:tgtEl>
                                          <p:spTgt spid="1055"/>
                                        </p:tgtEl>
                                        <p:attrNameLst>
                                          <p:attrName>style.visibility</p:attrName>
                                        </p:attrNameLst>
                                      </p:cBhvr>
                                      <p:to>
                                        <p:strVal val="visible"/>
                                      </p:to>
                                    </p:set>
                                    <p:animEffect transition="in" filter="wipe(left)">
                                      <p:cBhvr>
                                        <p:cTn id="52" dur="500"/>
                                        <p:tgtEl>
                                          <p:spTgt spid="1055"/>
                                        </p:tgtEl>
                                      </p:cBhvr>
                                    </p:animEffect>
                                  </p:childTnLst>
                                </p:cTn>
                              </p:par>
                              <p:par>
                                <p:cTn id="53" presetID="1" presetClass="entr" presetSubtype="0" fill="hold" grpId="0" nodeType="withEffect">
                                  <p:stCondLst>
                                    <p:cond delay="0"/>
                                  </p:stCondLst>
                                  <p:childTnLst>
                                    <p:set>
                                      <p:cBhvr>
                                        <p:cTn id="54" dur="1" fill="hold">
                                          <p:stCondLst>
                                            <p:cond delay="0"/>
                                          </p:stCondLst>
                                        </p:cTn>
                                        <p:tgtEl>
                                          <p:spTgt spid="36"/>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4" presetClass="entr" presetSubtype="16" fill="hold" nodeType="clickEffect">
                                  <p:stCondLst>
                                    <p:cond delay="0"/>
                                  </p:stCondLst>
                                  <p:childTnLst>
                                    <p:set>
                                      <p:cBhvr>
                                        <p:cTn id="58" dur="1" fill="hold">
                                          <p:stCondLst>
                                            <p:cond delay="0"/>
                                          </p:stCondLst>
                                        </p:cTn>
                                        <p:tgtEl>
                                          <p:spTgt spid="35"/>
                                        </p:tgtEl>
                                        <p:attrNameLst>
                                          <p:attrName>style.visibility</p:attrName>
                                        </p:attrNameLst>
                                      </p:cBhvr>
                                      <p:to>
                                        <p:strVal val="visible"/>
                                      </p:to>
                                    </p:set>
                                    <p:animEffect transition="in" filter="box(in)">
                                      <p:cBhvr>
                                        <p:cTn id="59" dur="1000"/>
                                        <p:tgtEl>
                                          <p:spTgt spid="35"/>
                                        </p:tgtEl>
                                      </p:cBhvr>
                                    </p:animEffect>
                                  </p:childTnLst>
                                </p:cTn>
                              </p:par>
                              <p:par>
                                <p:cTn id="60" presetID="1" presetClass="entr" presetSubtype="0" fill="hold" grpId="0" nodeType="withEffect">
                                  <p:stCondLst>
                                    <p:cond delay="0"/>
                                  </p:stCondLst>
                                  <p:childTnLst>
                                    <p:set>
                                      <p:cBhvr>
                                        <p:cTn id="61" dur="1" fill="hold">
                                          <p:stCondLst>
                                            <p:cond delay="0"/>
                                          </p:stCondLst>
                                        </p:cTn>
                                        <p:tgtEl>
                                          <p:spTgt spid="61"/>
                                        </p:tgtEl>
                                        <p:attrNameLst>
                                          <p:attrName>style.visibility</p:attrName>
                                        </p:attrNameLst>
                                      </p:cBhvr>
                                      <p:to>
                                        <p:strVal val="visible"/>
                                      </p:to>
                                    </p:set>
                                  </p:childTnLst>
                                </p:cTn>
                              </p:par>
                              <p:par>
                                <p:cTn id="62" presetID="10" presetClass="entr" presetSubtype="0" fill="hold" grpId="0" nodeType="withEffect">
                                  <p:stCondLst>
                                    <p:cond delay="0"/>
                                  </p:stCondLst>
                                  <p:childTnLst>
                                    <p:set>
                                      <p:cBhvr>
                                        <p:cTn id="63" dur="1" fill="hold">
                                          <p:stCondLst>
                                            <p:cond delay="0"/>
                                          </p:stCondLst>
                                        </p:cTn>
                                        <p:tgtEl>
                                          <p:spTgt spid="1047"/>
                                        </p:tgtEl>
                                        <p:attrNameLst>
                                          <p:attrName>style.visibility</p:attrName>
                                        </p:attrNameLst>
                                      </p:cBhvr>
                                      <p:to>
                                        <p:strVal val="visible"/>
                                      </p:to>
                                    </p:set>
                                    <p:animEffect transition="in" filter="fade">
                                      <p:cBhvr>
                                        <p:cTn id="64" dur="500"/>
                                        <p:tgtEl>
                                          <p:spTgt spid="1047"/>
                                        </p:tgtEl>
                                      </p:cBhvr>
                                    </p:animEffect>
                                  </p:childTnLst>
                                </p:cTn>
                              </p:par>
                            </p:childTnLst>
                          </p:cTn>
                        </p:par>
                        <p:par>
                          <p:cTn id="65" fill="hold">
                            <p:stCondLst>
                              <p:cond delay="1000"/>
                            </p:stCondLst>
                            <p:childTnLst>
                              <p:par>
                                <p:cTn id="66" presetID="22" presetClass="entr" presetSubtype="4" fill="hold" grpId="0" nodeType="afterEffect">
                                  <p:stCondLst>
                                    <p:cond delay="0"/>
                                  </p:stCondLst>
                                  <p:childTnLst>
                                    <p:set>
                                      <p:cBhvr>
                                        <p:cTn id="67" dur="1" fill="hold">
                                          <p:stCondLst>
                                            <p:cond delay="0"/>
                                          </p:stCondLst>
                                        </p:cTn>
                                        <p:tgtEl>
                                          <p:spTgt spid="70"/>
                                        </p:tgtEl>
                                        <p:attrNameLst>
                                          <p:attrName>style.visibility</p:attrName>
                                        </p:attrNameLst>
                                      </p:cBhvr>
                                      <p:to>
                                        <p:strVal val="visible"/>
                                      </p:to>
                                    </p:set>
                                    <p:animEffect transition="in" filter="wipe(down)">
                                      <p:cBhvr>
                                        <p:cTn id="68" dur="500"/>
                                        <p:tgtEl>
                                          <p:spTgt spid="70"/>
                                        </p:tgtEl>
                                      </p:cBhvr>
                                    </p:animEffect>
                                  </p:childTnLst>
                                </p:cTn>
                              </p:par>
                            </p:childTnLst>
                          </p:cTn>
                        </p:par>
                      </p:childTnLst>
                    </p:cTn>
                  </p:par>
                  <p:par>
                    <p:cTn id="69" fill="hold">
                      <p:stCondLst>
                        <p:cond delay="indefinite"/>
                      </p:stCondLst>
                      <p:childTnLst>
                        <p:par>
                          <p:cTn id="70" fill="hold">
                            <p:stCondLst>
                              <p:cond delay="0"/>
                            </p:stCondLst>
                            <p:childTnLst>
                              <p:par>
                                <p:cTn id="71" presetID="10" presetClass="entr" presetSubtype="0" fill="hold" grpId="0" nodeType="clickEffect">
                                  <p:stCondLst>
                                    <p:cond delay="0"/>
                                  </p:stCondLst>
                                  <p:childTnLst>
                                    <p:set>
                                      <p:cBhvr>
                                        <p:cTn id="72" dur="1" fill="hold">
                                          <p:stCondLst>
                                            <p:cond delay="0"/>
                                          </p:stCondLst>
                                        </p:cTn>
                                        <p:tgtEl>
                                          <p:spTgt spid="28"/>
                                        </p:tgtEl>
                                        <p:attrNameLst>
                                          <p:attrName>style.visibility</p:attrName>
                                        </p:attrNameLst>
                                      </p:cBhvr>
                                      <p:to>
                                        <p:strVal val="visible"/>
                                      </p:to>
                                    </p:set>
                                    <p:animEffect transition="in" filter="fade">
                                      <p:cBhvr>
                                        <p:cTn id="73" dur="500"/>
                                        <p:tgtEl>
                                          <p:spTgt spid="28"/>
                                        </p:tgtEl>
                                      </p:cBhvr>
                                    </p:animEffect>
                                  </p:childTnLst>
                                </p:cTn>
                              </p:par>
                            </p:childTnLst>
                          </p:cTn>
                        </p:par>
                      </p:childTnLst>
                    </p:cTn>
                  </p:par>
                  <p:par>
                    <p:cTn id="74" fill="hold">
                      <p:stCondLst>
                        <p:cond delay="indefinite"/>
                      </p:stCondLst>
                      <p:childTnLst>
                        <p:par>
                          <p:cTn id="75" fill="hold">
                            <p:stCondLst>
                              <p:cond delay="0"/>
                            </p:stCondLst>
                            <p:childTnLst>
                              <p:par>
                                <p:cTn id="76" presetID="22" presetClass="entr" presetSubtype="4" fill="hold" grpId="0" nodeType="clickEffect">
                                  <p:stCondLst>
                                    <p:cond delay="0"/>
                                  </p:stCondLst>
                                  <p:childTnLst>
                                    <p:set>
                                      <p:cBhvr>
                                        <p:cTn id="77" dur="1" fill="hold">
                                          <p:stCondLst>
                                            <p:cond delay="0"/>
                                          </p:stCondLst>
                                        </p:cTn>
                                        <p:tgtEl>
                                          <p:spTgt spid="66"/>
                                        </p:tgtEl>
                                        <p:attrNameLst>
                                          <p:attrName>style.visibility</p:attrName>
                                        </p:attrNameLst>
                                      </p:cBhvr>
                                      <p:to>
                                        <p:strVal val="visible"/>
                                      </p:to>
                                    </p:set>
                                    <p:animEffect transition="in" filter="wipe(down)">
                                      <p:cBhvr>
                                        <p:cTn id="78" dur="1000"/>
                                        <p:tgtEl>
                                          <p:spTgt spid="66"/>
                                        </p:tgtEl>
                                      </p:cBhvr>
                                    </p:animEffect>
                                  </p:childTnLst>
                                </p:cTn>
                              </p:par>
                            </p:childTnLst>
                          </p:cTn>
                        </p:par>
                        <p:par>
                          <p:cTn id="79" fill="hold">
                            <p:stCondLst>
                              <p:cond delay="1000"/>
                            </p:stCondLst>
                            <p:childTnLst>
                              <p:par>
                                <p:cTn id="80" presetID="1" presetClass="entr" presetSubtype="0" fill="hold" grpId="0" nodeType="afterEffect">
                                  <p:stCondLst>
                                    <p:cond delay="0"/>
                                  </p:stCondLst>
                                  <p:childTnLst>
                                    <p:set>
                                      <p:cBhvr>
                                        <p:cTn id="81" dur="1" fill="hold">
                                          <p:stCondLst>
                                            <p:cond delay="0"/>
                                          </p:stCondLst>
                                        </p:cTn>
                                        <p:tgtEl>
                                          <p:spTgt spid="60"/>
                                        </p:tgtEl>
                                        <p:attrNameLst>
                                          <p:attrName>style.visibility</p:attrName>
                                        </p:attrNameLst>
                                      </p:cBhvr>
                                      <p:to>
                                        <p:strVal val="visible"/>
                                      </p:to>
                                    </p:set>
                                  </p:childTnLst>
                                </p:cTn>
                              </p:par>
                            </p:childTnLst>
                          </p:cTn>
                        </p:par>
                        <p:par>
                          <p:cTn id="82" fill="hold">
                            <p:stCondLst>
                              <p:cond delay="1000"/>
                            </p:stCondLst>
                            <p:childTnLst>
                              <p:par>
                                <p:cTn id="83" presetID="10" presetClass="entr" presetSubtype="0" fill="hold" grpId="0" nodeType="afterEffect">
                                  <p:stCondLst>
                                    <p:cond delay="0"/>
                                  </p:stCondLst>
                                  <p:childTnLst>
                                    <p:set>
                                      <p:cBhvr>
                                        <p:cTn id="84" dur="1" fill="hold">
                                          <p:stCondLst>
                                            <p:cond delay="0"/>
                                          </p:stCondLst>
                                        </p:cTn>
                                        <p:tgtEl>
                                          <p:spTgt spid="29"/>
                                        </p:tgtEl>
                                        <p:attrNameLst>
                                          <p:attrName>style.visibility</p:attrName>
                                        </p:attrNameLst>
                                      </p:cBhvr>
                                      <p:to>
                                        <p:strVal val="visible"/>
                                      </p:to>
                                    </p:set>
                                    <p:animEffect transition="in" filter="fade">
                                      <p:cBhvr>
                                        <p:cTn id="85" dur="500"/>
                                        <p:tgtEl>
                                          <p:spTgt spid="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43" grpId="0" animBg="1"/>
      <p:bldP spid="1045" grpId="0"/>
      <p:bldP spid="60" grpId="0" animBg="1"/>
      <p:bldP spid="61" grpId="0" animBg="1"/>
      <p:bldP spid="1047" grpId="0"/>
      <p:bldP spid="64" grpId="0" animBg="1"/>
      <p:bldP spid="1048" grpId="0"/>
      <p:bldP spid="66" grpId="0" animBg="1"/>
      <p:bldP spid="70" grpId="0" animBg="1"/>
      <p:bldP spid="36" grpId="0"/>
      <p:bldP spid="40" grpId="0"/>
      <p:bldP spid="3" grpId="0"/>
      <p:bldP spid="27" grpId="0"/>
      <p:bldP spid="27" grpId="1"/>
      <p:bldP spid="28" grpId="0"/>
      <p:bldP spid="29"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5923" name="Rectangle 3"/>
          <p:cNvSpPr>
            <a:spLocks noGrp="1" noChangeArrowheads="1"/>
          </p:cNvSpPr>
          <p:nvPr>
            <p:ph type="body" idx="1"/>
          </p:nvPr>
        </p:nvSpPr>
        <p:spPr>
          <a:xfrm>
            <a:off x="457200" y="1436828"/>
            <a:ext cx="8229600" cy="4525963"/>
          </a:xfrm>
        </p:spPr>
        <p:txBody>
          <a:bodyPr>
            <a:normAutofit/>
          </a:bodyPr>
          <a:lstStyle/>
          <a:p>
            <a:pPr marL="514350" indent="-514350">
              <a:lnSpc>
                <a:spcPct val="90000"/>
              </a:lnSpc>
              <a:buFont typeface="+mj-lt"/>
              <a:buAutoNum type="arabicPeriod"/>
            </a:pPr>
            <a:r>
              <a:rPr lang="en-US" sz="2400" dirty="0" smtClean="0">
                <a:solidFill>
                  <a:schemeClr val="bg2">
                    <a:lumMod val="60000"/>
                    <a:lumOff val="40000"/>
                  </a:schemeClr>
                </a:solidFill>
              </a:rPr>
              <a:t>Big Picture: Framing the situation properly.</a:t>
            </a:r>
          </a:p>
          <a:p>
            <a:pPr marL="514350" indent="-514350">
              <a:lnSpc>
                <a:spcPct val="90000"/>
              </a:lnSpc>
              <a:buFont typeface="+mj-lt"/>
              <a:buAutoNum type="arabicPeriod"/>
            </a:pPr>
            <a:r>
              <a:rPr lang="en-US" sz="2400" dirty="0" smtClean="0">
                <a:solidFill>
                  <a:schemeClr val="bg2">
                    <a:lumMod val="60000"/>
                    <a:lumOff val="40000"/>
                  </a:schemeClr>
                </a:solidFill>
              </a:rPr>
              <a:t>Structures for owning life insurance.  </a:t>
            </a:r>
            <a:br>
              <a:rPr lang="en-US" sz="2400" dirty="0" smtClean="0">
                <a:solidFill>
                  <a:schemeClr val="bg2">
                    <a:lumMod val="60000"/>
                    <a:lumOff val="40000"/>
                  </a:schemeClr>
                </a:solidFill>
              </a:rPr>
            </a:br>
            <a:r>
              <a:rPr lang="en-US" sz="2400" dirty="0" smtClean="0">
                <a:solidFill>
                  <a:schemeClr val="bg2">
                    <a:lumMod val="60000"/>
                    <a:lumOff val="40000"/>
                  </a:schemeClr>
                </a:solidFill>
              </a:rPr>
              <a:t>Especially with multiple shareholders.</a:t>
            </a:r>
          </a:p>
          <a:p>
            <a:pPr marL="514350" indent="-514350">
              <a:lnSpc>
                <a:spcPct val="90000"/>
              </a:lnSpc>
              <a:buFont typeface="+mj-lt"/>
              <a:buAutoNum type="arabicPeriod"/>
            </a:pPr>
            <a:r>
              <a:rPr lang="en-US" sz="2400" dirty="0" smtClean="0">
                <a:solidFill>
                  <a:schemeClr val="bg2">
                    <a:lumMod val="60000"/>
                    <a:lumOff val="40000"/>
                  </a:schemeClr>
                </a:solidFill>
              </a:rPr>
              <a:t>Capital Dividends (the best kind.)</a:t>
            </a:r>
          </a:p>
          <a:p>
            <a:pPr marL="514350" indent="-514350">
              <a:lnSpc>
                <a:spcPct val="90000"/>
              </a:lnSpc>
              <a:buFont typeface="+mj-lt"/>
              <a:buAutoNum type="arabicPeriod"/>
            </a:pPr>
            <a:r>
              <a:rPr lang="en-US" sz="2400" dirty="0" smtClean="0">
                <a:solidFill>
                  <a:schemeClr val="bg2">
                    <a:lumMod val="60000"/>
                    <a:lumOff val="40000"/>
                  </a:schemeClr>
                </a:solidFill>
              </a:rPr>
              <a:t>Insurance with Leverage.</a:t>
            </a:r>
          </a:p>
          <a:p>
            <a:pPr marL="514350" indent="-514350">
              <a:lnSpc>
                <a:spcPct val="90000"/>
              </a:lnSpc>
              <a:buFont typeface="+mj-lt"/>
              <a:buAutoNum type="arabicPeriod"/>
            </a:pPr>
            <a:r>
              <a:rPr lang="en-US" sz="2400" dirty="0" smtClean="0">
                <a:solidFill>
                  <a:schemeClr val="bg2">
                    <a:lumMod val="60000"/>
                    <a:lumOff val="40000"/>
                  </a:schemeClr>
                </a:solidFill>
              </a:rPr>
              <a:t>Insurance for Charity</a:t>
            </a:r>
          </a:p>
          <a:p>
            <a:pPr marL="514350" indent="-514350">
              <a:lnSpc>
                <a:spcPct val="90000"/>
              </a:lnSpc>
              <a:buFont typeface="+mj-lt"/>
              <a:buAutoNum type="arabicPeriod"/>
            </a:pPr>
            <a:r>
              <a:rPr lang="en-US" sz="2400" dirty="0" smtClean="0">
                <a:solidFill>
                  <a:schemeClr val="tx1"/>
                </a:solidFill>
              </a:rPr>
              <a:t>Working together (cum-by-yah)</a:t>
            </a:r>
          </a:p>
        </p:txBody>
      </p:sp>
      <p:sp>
        <p:nvSpPr>
          <p:cNvPr id="4" name="Rectangle 3"/>
          <p:cNvSpPr/>
          <p:nvPr/>
        </p:nvSpPr>
        <p:spPr>
          <a:xfrm>
            <a:off x="0" y="0"/>
            <a:ext cx="9144000" cy="1104900"/>
          </a:xfrm>
          <a:prstGeom prst="rect">
            <a:avLst/>
          </a:prstGeom>
          <a:solidFill>
            <a:srgbClr val="005F7F"/>
          </a:solidFill>
          <a:ln>
            <a:solidFill>
              <a:schemeClr val="tx2">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sz="2400" b="1" dirty="0" smtClean="0"/>
              <a:t>We are there…</a:t>
            </a:r>
            <a:endParaRPr lang="en-CA" sz="1400" b="1" dirty="0"/>
          </a:p>
        </p:txBody>
      </p:sp>
    </p:spTree>
    <p:extLst>
      <p:ext uri="{BB962C8B-B14F-4D97-AF65-F5344CB8AC3E}">
        <p14:creationId xmlns:p14="http://schemas.microsoft.com/office/powerpoint/2010/main" val="15183617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457200" y="538491"/>
            <a:ext cx="8229600" cy="523220"/>
          </a:xfrm>
        </p:spPr>
        <p:txBody>
          <a:bodyPr/>
          <a:lstStyle/>
          <a:p>
            <a:pPr algn="ctr"/>
            <a:r>
              <a:rPr lang="en-US" altLang="en-US" sz="2800" dirty="0">
                <a:solidFill>
                  <a:schemeClr val="accent1"/>
                </a:solidFill>
              </a:rPr>
              <a:t>Who’s job is </a:t>
            </a:r>
            <a:r>
              <a:rPr lang="en-US" altLang="en-US" sz="2800" dirty="0" smtClean="0">
                <a:solidFill>
                  <a:schemeClr val="accent1"/>
                </a:solidFill>
              </a:rPr>
              <a:t>it to look after the client?</a:t>
            </a:r>
            <a:endParaRPr lang="en-US" altLang="en-US" sz="2800" dirty="0">
              <a:solidFill>
                <a:schemeClr val="accent1"/>
              </a:solidFill>
            </a:endParaRPr>
          </a:p>
        </p:txBody>
      </p:sp>
      <p:grpSp>
        <p:nvGrpSpPr>
          <p:cNvPr id="2" name="Content Placeholder 7170"/>
          <p:cNvGrpSpPr>
            <a:grpSpLocks/>
          </p:cNvGrpSpPr>
          <p:nvPr/>
        </p:nvGrpSpPr>
        <p:grpSpPr bwMode="auto">
          <a:xfrm>
            <a:off x="304800" y="1295400"/>
            <a:ext cx="8229600" cy="4572000"/>
            <a:chOff x="288" y="1248"/>
            <a:chExt cx="5184" cy="2592"/>
          </a:xfrm>
        </p:grpSpPr>
        <p:sp>
          <p:nvSpPr>
            <p:cNvPr id="3" name="_s1028"/>
            <p:cNvSpPr>
              <a:spLocks noChangeArrowheads="1" noTextEdit="1"/>
            </p:cNvSpPr>
            <p:nvPr/>
          </p:nvSpPr>
          <p:spPr bwMode="auto">
            <a:xfrm>
              <a:off x="2394" y="1688"/>
              <a:ext cx="972" cy="972"/>
            </a:xfrm>
            <a:prstGeom prst="ellipse">
              <a:avLst/>
            </a:prstGeom>
            <a:solidFill>
              <a:schemeClr val="accent2">
                <a:alpha val="50000"/>
              </a:schemeClr>
            </a:solidFill>
            <a:ln w="4670">
              <a:solidFill>
                <a:schemeClr val="accent2"/>
              </a:solidFill>
              <a:round/>
              <a:headEnd/>
              <a:tailEnd/>
            </a:ln>
          </p:spPr>
          <p:txBody>
            <a:bodyPr vert="horz" wrap="square" lIns="0" tIns="0" rIns="0" bIns="0" numCol="1" anchor="ctr" anchorCtr="0" compatLnSpc="1">
              <a:prstTxWarp prst="textNoShape">
                <a:avLst/>
              </a:prstTxWarp>
            </a:bodyPr>
            <a:lstStyle/>
            <a:p>
              <a:endParaRPr lang="en-US"/>
            </a:p>
          </p:txBody>
        </p:sp>
        <p:sp>
          <p:nvSpPr>
            <p:cNvPr id="4" name="_s1029"/>
            <p:cNvSpPr>
              <a:spLocks noChangeArrowheads="1"/>
            </p:cNvSpPr>
            <p:nvPr/>
          </p:nvSpPr>
          <p:spPr bwMode="auto">
            <a:xfrm>
              <a:off x="2394" y="1348"/>
              <a:ext cx="972" cy="2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600" b="0" i="0" u="sng" strike="noStrike" cap="none" normalizeH="0" baseline="0" dirty="0" smtClean="0">
                  <a:ln>
                    <a:noFill/>
                  </a:ln>
                  <a:solidFill>
                    <a:schemeClr val="tx1"/>
                  </a:solidFill>
                  <a:effectLst/>
                  <a:latin typeface="Tahoma" pitchFamily="34" charset="0"/>
                </a:rPr>
                <a:t>Investment People:</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dirty="0" smtClean="0">
                  <a:ln>
                    <a:noFill/>
                  </a:ln>
                  <a:solidFill>
                    <a:schemeClr val="tx1"/>
                  </a:solidFill>
                  <a:effectLst/>
                  <a:latin typeface="Tahoma" pitchFamily="34" charset="0"/>
                </a:rPr>
                <a:t>Manage portfolios, provide</a:t>
              </a:r>
            </a:p>
            <a:p>
              <a:pPr marL="0" marR="0" lvl="0" indent="0" algn="ctr" defTabSz="914400" rtl="0" eaLnBrk="0" fontAlgn="base" latinLnBrk="0" hangingPunct="0">
                <a:lnSpc>
                  <a:spcPct val="100000"/>
                </a:lnSpc>
                <a:spcBef>
                  <a:spcPct val="0"/>
                </a:spcBef>
                <a:spcAft>
                  <a:spcPct val="0"/>
                </a:spcAft>
                <a:buClrTx/>
                <a:buSzTx/>
                <a:buFontTx/>
                <a:buNone/>
                <a:tabLst/>
              </a:pPr>
              <a:r>
                <a:rPr lang="en-US" altLang="en-US" dirty="0" smtClean="0">
                  <a:latin typeface="Tahoma" pitchFamily="34" charset="0"/>
                </a:rPr>
                <a:t>some tax and other advice</a:t>
              </a:r>
              <a:r>
                <a:rPr kumimoji="0" lang="en-US" altLang="en-US" sz="1600" b="0" i="0" u="none" strike="noStrike" cap="none" normalizeH="0" baseline="0" dirty="0" smtClean="0">
                  <a:ln>
                    <a:noFill/>
                  </a:ln>
                  <a:solidFill>
                    <a:schemeClr val="tx1"/>
                  </a:solidFill>
                  <a:effectLst/>
                  <a:latin typeface="Tahoma" pitchFamily="34" charset="0"/>
                </a:rPr>
                <a:t>.</a:t>
              </a:r>
            </a:p>
          </p:txBody>
        </p:sp>
        <p:sp>
          <p:nvSpPr>
            <p:cNvPr id="5" name="_s1030"/>
            <p:cNvSpPr>
              <a:spLocks noChangeArrowheads="1" noTextEdit="1"/>
            </p:cNvSpPr>
            <p:nvPr/>
          </p:nvSpPr>
          <p:spPr bwMode="auto">
            <a:xfrm>
              <a:off x="2764" y="2058"/>
              <a:ext cx="972" cy="972"/>
            </a:xfrm>
            <a:prstGeom prst="ellipse">
              <a:avLst/>
            </a:prstGeom>
            <a:solidFill>
              <a:schemeClr val="hlink">
                <a:alpha val="50000"/>
              </a:schemeClr>
            </a:solidFill>
            <a:ln w="4670">
              <a:solidFill>
                <a:schemeClr val="hlink"/>
              </a:solidFill>
              <a:round/>
              <a:headEnd/>
              <a:tailEnd/>
            </a:ln>
          </p:spPr>
          <p:txBody>
            <a:bodyPr vert="horz" wrap="square" lIns="0" tIns="0" rIns="0" bIns="0" numCol="1" anchor="ctr" anchorCtr="0" compatLnSpc="1">
              <a:prstTxWarp prst="textNoShape">
                <a:avLst/>
              </a:prstTxWarp>
            </a:bodyPr>
            <a:lstStyle/>
            <a:p>
              <a:endParaRPr lang="en-US"/>
            </a:p>
          </p:txBody>
        </p:sp>
        <p:sp>
          <p:nvSpPr>
            <p:cNvPr id="6" name="_s1031"/>
            <p:cNvSpPr>
              <a:spLocks noChangeArrowheads="1"/>
            </p:cNvSpPr>
            <p:nvPr/>
          </p:nvSpPr>
          <p:spPr bwMode="auto">
            <a:xfrm>
              <a:off x="3833" y="2423"/>
              <a:ext cx="972" cy="2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600" b="0" i="0" u="sng" strike="noStrike" cap="none" normalizeH="0" baseline="0" dirty="0" smtClean="0">
                  <a:ln>
                    <a:noFill/>
                  </a:ln>
                  <a:solidFill>
                    <a:schemeClr val="tx1"/>
                  </a:solidFill>
                  <a:effectLst/>
                  <a:latin typeface="Tahoma" pitchFamily="34" charset="0"/>
                </a:rPr>
                <a:t>Life Underwriters:</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dirty="0" smtClean="0">
                  <a:ln>
                    <a:noFill/>
                  </a:ln>
                  <a:solidFill>
                    <a:schemeClr val="tx1"/>
                  </a:solidFill>
                  <a:effectLst/>
                  <a:latin typeface="Tahoma" pitchFamily="34" charset="0"/>
                </a:rPr>
                <a:t>Offer protection and</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dirty="0" smtClean="0">
                  <a:ln>
                    <a:noFill/>
                  </a:ln>
                  <a:solidFill>
                    <a:schemeClr val="tx1"/>
                  </a:solidFill>
                  <a:effectLst/>
                  <a:latin typeface="Tahoma" pitchFamily="34" charset="0"/>
                </a:rPr>
                <a:t>tax products, and</a:t>
              </a:r>
            </a:p>
            <a:p>
              <a:pPr marL="0" marR="0" lvl="0" indent="0" algn="ctr" defTabSz="914400" rtl="0" eaLnBrk="0" fontAlgn="base" latinLnBrk="0" hangingPunct="0">
                <a:lnSpc>
                  <a:spcPct val="100000"/>
                </a:lnSpc>
                <a:spcBef>
                  <a:spcPct val="0"/>
                </a:spcBef>
                <a:spcAft>
                  <a:spcPct val="0"/>
                </a:spcAft>
                <a:buClrTx/>
                <a:buSzTx/>
                <a:buFontTx/>
                <a:buNone/>
                <a:tabLst/>
              </a:pPr>
              <a:r>
                <a:rPr lang="en-US" altLang="en-US" dirty="0" smtClean="0">
                  <a:latin typeface="Tahoma" pitchFamily="34" charset="0"/>
                </a:rPr>
                <a:t>risk management</a:t>
              </a:r>
              <a:r>
                <a:rPr kumimoji="0" lang="en-US" altLang="en-US" sz="1600" b="0" i="0" u="none" strike="noStrike" cap="none" normalizeH="0" baseline="0" dirty="0" smtClean="0">
                  <a:ln>
                    <a:noFill/>
                  </a:ln>
                  <a:solidFill>
                    <a:schemeClr val="tx1"/>
                  </a:solidFill>
                  <a:effectLst/>
                  <a:latin typeface="Tahoma" pitchFamily="34" charset="0"/>
                </a:rPr>
                <a:t> advice.</a:t>
              </a:r>
            </a:p>
          </p:txBody>
        </p:sp>
        <p:sp>
          <p:nvSpPr>
            <p:cNvPr id="7" name="_s1032"/>
            <p:cNvSpPr>
              <a:spLocks noChangeArrowheads="1" noTextEdit="1"/>
            </p:cNvSpPr>
            <p:nvPr/>
          </p:nvSpPr>
          <p:spPr bwMode="auto">
            <a:xfrm>
              <a:off x="2394" y="2428"/>
              <a:ext cx="972" cy="972"/>
            </a:xfrm>
            <a:prstGeom prst="ellipse">
              <a:avLst/>
            </a:prstGeom>
            <a:solidFill>
              <a:schemeClr val="folHlink">
                <a:alpha val="50000"/>
              </a:schemeClr>
            </a:solidFill>
            <a:ln w="4670">
              <a:solidFill>
                <a:schemeClr val="folHlink"/>
              </a:solidFill>
              <a:round/>
              <a:headEnd/>
              <a:tailEnd/>
            </a:ln>
          </p:spPr>
          <p:txBody>
            <a:bodyPr vert="horz" wrap="square" lIns="0" tIns="0" rIns="0" bIns="0" numCol="1" anchor="ctr" anchorCtr="0" compatLnSpc="1">
              <a:prstTxWarp prst="textNoShape">
                <a:avLst/>
              </a:prstTxWarp>
            </a:bodyPr>
            <a:lstStyle/>
            <a:p>
              <a:endParaRPr lang="en-US"/>
            </a:p>
          </p:txBody>
        </p:sp>
        <p:sp>
          <p:nvSpPr>
            <p:cNvPr id="8" name="_s1033"/>
            <p:cNvSpPr>
              <a:spLocks noChangeArrowheads="1"/>
            </p:cNvSpPr>
            <p:nvPr/>
          </p:nvSpPr>
          <p:spPr bwMode="auto">
            <a:xfrm>
              <a:off x="2394" y="3497"/>
              <a:ext cx="972" cy="2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600" b="0" i="0" u="sng" strike="noStrike" cap="none" normalizeH="0" baseline="0" dirty="0" smtClean="0">
                  <a:ln>
                    <a:noFill/>
                  </a:ln>
                  <a:solidFill>
                    <a:schemeClr val="tx1"/>
                  </a:solidFill>
                  <a:effectLst/>
                  <a:latin typeface="Tahoma" pitchFamily="34" charset="0"/>
                </a:rPr>
                <a:t>Accountants:</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dirty="0" smtClean="0">
                  <a:ln>
                    <a:noFill/>
                  </a:ln>
                  <a:solidFill>
                    <a:schemeClr val="tx1"/>
                  </a:solidFill>
                  <a:effectLst/>
                  <a:latin typeface="Tahoma" pitchFamily="34" charset="0"/>
                </a:rPr>
                <a:t>They audit and value companies,</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dirty="0" smtClean="0">
                  <a:ln>
                    <a:noFill/>
                  </a:ln>
                  <a:solidFill>
                    <a:schemeClr val="tx1"/>
                  </a:solidFill>
                  <a:effectLst/>
                  <a:latin typeface="Tahoma" pitchFamily="34" charset="0"/>
                </a:rPr>
                <a:t> provide tax advice, and are often</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dirty="0" smtClean="0">
                  <a:ln>
                    <a:noFill/>
                  </a:ln>
                  <a:solidFill>
                    <a:schemeClr val="tx1"/>
                  </a:solidFill>
                  <a:effectLst/>
                  <a:latin typeface="Tahoma" pitchFamily="34" charset="0"/>
                </a:rPr>
                <a:t>the most influential advisor.</a:t>
              </a:r>
              <a:r>
                <a:rPr kumimoji="0" lang="en-US" altLang="en-US" sz="1200" b="0" i="0" u="none" strike="noStrike" cap="none" normalizeH="0" baseline="0" dirty="0" smtClean="0">
                  <a:ln>
                    <a:noFill/>
                  </a:ln>
                  <a:solidFill>
                    <a:schemeClr val="tx1"/>
                  </a:solidFill>
                  <a:effectLst/>
                  <a:latin typeface="Tahoma" pitchFamily="34" charset="0"/>
                </a:rPr>
                <a:t> </a:t>
              </a:r>
            </a:p>
          </p:txBody>
        </p:sp>
        <p:sp>
          <p:nvSpPr>
            <p:cNvPr id="9" name="_s1034"/>
            <p:cNvSpPr>
              <a:spLocks noChangeArrowheads="1" noTextEdit="1"/>
            </p:cNvSpPr>
            <p:nvPr/>
          </p:nvSpPr>
          <p:spPr bwMode="auto">
            <a:xfrm>
              <a:off x="2024" y="2058"/>
              <a:ext cx="972" cy="972"/>
            </a:xfrm>
            <a:prstGeom prst="ellipse">
              <a:avLst/>
            </a:prstGeom>
            <a:solidFill>
              <a:schemeClr val="bg2">
                <a:alpha val="50000"/>
              </a:schemeClr>
            </a:solidFill>
            <a:ln w="4670">
              <a:solidFill>
                <a:schemeClr val="bg2"/>
              </a:solidFill>
              <a:round/>
              <a:headEnd/>
              <a:tailEnd/>
            </a:ln>
          </p:spPr>
          <p:txBody>
            <a:bodyPr vert="horz" wrap="square" lIns="0" tIns="0" rIns="0" bIns="0" numCol="1" anchor="ctr" anchorCtr="0" compatLnSpc="1">
              <a:prstTxWarp prst="textNoShape">
                <a:avLst/>
              </a:prstTxWarp>
            </a:bodyPr>
            <a:lstStyle/>
            <a:p>
              <a:endParaRPr lang="en-US"/>
            </a:p>
          </p:txBody>
        </p:sp>
        <p:sp>
          <p:nvSpPr>
            <p:cNvPr id="10" name="_s1035"/>
            <p:cNvSpPr>
              <a:spLocks noChangeArrowheads="1"/>
            </p:cNvSpPr>
            <p:nvPr/>
          </p:nvSpPr>
          <p:spPr bwMode="auto">
            <a:xfrm>
              <a:off x="955" y="2423"/>
              <a:ext cx="972" cy="2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600" b="0" i="0" u="sng" strike="noStrike" cap="none" normalizeH="0" baseline="0" dirty="0" smtClean="0">
                  <a:ln>
                    <a:noFill/>
                  </a:ln>
                  <a:solidFill>
                    <a:schemeClr val="tx1"/>
                  </a:solidFill>
                  <a:effectLst/>
                  <a:latin typeface="Tahoma" pitchFamily="34" charset="0"/>
                </a:rPr>
                <a:t>Lawyers:</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dirty="0" smtClean="0">
                  <a:ln>
                    <a:noFill/>
                  </a:ln>
                  <a:solidFill>
                    <a:schemeClr val="tx1"/>
                  </a:solidFill>
                  <a:effectLst/>
                  <a:latin typeface="Tahoma" pitchFamily="34" charset="0"/>
                </a:rPr>
                <a:t>They prepare wills </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dirty="0" smtClean="0">
                  <a:ln>
                    <a:noFill/>
                  </a:ln>
                  <a:solidFill>
                    <a:schemeClr val="tx1"/>
                  </a:solidFill>
                  <a:effectLst/>
                  <a:latin typeface="Tahoma" pitchFamily="34" charset="0"/>
                </a:rPr>
                <a:t>and agreements,</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dirty="0" smtClean="0">
                  <a:ln>
                    <a:noFill/>
                  </a:ln>
                  <a:solidFill>
                    <a:schemeClr val="tx1"/>
                  </a:solidFill>
                  <a:effectLst/>
                  <a:latin typeface="Tahoma" pitchFamily="34" charset="0"/>
                </a:rPr>
                <a:t>and provides advice.</a:t>
              </a:r>
            </a:p>
          </p:txBody>
        </p:sp>
      </p:grpSp>
      <p:sp>
        <p:nvSpPr>
          <p:cNvPr id="7181" name="Text Box 13"/>
          <p:cNvSpPr txBox="1">
            <a:spLocks noChangeArrowheads="1"/>
          </p:cNvSpPr>
          <p:nvPr/>
        </p:nvSpPr>
        <p:spPr bwMode="auto">
          <a:xfrm>
            <a:off x="2286000" y="2286000"/>
            <a:ext cx="4321175" cy="549275"/>
          </a:xfrm>
          <a:prstGeom prst="rect">
            <a:avLst/>
          </a:prstGeom>
          <a:noFill/>
          <a:ln w="9525" algn="ctr">
            <a:noFill/>
            <a:miter lim="800000"/>
            <a:headEnd/>
            <a:tailEnd/>
          </a:ln>
          <a:effectLst/>
          <a:extLst>
            <a:ext uri="{909E8E84-426E-40DD-AFC4-6F175D3DCCD1}">
              <a14:hiddenFill xmlns:a14="http://schemas.microsoft.com/office/drawing/2010/main">
                <a:solidFill>
                  <a:schemeClr val="accent1">
                    <a:alpha val="50000"/>
                  </a:schemeClr>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tIns="91440" bIns="91440">
            <a:spAutoFit/>
          </a:bodyPr>
          <a:lstStyle/>
          <a:p>
            <a:pPr eaLnBrk="0" hangingPunct="0"/>
            <a:r>
              <a:rPr lang="en-US" altLang="en-US" sz="2400" b="1" u="sng" dirty="0">
                <a:solidFill>
                  <a:srgbClr val="008000"/>
                </a:solidFill>
                <a:latin typeface="Tahoma" pitchFamily="34" charset="0"/>
              </a:rPr>
              <a:t>Problem</a:t>
            </a:r>
            <a:r>
              <a:rPr lang="en-US" altLang="en-US" sz="2400" b="1" dirty="0">
                <a:solidFill>
                  <a:srgbClr val="008000"/>
                </a:solidFill>
                <a:latin typeface="Tahoma" pitchFamily="34" charset="0"/>
              </a:rPr>
              <a:t>: Everyone is busy.</a:t>
            </a:r>
          </a:p>
        </p:txBody>
      </p:sp>
    </p:spTree>
    <p:extLst>
      <p:ext uri="{BB962C8B-B14F-4D97-AF65-F5344CB8AC3E}">
        <p14:creationId xmlns:p14="http://schemas.microsoft.com/office/powerpoint/2010/main" val="27762024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7181"/>
                                        </p:tgtEl>
                                        <p:attrNameLst>
                                          <p:attrName>style.visibility</p:attrName>
                                        </p:attrNameLst>
                                      </p:cBhvr>
                                      <p:to>
                                        <p:strVal val="visible"/>
                                      </p:to>
                                    </p:set>
                                    <p:animEffect transition="in" filter="blinds(horizontal)">
                                      <p:cBhvr>
                                        <p:cTn id="7" dur="1000"/>
                                        <p:tgtEl>
                                          <p:spTgt spid="718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81"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Oval 2"/>
          <p:cNvSpPr>
            <a:spLocks noChangeArrowheads="1"/>
          </p:cNvSpPr>
          <p:nvPr/>
        </p:nvSpPr>
        <p:spPr bwMode="auto">
          <a:xfrm>
            <a:off x="2379059" y="1731696"/>
            <a:ext cx="4418252" cy="4364304"/>
          </a:xfrm>
          <a:prstGeom prst="ellipse">
            <a:avLst/>
          </a:prstGeom>
          <a:solidFill>
            <a:schemeClr val="accent1">
              <a:alpha val="50000"/>
            </a:schemeClr>
          </a:solidFill>
          <a:ln w="28575"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tIns="91440" bIns="91440" anchor="ctr"/>
          <a:lstStyle/>
          <a:p>
            <a:endParaRPr lang="en-US"/>
          </a:p>
        </p:txBody>
      </p:sp>
      <p:sp>
        <p:nvSpPr>
          <p:cNvPr id="8195" name="Rectangle 3"/>
          <p:cNvSpPr>
            <a:spLocks noGrp="1" noChangeArrowheads="1"/>
          </p:cNvSpPr>
          <p:nvPr>
            <p:ph type="title"/>
          </p:nvPr>
        </p:nvSpPr>
        <p:spPr/>
        <p:txBody>
          <a:bodyPr/>
          <a:lstStyle/>
          <a:p>
            <a:r>
              <a:rPr lang="en-US" altLang="en-US" dirty="0">
                <a:solidFill>
                  <a:schemeClr val="accent2">
                    <a:lumMod val="75000"/>
                    <a:lumOff val="25000"/>
                  </a:schemeClr>
                </a:solidFill>
              </a:rPr>
              <a:t>It’s the </a:t>
            </a:r>
            <a:r>
              <a:rPr lang="en-US" altLang="en-US" u="sng" dirty="0">
                <a:solidFill>
                  <a:schemeClr val="accent2">
                    <a:lumMod val="75000"/>
                    <a:lumOff val="25000"/>
                  </a:schemeClr>
                </a:solidFill>
              </a:rPr>
              <a:t>team</a:t>
            </a:r>
            <a:r>
              <a:rPr lang="en-US" altLang="en-US" dirty="0">
                <a:solidFill>
                  <a:schemeClr val="accent2">
                    <a:lumMod val="75000"/>
                    <a:lumOff val="25000"/>
                  </a:schemeClr>
                </a:solidFill>
              </a:rPr>
              <a:t>’s job.</a:t>
            </a:r>
          </a:p>
        </p:txBody>
      </p:sp>
      <p:grpSp>
        <p:nvGrpSpPr>
          <p:cNvPr id="2" name="Content Placeholder 8195"/>
          <p:cNvGrpSpPr>
            <a:grpSpLocks/>
          </p:cNvGrpSpPr>
          <p:nvPr/>
        </p:nvGrpSpPr>
        <p:grpSpPr bwMode="auto">
          <a:xfrm>
            <a:off x="1516063" y="1828800"/>
            <a:ext cx="6438408" cy="4105204"/>
            <a:chOff x="955" y="1561"/>
            <a:chExt cx="3967" cy="2258"/>
          </a:xfrm>
        </p:grpSpPr>
        <p:sp>
          <p:nvSpPr>
            <p:cNvPr id="3" name="_s2052"/>
            <p:cNvSpPr>
              <a:spLocks noChangeArrowheads="1" noTextEdit="1"/>
            </p:cNvSpPr>
            <p:nvPr/>
          </p:nvSpPr>
          <p:spPr bwMode="auto">
            <a:xfrm>
              <a:off x="2394" y="1767"/>
              <a:ext cx="972" cy="972"/>
            </a:xfrm>
            <a:prstGeom prst="ellipse">
              <a:avLst/>
            </a:prstGeom>
            <a:solidFill>
              <a:schemeClr val="accent2">
                <a:alpha val="50000"/>
              </a:schemeClr>
            </a:solidFill>
            <a:ln w="4670">
              <a:solidFill>
                <a:schemeClr val="accent2"/>
              </a:solidFill>
              <a:round/>
              <a:headEnd/>
              <a:tailEnd/>
            </a:ln>
          </p:spPr>
          <p:txBody>
            <a:bodyPr vert="horz" wrap="square" lIns="0" tIns="0" rIns="0" bIns="0" numCol="1" anchor="ctr" anchorCtr="0" compatLnSpc="1">
              <a:prstTxWarp prst="textNoShape">
                <a:avLst/>
              </a:prstTxWarp>
            </a:bodyPr>
            <a:lstStyle/>
            <a:p>
              <a:endParaRPr lang="en-US"/>
            </a:p>
          </p:txBody>
        </p:sp>
        <p:sp>
          <p:nvSpPr>
            <p:cNvPr id="4" name="_s2053"/>
            <p:cNvSpPr>
              <a:spLocks noChangeArrowheads="1"/>
            </p:cNvSpPr>
            <p:nvPr/>
          </p:nvSpPr>
          <p:spPr bwMode="auto">
            <a:xfrm>
              <a:off x="2352" y="1561"/>
              <a:ext cx="972" cy="2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dirty="0" smtClean="0">
                  <a:ln>
                    <a:noFill/>
                  </a:ln>
                  <a:solidFill>
                    <a:schemeClr val="tx1"/>
                  </a:solidFill>
                  <a:effectLst/>
                  <a:latin typeface="Tahoma" pitchFamily="34" charset="0"/>
                </a:rPr>
                <a:t>Investment People</a:t>
              </a:r>
            </a:p>
          </p:txBody>
        </p:sp>
        <p:sp>
          <p:nvSpPr>
            <p:cNvPr id="5" name="_s2054"/>
            <p:cNvSpPr>
              <a:spLocks noChangeArrowheads="1" noTextEdit="1"/>
            </p:cNvSpPr>
            <p:nvPr/>
          </p:nvSpPr>
          <p:spPr bwMode="auto">
            <a:xfrm>
              <a:off x="2764" y="2137"/>
              <a:ext cx="972" cy="972"/>
            </a:xfrm>
            <a:prstGeom prst="ellipse">
              <a:avLst/>
            </a:prstGeom>
            <a:solidFill>
              <a:schemeClr val="hlink">
                <a:alpha val="50000"/>
              </a:schemeClr>
            </a:solidFill>
            <a:ln w="4670">
              <a:solidFill>
                <a:schemeClr val="hlink"/>
              </a:solidFill>
              <a:round/>
              <a:headEnd/>
              <a:tailEnd/>
            </a:ln>
          </p:spPr>
          <p:txBody>
            <a:bodyPr vert="horz" wrap="square" lIns="0" tIns="0" rIns="0" bIns="0" numCol="1" anchor="ctr" anchorCtr="0" compatLnSpc="1">
              <a:prstTxWarp prst="textNoShape">
                <a:avLst/>
              </a:prstTxWarp>
            </a:bodyPr>
            <a:lstStyle/>
            <a:p>
              <a:endParaRPr lang="en-US"/>
            </a:p>
          </p:txBody>
        </p:sp>
        <p:sp>
          <p:nvSpPr>
            <p:cNvPr id="6" name="_s2055"/>
            <p:cNvSpPr>
              <a:spLocks noChangeArrowheads="1"/>
            </p:cNvSpPr>
            <p:nvPr/>
          </p:nvSpPr>
          <p:spPr bwMode="auto">
            <a:xfrm>
              <a:off x="3950" y="2496"/>
              <a:ext cx="972" cy="2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dirty="0" smtClean="0">
                  <a:ln>
                    <a:noFill/>
                  </a:ln>
                  <a:solidFill>
                    <a:schemeClr val="tx1"/>
                  </a:solidFill>
                  <a:effectLst/>
                  <a:latin typeface="Tahoma" pitchFamily="34" charset="0"/>
                </a:rPr>
                <a:t>Life Underwriter</a:t>
              </a:r>
            </a:p>
          </p:txBody>
        </p:sp>
        <p:sp>
          <p:nvSpPr>
            <p:cNvPr id="7" name="_s2056"/>
            <p:cNvSpPr>
              <a:spLocks noChangeArrowheads="1" noTextEdit="1"/>
            </p:cNvSpPr>
            <p:nvPr/>
          </p:nvSpPr>
          <p:spPr bwMode="auto">
            <a:xfrm>
              <a:off x="2394" y="2507"/>
              <a:ext cx="972" cy="972"/>
            </a:xfrm>
            <a:prstGeom prst="ellipse">
              <a:avLst/>
            </a:prstGeom>
            <a:solidFill>
              <a:schemeClr val="folHlink">
                <a:alpha val="50000"/>
              </a:schemeClr>
            </a:solidFill>
            <a:ln w="4670">
              <a:solidFill>
                <a:schemeClr val="folHlink"/>
              </a:solidFill>
              <a:round/>
              <a:headEnd/>
              <a:tailEnd/>
            </a:ln>
          </p:spPr>
          <p:txBody>
            <a:bodyPr vert="horz" wrap="square" lIns="0" tIns="0" rIns="0" bIns="0" numCol="1" anchor="ctr" anchorCtr="0" compatLnSpc="1">
              <a:prstTxWarp prst="textNoShape">
                <a:avLst/>
              </a:prstTxWarp>
            </a:bodyPr>
            <a:lstStyle/>
            <a:p>
              <a:endParaRPr lang="en-US"/>
            </a:p>
          </p:txBody>
        </p:sp>
        <p:sp>
          <p:nvSpPr>
            <p:cNvPr id="8" name="_s2057"/>
            <p:cNvSpPr>
              <a:spLocks noChangeArrowheads="1"/>
            </p:cNvSpPr>
            <p:nvPr/>
          </p:nvSpPr>
          <p:spPr bwMode="auto">
            <a:xfrm>
              <a:off x="2394" y="3576"/>
              <a:ext cx="972" cy="2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chemeClr val="tx1"/>
                  </a:solidFill>
                  <a:effectLst/>
                  <a:latin typeface="Tahoma" pitchFamily="34" charset="0"/>
                </a:rPr>
                <a:t>Accountant</a:t>
              </a:r>
            </a:p>
          </p:txBody>
        </p:sp>
        <p:sp>
          <p:nvSpPr>
            <p:cNvPr id="9" name="_s2058"/>
            <p:cNvSpPr>
              <a:spLocks noChangeArrowheads="1" noTextEdit="1"/>
            </p:cNvSpPr>
            <p:nvPr/>
          </p:nvSpPr>
          <p:spPr bwMode="auto">
            <a:xfrm>
              <a:off x="2024" y="2137"/>
              <a:ext cx="972" cy="972"/>
            </a:xfrm>
            <a:prstGeom prst="ellipse">
              <a:avLst/>
            </a:prstGeom>
            <a:solidFill>
              <a:schemeClr val="bg2">
                <a:alpha val="50000"/>
              </a:schemeClr>
            </a:solidFill>
            <a:ln w="4670">
              <a:solidFill>
                <a:schemeClr val="bg2"/>
              </a:solidFill>
              <a:round/>
              <a:headEnd/>
              <a:tailEnd/>
            </a:ln>
          </p:spPr>
          <p:txBody>
            <a:bodyPr vert="horz" wrap="square" lIns="0" tIns="0" rIns="0" bIns="0" numCol="1" anchor="ctr" anchorCtr="0" compatLnSpc="1">
              <a:prstTxWarp prst="textNoShape">
                <a:avLst/>
              </a:prstTxWarp>
            </a:bodyPr>
            <a:lstStyle/>
            <a:p>
              <a:endParaRPr lang="en-US"/>
            </a:p>
          </p:txBody>
        </p:sp>
        <p:sp>
          <p:nvSpPr>
            <p:cNvPr id="10" name="_s2059"/>
            <p:cNvSpPr>
              <a:spLocks noChangeArrowheads="1"/>
            </p:cNvSpPr>
            <p:nvPr/>
          </p:nvSpPr>
          <p:spPr bwMode="auto">
            <a:xfrm>
              <a:off x="955" y="2502"/>
              <a:ext cx="972" cy="2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chemeClr val="tx1"/>
                  </a:solidFill>
                  <a:effectLst/>
                  <a:latin typeface="Tahoma" pitchFamily="34" charset="0"/>
                </a:rPr>
                <a:t>Lawyer</a:t>
              </a:r>
            </a:p>
          </p:txBody>
        </p:sp>
      </p:grpSp>
    </p:spTree>
    <p:extLst>
      <p:ext uri="{BB962C8B-B14F-4D97-AF65-F5344CB8AC3E}">
        <p14:creationId xmlns:p14="http://schemas.microsoft.com/office/powerpoint/2010/main" val="213133548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32" fill="hold" grpId="0" nodeType="clickEffect">
                                  <p:stCondLst>
                                    <p:cond delay="0"/>
                                  </p:stCondLst>
                                  <p:childTnLst>
                                    <p:set>
                                      <p:cBhvr>
                                        <p:cTn id="6" dur="1" fill="hold">
                                          <p:stCondLst>
                                            <p:cond delay="0"/>
                                          </p:stCondLst>
                                        </p:cTn>
                                        <p:tgtEl>
                                          <p:spTgt spid="8194"/>
                                        </p:tgtEl>
                                        <p:attrNameLst>
                                          <p:attrName>style.visibility</p:attrName>
                                        </p:attrNameLst>
                                      </p:cBhvr>
                                      <p:to>
                                        <p:strVal val="visible"/>
                                      </p:to>
                                    </p:set>
                                    <p:animEffect transition="in" filter="box(out)">
                                      <p:cBhvr>
                                        <p:cTn id="7" dur="2000"/>
                                        <p:tgtEl>
                                          <p:spTgt spid="819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4" grpId="0" animBg="1"/>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5681" y="225114"/>
            <a:ext cx="2913849" cy="791807"/>
          </a:xfrm>
          <a:prstGeom prst="rect">
            <a:avLst/>
          </a:prstGeom>
        </p:spPr>
      </p:pic>
      <p:sp>
        <p:nvSpPr>
          <p:cNvPr id="8" name="Title 1"/>
          <p:cNvSpPr txBox="1">
            <a:spLocks/>
          </p:cNvSpPr>
          <p:nvPr/>
        </p:nvSpPr>
        <p:spPr bwMode="gray">
          <a:xfrm>
            <a:off x="1658026" y="1786052"/>
            <a:ext cx="5499717" cy="1147773"/>
          </a:xfrm>
          <a:prstGeom prst="rect">
            <a:avLst/>
          </a:prstGeom>
          <a:noFill/>
          <a:ln w="9525" algn="ctr">
            <a:noFill/>
            <a:miter lim="800000"/>
            <a:headEnd/>
            <a:tailEnd/>
          </a:ln>
        </p:spPr>
        <p:txBody>
          <a:bodyPr vert="horz" wrap="square" lIns="0" tIns="45720" rIns="91440" bIns="45720" numCol="1" anchor="ctr" anchorCtr="0" compatLnSpc="1">
            <a:prstTxWarp prst="textNoShape">
              <a:avLst/>
            </a:prstTxWarp>
            <a:normAutofit/>
          </a:bodyPr>
          <a:lstStyle>
            <a:lvl1pPr algn="l" rtl="0" eaLnBrk="0" fontAlgn="base" hangingPunct="0">
              <a:spcBef>
                <a:spcPct val="0"/>
              </a:spcBef>
              <a:spcAft>
                <a:spcPct val="0"/>
              </a:spcAft>
              <a:defRPr sz="2000" b="1">
                <a:solidFill>
                  <a:schemeClr val="bg1"/>
                </a:solidFill>
                <a:latin typeface="+mj-lt"/>
                <a:ea typeface="+mj-ea"/>
                <a:cs typeface="+mj-cs"/>
              </a:defRPr>
            </a:lvl1pPr>
            <a:lvl2pPr algn="l" rtl="0" eaLnBrk="0" fontAlgn="base" hangingPunct="0">
              <a:spcBef>
                <a:spcPct val="0"/>
              </a:spcBef>
              <a:spcAft>
                <a:spcPct val="0"/>
              </a:spcAft>
              <a:defRPr sz="2000" b="1">
                <a:solidFill>
                  <a:schemeClr val="bg1"/>
                </a:solidFill>
                <a:latin typeface="Verdana" pitchFamily="34" charset="0"/>
              </a:defRPr>
            </a:lvl2pPr>
            <a:lvl3pPr algn="l" rtl="0" eaLnBrk="0" fontAlgn="base" hangingPunct="0">
              <a:spcBef>
                <a:spcPct val="0"/>
              </a:spcBef>
              <a:spcAft>
                <a:spcPct val="0"/>
              </a:spcAft>
              <a:defRPr sz="2000" b="1">
                <a:solidFill>
                  <a:schemeClr val="bg1"/>
                </a:solidFill>
                <a:latin typeface="Verdana" pitchFamily="34" charset="0"/>
              </a:defRPr>
            </a:lvl3pPr>
            <a:lvl4pPr algn="l" rtl="0" eaLnBrk="0" fontAlgn="base" hangingPunct="0">
              <a:spcBef>
                <a:spcPct val="0"/>
              </a:spcBef>
              <a:spcAft>
                <a:spcPct val="0"/>
              </a:spcAft>
              <a:defRPr sz="2000" b="1">
                <a:solidFill>
                  <a:schemeClr val="bg1"/>
                </a:solidFill>
                <a:latin typeface="Verdana" pitchFamily="34" charset="0"/>
              </a:defRPr>
            </a:lvl4pPr>
            <a:lvl5pPr algn="l" rtl="0" eaLnBrk="0" fontAlgn="base" hangingPunct="0">
              <a:spcBef>
                <a:spcPct val="0"/>
              </a:spcBef>
              <a:spcAft>
                <a:spcPct val="0"/>
              </a:spcAft>
              <a:defRPr sz="2000" b="1">
                <a:solidFill>
                  <a:schemeClr val="bg1"/>
                </a:solidFill>
                <a:latin typeface="Verdana" pitchFamily="34" charset="0"/>
              </a:defRPr>
            </a:lvl5pPr>
            <a:lvl6pPr marL="457200" algn="l" rtl="0" fontAlgn="base">
              <a:spcBef>
                <a:spcPct val="0"/>
              </a:spcBef>
              <a:spcAft>
                <a:spcPct val="0"/>
              </a:spcAft>
              <a:defRPr sz="2000" b="1">
                <a:solidFill>
                  <a:schemeClr val="bg1"/>
                </a:solidFill>
                <a:latin typeface="Verdana" pitchFamily="34" charset="0"/>
              </a:defRPr>
            </a:lvl6pPr>
            <a:lvl7pPr marL="914400" algn="l" rtl="0" fontAlgn="base">
              <a:spcBef>
                <a:spcPct val="0"/>
              </a:spcBef>
              <a:spcAft>
                <a:spcPct val="0"/>
              </a:spcAft>
              <a:defRPr sz="2000" b="1">
                <a:solidFill>
                  <a:schemeClr val="bg1"/>
                </a:solidFill>
                <a:latin typeface="Verdana" pitchFamily="34" charset="0"/>
              </a:defRPr>
            </a:lvl7pPr>
            <a:lvl8pPr marL="1371600" algn="l" rtl="0" fontAlgn="base">
              <a:spcBef>
                <a:spcPct val="0"/>
              </a:spcBef>
              <a:spcAft>
                <a:spcPct val="0"/>
              </a:spcAft>
              <a:defRPr sz="2000" b="1">
                <a:solidFill>
                  <a:schemeClr val="bg1"/>
                </a:solidFill>
                <a:latin typeface="Verdana" pitchFamily="34" charset="0"/>
              </a:defRPr>
            </a:lvl8pPr>
            <a:lvl9pPr marL="1828800" algn="l" rtl="0" fontAlgn="base">
              <a:spcBef>
                <a:spcPct val="0"/>
              </a:spcBef>
              <a:spcAft>
                <a:spcPct val="0"/>
              </a:spcAft>
              <a:defRPr sz="2000" b="1">
                <a:solidFill>
                  <a:schemeClr val="bg1"/>
                </a:solidFill>
                <a:latin typeface="Verdana" pitchFamily="34" charset="0"/>
              </a:defRPr>
            </a:lvl9pPr>
          </a:lstStyle>
          <a:p>
            <a:pPr algn="ctr"/>
            <a:r>
              <a:rPr lang="en-US" sz="4000" kern="0" dirty="0" smtClean="0">
                <a:solidFill>
                  <a:srgbClr val="005F7F"/>
                </a:solidFill>
              </a:rPr>
              <a:t>Thank you</a:t>
            </a:r>
            <a:endParaRPr lang="en-CA" kern="0" dirty="0">
              <a:solidFill>
                <a:srgbClr val="005F7F"/>
              </a:solidFill>
            </a:endParaRPr>
          </a:p>
        </p:txBody>
      </p:sp>
    </p:spTree>
    <p:extLst>
      <p:ext uri="{BB962C8B-B14F-4D97-AF65-F5344CB8AC3E}">
        <p14:creationId xmlns:p14="http://schemas.microsoft.com/office/powerpoint/2010/main" val="117713990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5923" name="Rectangle 3"/>
          <p:cNvSpPr>
            <a:spLocks noGrp="1" noChangeArrowheads="1"/>
          </p:cNvSpPr>
          <p:nvPr>
            <p:ph type="body" idx="1"/>
          </p:nvPr>
        </p:nvSpPr>
        <p:spPr>
          <a:xfrm>
            <a:off x="457200" y="3540758"/>
            <a:ext cx="8229600" cy="2657742"/>
          </a:xfrm>
        </p:spPr>
        <p:txBody>
          <a:bodyPr>
            <a:normAutofit/>
          </a:bodyPr>
          <a:lstStyle/>
          <a:p>
            <a:pPr marL="514350" indent="-514350">
              <a:lnSpc>
                <a:spcPct val="90000"/>
              </a:lnSpc>
              <a:buFont typeface="+mj-lt"/>
              <a:buAutoNum type="arabicPeriod"/>
            </a:pPr>
            <a:r>
              <a:rPr lang="en-US" sz="2400" dirty="0" smtClean="0">
                <a:solidFill>
                  <a:schemeClr val="tx1"/>
                </a:solidFill>
              </a:rPr>
              <a:t>When I grow up, I want to be _____________.</a:t>
            </a:r>
            <a:endParaRPr lang="en-US" sz="2400" dirty="0">
              <a:solidFill>
                <a:schemeClr val="tx1"/>
              </a:solidFill>
            </a:endParaRPr>
          </a:p>
          <a:p>
            <a:pPr marL="514350" indent="-514350">
              <a:lnSpc>
                <a:spcPct val="90000"/>
              </a:lnSpc>
              <a:buFont typeface="+mj-lt"/>
              <a:buAutoNum type="arabicPeriod"/>
            </a:pPr>
            <a:r>
              <a:rPr lang="en-US" sz="2400" dirty="0" smtClean="0">
                <a:solidFill>
                  <a:schemeClr val="tx1"/>
                </a:solidFill>
              </a:rPr>
              <a:t>Now that I am old, I wish I would have ______.</a:t>
            </a:r>
            <a:endParaRPr lang="en-US" sz="2400" dirty="0">
              <a:solidFill>
                <a:schemeClr val="tx1"/>
              </a:solidFill>
            </a:endParaRPr>
          </a:p>
          <a:p>
            <a:pPr marL="514350" indent="-514350">
              <a:lnSpc>
                <a:spcPct val="90000"/>
              </a:lnSpc>
              <a:buFont typeface="+mj-lt"/>
              <a:buAutoNum type="arabicPeriod"/>
            </a:pPr>
            <a:r>
              <a:rPr lang="en-US" sz="2400" dirty="0" smtClean="0">
                <a:solidFill>
                  <a:schemeClr val="tx1"/>
                </a:solidFill>
              </a:rPr>
              <a:t>I define my success as ___________________.</a:t>
            </a:r>
            <a:endParaRPr lang="en-US" sz="2400" dirty="0">
              <a:solidFill>
                <a:schemeClr val="tx1"/>
              </a:solidFill>
            </a:endParaRPr>
          </a:p>
          <a:p>
            <a:pPr marL="514350" indent="-514350">
              <a:lnSpc>
                <a:spcPct val="90000"/>
              </a:lnSpc>
              <a:buFont typeface="+mj-lt"/>
              <a:buAutoNum type="arabicPeriod"/>
            </a:pPr>
            <a:r>
              <a:rPr lang="en-US" sz="2400" dirty="0" smtClean="0">
                <a:solidFill>
                  <a:schemeClr val="tx1"/>
                </a:solidFill>
              </a:rPr>
              <a:t>I wish I could _______________________.</a:t>
            </a:r>
          </a:p>
        </p:txBody>
      </p:sp>
      <p:sp>
        <p:nvSpPr>
          <p:cNvPr id="4" name="Rectangle 3"/>
          <p:cNvSpPr/>
          <p:nvPr/>
        </p:nvSpPr>
        <p:spPr>
          <a:xfrm>
            <a:off x="0" y="0"/>
            <a:ext cx="9144000" cy="1104900"/>
          </a:xfrm>
          <a:prstGeom prst="rect">
            <a:avLst/>
          </a:prstGeom>
          <a:solidFill>
            <a:srgbClr val="005F7F"/>
          </a:solidFill>
          <a:ln>
            <a:solidFill>
              <a:schemeClr val="tx2">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sz="2400" b="1" dirty="0" smtClean="0"/>
              <a:t>Ask the right questions.</a:t>
            </a:r>
            <a:endParaRPr lang="en-CA" sz="1400" b="1" dirty="0"/>
          </a:p>
        </p:txBody>
      </p:sp>
      <p:sp>
        <p:nvSpPr>
          <p:cNvPr id="2" name="TextBox 1"/>
          <p:cNvSpPr txBox="1"/>
          <p:nvPr/>
        </p:nvSpPr>
        <p:spPr>
          <a:xfrm>
            <a:off x="687823" y="1197621"/>
            <a:ext cx="7865457" cy="2154436"/>
          </a:xfrm>
          <a:prstGeom prst="rect">
            <a:avLst/>
          </a:prstGeom>
          <a:noFill/>
        </p:spPr>
        <p:txBody>
          <a:bodyPr wrap="square" rtlCol="0">
            <a:spAutoFit/>
          </a:bodyPr>
          <a:lstStyle/>
          <a:p>
            <a:r>
              <a:rPr lang="en-US" sz="2000" dirty="0" smtClean="0"/>
              <a:t>Clients do not need our advice.  They already have the answers.</a:t>
            </a:r>
            <a:endParaRPr lang="en-US" sz="900" dirty="0" smtClean="0"/>
          </a:p>
          <a:p>
            <a:endParaRPr lang="en-US" sz="900" dirty="0" smtClean="0"/>
          </a:p>
          <a:p>
            <a:r>
              <a:rPr lang="en-US" sz="2000" dirty="0" smtClean="0"/>
              <a:t>Our job is not to tell them what to do.  Our job is to ask them the right questions, so that they come up with the answers that are right for them.</a:t>
            </a:r>
            <a:br>
              <a:rPr lang="en-US" sz="2000" dirty="0" smtClean="0"/>
            </a:br>
            <a:r>
              <a:rPr lang="en-US" sz="2000" dirty="0" smtClean="0"/>
              <a:t> </a:t>
            </a:r>
            <a:r>
              <a:rPr lang="en-US" i="1" dirty="0" smtClean="0"/>
              <a:t>- from the book Breaking the Rules, Kurt and  Patricia Wright </a:t>
            </a:r>
            <a:endParaRPr lang="en-US" sz="2000" i="1" dirty="0"/>
          </a:p>
        </p:txBody>
      </p:sp>
    </p:spTree>
    <p:extLst>
      <p:ext uri="{BB962C8B-B14F-4D97-AF65-F5344CB8AC3E}">
        <p14:creationId xmlns:p14="http://schemas.microsoft.com/office/powerpoint/2010/main" val="282223424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465923">
                                            <p:txEl>
                                              <p:pRg st="0" end="0"/>
                                            </p:txEl>
                                          </p:spTgt>
                                        </p:tgtEl>
                                        <p:attrNameLst>
                                          <p:attrName>style.visibility</p:attrName>
                                        </p:attrNameLst>
                                      </p:cBhvr>
                                      <p:to>
                                        <p:strVal val="visible"/>
                                      </p:to>
                                    </p:set>
                                    <p:animEffect transition="in" filter="blinds(horizontal)">
                                      <p:cBhvr>
                                        <p:cTn id="7" dur="1000"/>
                                        <p:tgtEl>
                                          <p:spTgt spid="46592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465923">
                                            <p:txEl>
                                              <p:pRg st="1" end="1"/>
                                            </p:txEl>
                                          </p:spTgt>
                                        </p:tgtEl>
                                        <p:attrNameLst>
                                          <p:attrName>style.visibility</p:attrName>
                                        </p:attrNameLst>
                                      </p:cBhvr>
                                      <p:to>
                                        <p:strVal val="visible"/>
                                      </p:to>
                                    </p:set>
                                    <p:animEffect transition="in" filter="blinds(horizontal)">
                                      <p:cBhvr>
                                        <p:cTn id="12" dur="1000"/>
                                        <p:tgtEl>
                                          <p:spTgt spid="46592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465923">
                                            <p:txEl>
                                              <p:pRg st="2" end="2"/>
                                            </p:txEl>
                                          </p:spTgt>
                                        </p:tgtEl>
                                        <p:attrNameLst>
                                          <p:attrName>style.visibility</p:attrName>
                                        </p:attrNameLst>
                                      </p:cBhvr>
                                      <p:to>
                                        <p:strVal val="visible"/>
                                      </p:to>
                                    </p:set>
                                    <p:animEffect transition="in" filter="blinds(horizontal)">
                                      <p:cBhvr>
                                        <p:cTn id="17" dur="1000"/>
                                        <p:tgtEl>
                                          <p:spTgt spid="46592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465923">
                                            <p:txEl>
                                              <p:pRg st="3" end="3"/>
                                            </p:txEl>
                                          </p:spTgt>
                                        </p:tgtEl>
                                        <p:attrNameLst>
                                          <p:attrName>style.visibility</p:attrName>
                                        </p:attrNameLst>
                                      </p:cBhvr>
                                      <p:to>
                                        <p:strVal val="visible"/>
                                      </p:to>
                                    </p:set>
                                    <p:animEffect transition="in" filter="blinds(horizontal)">
                                      <p:cBhvr>
                                        <p:cTn id="22" dur="1000"/>
                                        <p:tgtEl>
                                          <p:spTgt spid="46592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592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5923" name="Rectangle 3"/>
          <p:cNvSpPr>
            <a:spLocks noGrp="1" noChangeArrowheads="1"/>
          </p:cNvSpPr>
          <p:nvPr>
            <p:ph type="body" idx="1"/>
          </p:nvPr>
        </p:nvSpPr>
        <p:spPr>
          <a:xfrm>
            <a:off x="457200" y="4076609"/>
            <a:ext cx="8229600" cy="1071702"/>
          </a:xfrm>
        </p:spPr>
        <p:txBody>
          <a:bodyPr>
            <a:normAutofit lnSpcReduction="10000"/>
          </a:bodyPr>
          <a:lstStyle/>
          <a:p>
            <a:pPr marL="0" indent="0">
              <a:lnSpc>
                <a:spcPct val="90000"/>
              </a:lnSpc>
            </a:pPr>
            <a:r>
              <a:rPr lang="en-US" sz="2400" dirty="0" smtClean="0">
                <a:solidFill>
                  <a:schemeClr val="tx1"/>
                </a:solidFill>
              </a:rPr>
              <a:t>Tape record the answers, and give a copy to the client.  Use their words!  What you say is </a:t>
            </a:r>
            <a:r>
              <a:rPr lang="en-US" sz="2400" b="1" u="sng" dirty="0" smtClean="0">
                <a:solidFill>
                  <a:srgbClr val="FF0000"/>
                </a:solidFill>
              </a:rPr>
              <a:t>opinion</a:t>
            </a:r>
            <a:r>
              <a:rPr lang="en-US" sz="2400" dirty="0" smtClean="0">
                <a:solidFill>
                  <a:schemeClr val="tx1"/>
                </a:solidFill>
              </a:rPr>
              <a:t>, what your clients say is </a:t>
            </a:r>
            <a:r>
              <a:rPr lang="en-US" sz="2400" b="1" u="sng" dirty="0" smtClean="0">
                <a:solidFill>
                  <a:schemeClr val="accent6">
                    <a:lumMod val="50000"/>
                    <a:lumOff val="50000"/>
                  </a:schemeClr>
                </a:solidFill>
              </a:rPr>
              <a:t>fact</a:t>
            </a:r>
            <a:r>
              <a:rPr lang="en-US" sz="2400" dirty="0" smtClean="0">
                <a:solidFill>
                  <a:schemeClr val="tx1"/>
                </a:solidFill>
              </a:rPr>
              <a:t>.</a:t>
            </a:r>
          </a:p>
        </p:txBody>
      </p:sp>
      <p:sp>
        <p:nvSpPr>
          <p:cNvPr id="4" name="Rectangle 3"/>
          <p:cNvSpPr/>
          <p:nvPr/>
        </p:nvSpPr>
        <p:spPr>
          <a:xfrm>
            <a:off x="0" y="0"/>
            <a:ext cx="9144000" cy="1104900"/>
          </a:xfrm>
          <a:prstGeom prst="rect">
            <a:avLst/>
          </a:prstGeom>
          <a:solidFill>
            <a:srgbClr val="005F7F"/>
          </a:solidFill>
          <a:ln>
            <a:solidFill>
              <a:schemeClr val="tx2">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sz="2400" b="1" dirty="0" smtClean="0"/>
              <a:t>Record the answers.</a:t>
            </a:r>
            <a:endParaRPr lang="en-CA" sz="1400" b="1" dirty="0"/>
          </a:p>
        </p:txBody>
      </p:sp>
      <p:pic>
        <p:nvPicPr>
          <p:cNvPr id="2051" name="Picture 3" descr="C:\Users\dmarkewich\AppData\Local\Microsoft\Windows\INetCache\IE\EWN0RM1O\RadioShack-ctr-119[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175000" y="1584746"/>
            <a:ext cx="2794000" cy="20701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7825078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Box 12"/>
          <p:cNvSpPr txBox="1"/>
          <p:nvPr/>
        </p:nvSpPr>
        <p:spPr>
          <a:xfrm>
            <a:off x="3466262" y="1520674"/>
            <a:ext cx="2211476" cy="2277547"/>
          </a:xfrm>
          <a:prstGeom prst="rect">
            <a:avLst/>
          </a:prstGeom>
          <a:noFill/>
        </p:spPr>
        <p:txBody>
          <a:bodyPr wrap="square" rtlCol="0">
            <a:spAutoFit/>
          </a:bodyPr>
          <a:lstStyle/>
          <a:p>
            <a:pPr defTabSz="457200"/>
            <a:r>
              <a:rPr lang="en-CA" b="1" dirty="0">
                <a:solidFill>
                  <a:prstClr val="black"/>
                </a:solidFill>
                <a:latin typeface="Arial" panose="020B0604020202020204" pitchFamily="34" charset="0"/>
                <a:cs typeface="Arial" panose="020B0604020202020204" pitchFamily="34" charset="0"/>
              </a:rPr>
              <a:t>Possible ideal future</a:t>
            </a:r>
          </a:p>
          <a:p>
            <a:pPr defTabSz="457200"/>
            <a:r>
              <a:rPr lang="en-CA" b="1" dirty="0">
                <a:solidFill>
                  <a:prstClr val="black"/>
                </a:solidFill>
                <a:latin typeface="Arial" panose="020B0604020202020204" pitchFamily="34" charset="0"/>
                <a:cs typeface="Arial" panose="020B0604020202020204" pitchFamily="34" charset="0"/>
              </a:rPr>
              <a:t> </a:t>
            </a:r>
            <a:r>
              <a:rPr lang="en-CA" sz="1400" b="1" dirty="0">
                <a:solidFill>
                  <a:prstClr val="black"/>
                </a:solidFill>
                <a:latin typeface="Arial" panose="020B0604020202020204" pitchFamily="34" charset="0"/>
                <a:cs typeface="Arial" panose="020B0604020202020204" pitchFamily="34" charset="0"/>
              </a:rPr>
              <a:t>- Family</a:t>
            </a:r>
          </a:p>
          <a:p>
            <a:pPr defTabSz="457200"/>
            <a:r>
              <a:rPr lang="en-CA" sz="1400" b="1" dirty="0">
                <a:solidFill>
                  <a:prstClr val="black"/>
                </a:solidFill>
                <a:latin typeface="Arial" panose="020B0604020202020204" pitchFamily="34" charset="0"/>
                <a:cs typeface="Arial" panose="020B0604020202020204" pitchFamily="34" charset="0"/>
              </a:rPr>
              <a:t> - Community</a:t>
            </a:r>
          </a:p>
          <a:p>
            <a:pPr defTabSz="457200"/>
            <a:r>
              <a:rPr lang="en-CA" sz="1400" b="1" dirty="0">
                <a:solidFill>
                  <a:prstClr val="black"/>
                </a:solidFill>
                <a:latin typeface="Arial" panose="020B0604020202020204" pitchFamily="34" charset="0"/>
                <a:cs typeface="Arial" panose="020B0604020202020204" pitchFamily="34" charset="0"/>
              </a:rPr>
              <a:t> - Legacy</a:t>
            </a:r>
          </a:p>
          <a:p>
            <a:pPr defTabSz="457200"/>
            <a:r>
              <a:rPr lang="en-CA" sz="1400" b="1" dirty="0">
                <a:solidFill>
                  <a:prstClr val="black"/>
                </a:solidFill>
                <a:latin typeface="Arial" panose="020B0604020202020204" pitchFamily="34" charset="0"/>
                <a:cs typeface="Arial" panose="020B0604020202020204" pitchFamily="34" charset="0"/>
              </a:rPr>
              <a:t> - Mentorship</a:t>
            </a:r>
          </a:p>
          <a:p>
            <a:pPr defTabSz="457200"/>
            <a:r>
              <a:rPr lang="en-CA" sz="1400" b="1" dirty="0">
                <a:solidFill>
                  <a:prstClr val="black"/>
                </a:solidFill>
                <a:latin typeface="Arial" panose="020B0604020202020204" pitchFamily="34" charset="0"/>
                <a:cs typeface="Arial" panose="020B0604020202020204" pitchFamily="34" charset="0"/>
              </a:rPr>
              <a:t> - Faith</a:t>
            </a:r>
          </a:p>
          <a:p>
            <a:pPr defTabSz="457200"/>
            <a:r>
              <a:rPr lang="en-CA" sz="1400" b="1" dirty="0">
                <a:solidFill>
                  <a:prstClr val="black"/>
                </a:solidFill>
                <a:latin typeface="Arial" panose="020B0604020202020204" pitchFamily="34" charset="0"/>
                <a:cs typeface="Arial" panose="020B0604020202020204" pitchFamily="34" charset="0"/>
              </a:rPr>
              <a:t> - Other</a:t>
            </a:r>
          </a:p>
          <a:p>
            <a:pPr defTabSz="457200"/>
            <a:endParaRPr lang="en-US" dirty="0">
              <a:solidFill>
                <a:prstClr val="black"/>
              </a:solidFill>
              <a:latin typeface="Arial" panose="020B0604020202020204" pitchFamily="34" charset="0"/>
              <a:cs typeface="Arial" panose="020B0604020202020204" pitchFamily="34" charset="0"/>
            </a:endParaRPr>
          </a:p>
        </p:txBody>
      </p:sp>
      <p:sp>
        <p:nvSpPr>
          <p:cNvPr id="45" name="Rectangle 44"/>
          <p:cNvSpPr/>
          <p:nvPr/>
        </p:nvSpPr>
        <p:spPr>
          <a:xfrm>
            <a:off x="480147" y="4542080"/>
            <a:ext cx="1554480" cy="914400"/>
          </a:xfrm>
          <a:prstGeom prst="rect">
            <a:avLst/>
          </a:prstGeom>
          <a:ln w="12700"/>
        </p:spPr>
        <p:style>
          <a:lnRef idx="1">
            <a:schemeClr val="dk1"/>
          </a:lnRef>
          <a:fillRef idx="2">
            <a:schemeClr val="dk1"/>
          </a:fillRef>
          <a:effectRef idx="1">
            <a:schemeClr val="dk1"/>
          </a:effectRef>
          <a:fontRef idx="minor">
            <a:schemeClr val="dk1"/>
          </a:fontRef>
        </p:style>
        <p:txBody>
          <a:bodyPr rtlCol="0" anchor="ctr"/>
          <a:lstStyle/>
          <a:p>
            <a:pPr algn="ctr" defTabSz="457200"/>
            <a:r>
              <a:rPr lang="en-CA" sz="1200" b="1" dirty="0">
                <a:solidFill>
                  <a:prstClr val="black"/>
                </a:solidFill>
                <a:latin typeface="Arial" panose="020B0604020202020204" pitchFamily="34" charset="0"/>
                <a:cs typeface="Arial" panose="020B0604020202020204" pitchFamily="34" charset="0"/>
              </a:rPr>
              <a:t>CORPORATE</a:t>
            </a:r>
          </a:p>
          <a:p>
            <a:pPr algn="ctr" defTabSz="457200"/>
            <a:r>
              <a:rPr lang="en-CA" sz="1200" b="1" dirty="0">
                <a:solidFill>
                  <a:prstClr val="black"/>
                </a:solidFill>
                <a:latin typeface="Arial" panose="020B0604020202020204" pitchFamily="34" charset="0"/>
                <a:cs typeface="Arial" panose="020B0604020202020204" pitchFamily="34" charset="0"/>
              </a:rPr>
              <a:t>     STRUCTURE</a:t>
            </a:r>
            <a:r>
              <a:rPr lang="en-CA" sz="1400" b="1" dirty="0">
                <a:solidFill>
                  <a:prstClr val="black"/>
                </a:solidFill>
                <a:latin typeface="Arial" panose="020B0604020202020204" pitchFamily="34" charset="0"/>
                <a:cs typeface="Arial" panose="020B0604020202020204" pitchFamily="34" charset="0"/>
              </a:rPr>
              <a:t>	</a:t>
            </a:r>
            <a:endParaRPr lang="en-US" sz="1400" b="1" dirty="0">
              <a:solidFill>
                <a:prstClr val="black"/>
              </a:solidFill>
              <a:latin typeface="Arial" panose="020B0604020202020204" pitchFamily="34" charset="0"/>
              <a:cs typeface="Arial" panose="020B0604020202020204" pitchFamily="34" charset="0"/>
            </a:endParaRPr>
          </a:p>
        </p:txBody>
      </p:sp>
      <p:sp>
        <p:nvSpPr>
          <p:cNvPr id="53" name="Rectangle 52"/>
          <p:cNvSpPr/>
          <p:nvPr/>
        </p:nvSpPr>
        <p:spPr>
          <a:xfrm>
            <a:off x="2104026" y="4543113"/>
            <a:ext cx="1554480" cy="914400"/>
          </a:xfrm>
          <a:prstGeom prst="rect">
            <a:avLst/>
          </a:prstGeom>
          <a:ln w="12700"/>
        </p:spPr>
        <p:style>
          <a:lnRef idx="1">
            <a:schemeClr val="accent1"/>
          </a:lnRef>
          <a:fillRef idx="2">
            <a:schemeClr val="accent1"/>
          </a:fillRef>
          <a:effectRef idx="1">
            <a:schemeClr val="accent1"/>
          </a:effectRef>
          <a:fontRef idx="minor">
            <a:schemeClr val="dk1"/>
          </a:fontRef>
        </p:style>
        <p:txBody>
          <a:bodyPr rtlCol="0" anchor="ctr"/>
          <a:lstStyle/>
          <a:p>
            <a:pPr algn="ctr" defTabSz="457200"/>
            <a:r>
              <a:rPr lang="en-CA" sz="1200" b="1" dirty="0">
                <a:solidFill>
                  <a:prstClr val="black"/>
                </a:solidFill>
                <a:latin typeface="Arial" panose="020B0604020202020204" pitchFamily="34" charset="0"/>
                <a:cs typeface="Arial" panose="020B0604020202020204" pitchFamily="34" charset="0"/>
              </a:rPr>
              <a:t>WILLS &amp;</a:t>
            </a:r>
          </a:p>
          <a:p>
            <a:pPr algn="ctr" defTabSz="457200"/>
            <a:r>
              <a:rPr lang="en-CA" sz="1200" b="1" dirty="0">
                <a:solidFill>
                  <a:prstClr val="black"/>
                </a:solidFill>
                <a:latin typeface="Arial" panose="020B0604020202020204" pitchFamily="34" charset="0"/>
                <a:cs typeface="Arial" panose="020B0604020202020204" pitchFamily="34" charset="0"/>
              </a:rPr>
              <a:t>TRUSTS</a:t>
            </a:r>
            <a:endParaRPr lang="en-US" sz="1200" b="1" dirty="0">
              <a:solidFill>
                <a:prstClr val="black"/>
              </a:solidFill>
              <a:latin typeface="Arial" panose="020B0604020202020204" pitchFamily="34" charset="0"/>
              <a:cs typeface="Arial" panose="020B0604020202020204" pitchFamily="34" charset="0"/>
            </a:endParaRPr>
          </a:p>
        </p:txBody>
      </p:sp>
      <p:sp>
        <p:nvSpPr>
          <p:cNvPr id="54" name="Rectangle 53"/>
          <p:cNvSpPr/>
          <p:nvPr/>
        </p:nvSpPr>
        <p:spPr>
          <a:xfrm>
            <a:off x="3722530" y="4542080"/>
            <a:ext cx="1554480" cy="914400"/>
          </a:xfrm>
          <a:prstGeom prst="rect">
            <a:avLst/>
          </a:prstGeom>
          <a:solidFill>
            <a:srgbClr val="996633"/>
          </a:solidFill>
          <a:ln w="12700"/>
        </p:spPr>
        <p:style>
          <a:lnRef idx="1">
            <a:schemeClr val="accent2"/>
          </a:lnRef>
          <a:fillRef idx="2">
            <a:schemeClr val="accent2"/>
          </a:fillRef>
          <a:effectRef idx="1">
            <a:schemeClr val="accent2"/>
          </a:effectRef>
          <a:fontRef idx="minor">
            <a:schemeClr val="dk1"/>
          </a:fontRef>
        </p:style>
        <p:txBody>
          <a:bodyPr rtlCol="0" anchor="ctr"/>
          <a:lstStyle/>
          <a:p>
            <a:pPr algn="ctr" defTabSz="457200"/>
            <a:r>
              <a:rPr lang="en-CA" sz="1200" b="1" dirty="0">
                <a:solidFill>
                  <a:schemeClr val="bg1"/>
                </a:solidFill>
                <a:latin typeface="Arial" panose="020B0604020202020204" pitchFamily="34" charset="0"/>
                <a:cs typeface="Arial" panose="020B0604020202020204" pitchFamily="34" charset="0"/>
              </a:rPr>
              <a:t>INSURANCE</a:t>
            </a:r>
            <a:r>
              <a:rPr lang="en-CA" sz="1400" b="1" dirty="0">
                <a:solidFill>
                  <a:prstClr val="black"/>
                </a:solidFill>
                <a:latin typeface="Arial" panose="020B0604020202020204" pitchFamily="34" charset="0"/>
                <a:cs typeface="Arial" panose="020B0604020202020204" pitchFamily="34" charset="0"/>
              </a:rPr>
              <a:t>	</a:t>
            </a:r>
            <a:endParaRPr lang="en-US" sz="1400" b="1" dirty="0">
              <a:solidFill>
                <a:prstClr val="black"/>
              </a:solidFill>
              <a:latin typeface="Arial" panose="020B0604020202020204" pitchFamily="34" charset="0"/>
              <a:cs typeface="Arial" panose="020B0604020202020204" pitchFamily="34" charset="0"/>
            </a:endParaRPr>
          </a:p>
        </p:txBody>
      </p:sp>
      <p:sp>
        <p:nvSpPr>
          <p:cNvPr id="55" name="Rectangle 54"/>
          <p:cNvSpPr/>
          <p:nvPr/>
        </p:nvSpPr>
        <p:spPr>
          <a:xfrm>
            <a:off x="7154717" y="4543113"/>
            <a:ext cx="1706880" cy="914400"/>
          </a:xfrm>
          <a:prstGeom prst="rect">
            <a:avLst/>
          </a:prstGeom>
          <a:blipFill>
            <a:blip r:embed="rId4"/>
            <a:tile tx="0" ty="0" sx="100000" sy="100000" flip="none" algn="tl"/>
          </a:blipFill>
          <a:ln w="12700"/>
        </p:spPr>
        <p:style>
          <a:lnRef idx="1">
            <a:schemeClr val="accent4"/>
          </a:lnRef>
          <a:fillRef idx="2">
            <a:schemeClr val="accent4"/>
          </a:fillRef>
          <a:effectRef idx="1">
            <a:schemeClr val="accent4"/>
          </a:effectRef>
          <a:fontRef idx="minor">
            <a:schemeClr val="dk1"/>
          </a:fontRef>
        </p:style>
        <p:txBody>
          <a:bodyPr rtlCol="0" anchor="ctr"/>
          <a:lstStyle/>
          <a:p>
            <a:pPr algn="ctr" defTabSz="457200"/>
            <a:r>
              <a:rPr lang="en-CA" sz="1200" b="1" dirty="0">
                <a:solidFill>
                  <a:prstClr val="black"/>
                </a:solidFill>
                <a:latin typeface="Arial" panose="020B0604020202020204" pitchFamily="34" charset="0"/>
                <a:cs typeface="Arial" panose="020B0604020202020204" pitchFamily="34" charset="0"/>
              </a:rPr>
              <a:t>PHILANTHROPY</a:t>
            </a:r>
            <a:endParaRPr lang="en-US" sz="1200" b="1" dirty="0">
              <a:solidFill>
                <a:prstClr val="black"/>
              </a:solidFill>
              <a:latin typeface="Arial" panose="020B0604020202020204" pitchFamily="34" charset="0"/>
              <a:cs typeface="Arial" panose="020B0604020202020204" pitchFamily="34" charset="0"/>
            </a:endParaRPr>
          </a:p>
        </p:txBody>
      </p:sp>
      <p:sp>
        <p:nvSpPr>
          <p:cNvPr id="56" name="Rectangle 55"/>
          <p:cNvSpPr/>
          <p:nvPr/>
        </p:nvSpPr>
        <p:spPr>
          <a:xfrm>
            <a:off x="5431971" y="4542080"/>
            <a:ext cx="1554480" cy="914400"/>
          </a:xfrm>
          <a:prstGeom prst="rect">
            <a:avLst/>
          </a:prstGeom>
          <a:solidFill>
            <a:srgbClr val="92D050"/>
          </a:solidFill>
          <a:ln w="12700"/>
        </p:spPr>
        <p:style>
          <a:lnRef idx="1">
            <a:schemeClr val="accent3"/>
          </a:lnRef>
          <a:fillRef idx="2">
            <a:schemeClr val="accent3"/>
          </a:fillRef>
          <a:effectRef idx="1">
            <a:schemeClr val="accent3"/>
          </a:effectRef>
          <a:fontRef idx="minor">
            <a:schemeClr val="dk1"/>
          </a:fontRef>
        </p:style>
        <p:txBody>
          <a:bodyPr rtlCol="0" anchor="ctr"/>
          <a:lstStyle/>
          <a:p>
            <a:pPr algn="ctr" defTabSz="457200"/>
            <a:r>
              <a:rPr lang="en-CA" sz="1200" b="1" dirty="0">
                <a:solidFill>
                  <a:prstClr val="black"/>
                </a:solidFill>
                <a:latin typeface="Arial" panose="020B0604020202020204" pitchFamily="34" charset="0"/>
                <a:cs typeface="Arial" panose="020B0604020202020204" pitchFamily="34" charset="0"/>
              </a:rPr>
              <a:t>INVESTMENTS</a:t>
            </a:r>
            <a:endParaRPr lang="en-US" sz="1200" b="1" dirty="0">
              <a:solidFill>
                <a:prstClr val="black"/>
              </a:solidFill>
              <a:latin typeface="Arial" panose="020B0604020202020204" pitchFamily="34" charset="0"/>
              <a:cs typeface="Arial" panose="020B0604020202020204" pitchFamily="34" charset="0"/>
            </a:endParaRPr>
          </a:p>
        </p:txBody>
      </p:sp>
      <p:cxnSp>
        <p:nvCxnSpPr>
          <p:cNvPr id="61" name="Straight Connector 60"/>
          <p:cNvCxnSpPr/>
          <p:nvPr/>
        </p:nvCxnSpPr>
        <p:spPr>
          <a:xfrm>
            <a:off x="391811" y="4135349"/>
            <a:ext cx="8595360" cy="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17" name="TextBox 16"/>
          <p:cNvSpPr txBox="1"/>
          <p:nvPr/>
        </p:nvSpPr>
        <p:spPr>
          <a:xfrm>
            <a:off x="7261804" y="3804449"/>
            <a:ext cx="1167896" cy="738664"/>
          </a:xfrm>
          <a:prstGeom prst="rect">
            <a:avLst/>
          </a:prstGeom>
          <a:noFill/>
        </p:spPr>
        <p:txBody>
          <a:bodyPr wrap="square" rtlCol="0">
            <a:spAutoFit/>
          </a:bodyPr>
          <a:lstStyle/>
          <a:p>
            <a:pPr algn="ctr" defTabSz="457200"/>
            <a:r>
              <a:rPr lang="en-CA" sz="1400" b="1" dirty="0">
                <a:solidFill>
                  <a:prstClr val="black"/>
                </a:solidFill>
                <a:latin typeface="Arial" panose="020B0604020202020204" pitchFamily="34" charset="0"/>
                <a:cs typeface="Arial" panose="020B0604020202020204" pitchFamily="34" charset="0"/>
              </a:rPr>
              <a:t>You</a:t>
            </a:r>
          </a:p>
          <a:p>
            <a:pPr algn="ctr" defTabSz="457200"/>
            <a:endParaRPr lang="en-CA" sz="1400" b="1" dirty="0">
              <a:solidFill>
                <a:prstClr val="black"/>
              </a:solidFill>
              <a:latin typeface="Arial" panose="020B0604020202020204" pitchFamily="34" charset="0"/>
              <a:cs typeface="Arial" panose="020B0604020202020204" pitchFamily="34" charset="0"/>
            </a:endParaRPr>
          </a:p>
          <a:p>
            <a:pPr algn="ctr" defTabSz="457200"/>
            <a:r>
              <a:rPr lang="en-CA" sz="1400" b="1" dirty="0">
                <a:solidFill>
                  <a:prstClr val="black"/>
                </a:solidFill>
                <a:latin typeface="Arial" panose="020B0604020202020204" pitchFamily="34" charset="0"/>
                <a:cs typeface="Arial" panose="020B0604020202020204" pitchFamily="34" charset="0"/>
              </a:rPr>
              <a:t>Your Stuff</a:t>
            </a:r>
            <a:endParaRPr lang="en-US" dirty="0">
              <a:solidFill>
                <a:prstClr val="black"/>
              </a:solidFill>
            </a:endParaRPr>
          </a:p>
        </p:txBody>
      </p:sp>
      <p:sp>
        <p:nvSpPr>
          <p:cNvPr id="18" name="Rectangle 17"/>
          <p:cNvSpPr/>
          <p:nvPr/>
        </p:nvSpPr>
        <p:spPr>
          <a:xfrm>
            <a:off x="0" y="0"/>
            <a:ext cx="9144000" cy="1104900"/>
          </a:xfrm>
          <a:prstGeom prst="rect">
            <a:avLst/>
          </a:prstGeom>
          <a:solidFill>
            <a:srgbClr val="005F7F"/>
          </a:solidFill>
          <a:ln>
            <a:solidFill>
              <a:schemeClr val="tx2">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sz="2400" b="1" dirty="0" smtClean="0"/>
              <a:t>Framing the client discussion:</a:t>
            </a:r>
            <a:endParaRPr lang="en-CA" sz="1400" b="1" dirty="0"/>
          </a:p>
        </p:txBody>
      </p:sp>
      <p:sp>
        <p:nvSpPr>
          <p:cNvPr id="4" name="TextBox 3"/>
          <p:cNvSpPr txBox="1"/>
          <p:nvPr/>
        </p:nvSpPr>
        <p:spPr>
          <a:xfrm>
            <a:off x="3442407" y="532636"/>
            <a:ext cx="1723604" cy="3154710"/>
          </a:xfrm>
          <a:prstGeom prst="rect">
            <a:avLst/>
          </a:prstGeom>
          <a:noFill/>
        </p:spPr>
        <p:txBody>
          <a:bodyPr wrap="square" rtlCol="0">
            <a:spAutoFit/>
          </a:bodyPr>
          <a:lstStyle/>
          <a:p>
            <a:r>
              <a:rPr lang="en-US" sz="19900" dirty="0" smtClean="0">
                <a:latin typeface="SimSun-ExtB" panose="02010609060101010101" pitchFamily="49" charset="-122"/>
                <a:ea typeface="SimSun-ExtB" panose="02010609060101010101" pitchFamily="49" charset="-122"/>
              </a:rPr>
              <a:t>?</a:t>
            </a:r>
            <a:endParaRPr lang="en-US" sz="19900" dirty="0">
              <a:latin typeface="SimSun-ExtB" panose="02010609060101010101" pitchFamily="49" charset="-122"/>
              <a:ea typeface="SimSun-ExtB" panose="02010609060101010101" pitchFamily="49" charset="-122"/>
            </a:endParaRPr>
          </a:p>
        </p:txBody>
      </p:sp>
      <p:sp>
        <p:nvSpPr>
          <p:cNvPr id="5" name="TextBox 4"/>
          <p:cNvSpPr txBox="1"/>
          <p:nvPr/>
        </p:nvSpPr>
        <p:spPr>
          <a:xfrm>
            <a:off x="2552768" y="3687346"/>
            <a:ext cx="3502882" cy="369332"/>
          </a:xfrm>
          <a:prstGeom prst="rect">
            <a:avLst/>
          </a:prstGeom>
          <a:noFill/>
        </p:spPr>
        <p:txBody>
          <a:bodyPr wrap="none" rtlCol="0">
            <a:spAutoFit/>
          </a:bodyPr>
          <a:lstStyle/>
          <a:p>
            <a:r>
              <a:rPr lang="en-US" sz="1800" b="1" dirty="0" smtClean="0">
                <a:solidFill>
                  <a:schemeClr val="accent6">
                    <a:lumMod val="50000"/>
                    <a:lumOff val="50000"/>
                  </a:schemeClr>
                </a:solidFill>
              </a:rPr>
              <a:t>What do you really want?</a:t>
            </a:r>
            <a:endParaRPr lang="en-US" sz="1800" b="1" dirty="0">
              <a:solidFill>
                <a:schemeClr val="accent6">
                  <a:lumMod val="50000"/>
                  <a:lumOff val="50000"/>
                </a:schemeClr>
              </a:solidFill>
            </a:endParaRPr>
          </a:p>
        </p:txBody>
      </p:sp>
      <p:sp>
        <p:nvSpPr>
          <p:cNvPr id="22" name="TextBox 21"/>
          <p:cNvSpPr txBox="1"/>
          <p:nvPr/>
        </p:nvSpPr>
        <p:spPr>
          <a:xfrm>
            <a:off x="2096708" y="5595718"/>
            <a:ext cx="4806124" cy="369332"/>
          </a:xfrm>
          <a:prstGeom prst="rect">
            <a:avLst/>
          </a:prstGeom>
          <a:noFill/>
        </p:spPr>
        <p:txBody>
          <a:bodyPr wrap="none" rtlCol="0">
            <a:spAutoFit/>
          </a:bodyPr>
          <a:lstStyle/>
          <a:p>
            <a:r>
              <a:rPr lang="en-US" sz="1800" b="1" dirty="0" smtClean="0">
                <a:solidFill>
                  <a:schemeClr val="accent6">
                    <a:lumMod val="50000"/>
                    <a:lumOff val="50000"/>
                  </a:schemeClr>
                </a:solidFill>
              </a:rPr>
              <a:t>What can </a:t>
            </a:r>
            <a:r>
              <a:rPr lang="en-US" sz="1800" b="1" u="sng" dirty="0" smtClean="0">
                <a:solidFill>
                  <a:schemeClr val="accent6">
                    <a:lumMod val="50000"/>
                    <a:lumOff val="50000"/>
                  </a:schemeClr>
                </a:solidFill>
              </a:rPr>
              <a:t>we</a:t>
            </a:r>
            <a:r>
              <a:rPr lang="en-US" sz="1800" b="1" dirty="0" smtClean="0">
                <a:solidFill>
                  <a:schemeClr val="accent6">
                    <a:lumMod val="50000"/>
                    <a:lumOff val="50000"/>
                  </a:schemeClr>
                </a:solidFill>
              </a:rPr>
              <a:t> do to help you get it?</a:t>
            </a:r>
            <a:endParaRPr lang="en-US" sz="1800" b="1" dirty="0">
              <a:solidFill>
                <a:schemeClr val="accent6">
                  <a:lumMod val="50000"/>
                  <a:lumOff val="50000"/>
                </a:schemeClr>
              </a:solidFill>
            </a:endParaRPr>
          </a:p>
        </p:txBody>
      </p:sp>
      <p:cxnSp>
        <p:nvCxnSpPr>
          <p:cNvPr id="3" name="Straight Arrow Connector 2"/>
          <p:cNvCxnSpPr/>
          <p:nvPr/>
        </p:nvCxnSpPr>
        <p:spPr>
          <a:xfrm flipH="1">
            <a:off x="1257387" y="3325827"/>
            <a:ext cx="2869551" cy="1380010"/>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p:nvPr/>
        </p:nvCxnSpPr>
        <p:spPr>
          <a:xfrm>
            <a:off x="4126938" y="3325827"/>
            <a:ext cx="457200" cy="1445777"/>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p:nvPr/>
        </p:nvCxnSpPr>
        <p:spPr>
          <a:xfrm>
            <a:off x="4126938" y="3325827"/>
            <a:ext cx="2015735" cy="1380010"/>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0" name="Straight Arrow Connector 19"/>
          <p:cNvCxnSpPr/>
          <p:nvPr/>
        </p:nvCxnSpPr>
        <p:spPr>
          <a:xfrm>
            <a:off x="4126938" y="3325827"/>
            <a:ext cx="3881219" cy="1380010"/>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1" name="Straight Arrow Connector 20"/>
          <p:cNvCxnSpPr/>
          <p:nvPr/>
        </p:nvCxnSpPr>
        <p:spPr>
          <a:xfrm flipH="1">
            <a:off x="3140308" y="3325827"/>
            <a:ext cx="986630" cy="1380010"/>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custDataLst>
      <p:tags r:id="rId1"/>
    </p:custDataLst>
    <p:extLst>
      <p:ext uri="{BB962C8B-B14F-4D97-AF65-F5344CB8AC3E}">
        <p14:creationId xmlns:p14="http://schemas.microsoft.com/office/powerpoint/2010/main" val="488798436"/>
      </p:ext>
    </p:extLst>
  </p:cSld>
  <p:clrMapOvr>
    <a:masterClrMapping/>
  </p:clrMapOvr>
  <mc:AlternateContent xmlns:mc="http://schemas.openxmlformats.org/markup-compatibility/2006" xmlns:p14="http://schemas.microsoft.com/office/powerpoint/2010/main">
    <mc:Choice Requires="p14">
      <p:transition spd="slow" p14:dur="2000" advTm="170988"/>
    </mc:Choice>
    <mc:Fallback xmlns="">
      <p:transition spd="slow" advTm="170988"/>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9" presetClass="emph" presetSubtype="0" grpId="0" nodeType="clickEffect">
                                  <p:stCondLst>
                                    <p:cond delay="0"/>
                                  </p:stCondLst>
                                  <p:childTnLst>
                                    <p:set>
                                      <p:cBhvr rctx="PPT">
                                        <p:cTn id="13" dur="indefinite"/>
                                        <p:tgtEl>
                                          <p:spTgt spid="13"/>
                                        </p:tgtEl>
                                        <p:attrNameLst>
                                          <p:attrName>style.opacity</p:attrName>
                                        </p:attrNameLst>
                                      </p:cBhvr>
                                      <p:to>
                                        <p:strVal val="0.5"/>
                                      </p:to>
                                    </p:set>
                                    <p:animEffect filter="image" prLst="opacity: 0.5">
                                      <p:cBhvr rctx="IE">
                                        <p:cTn id="14" dur="indefinite"/>
                                        <p:tgtEl>
                                          <p:spTgt spid="13"/>
                                        </p:tgtEl>
                                      </p:cBhvr>
                                    </p:animEffect>
                                  </p:childTnLst>
                                </p:cTn>
                              </p:par>
                            </p:childTnLst>
                          </p:cTn>
                        </p:par>
                      </p:childTnLst>
                    </p:cTn>
                  </p:par>
                  <p:par>
                    <p:cTn id="15" fill="hold">
                      <p:stCondLst>
                        <p:cond delay="indefinite"/>
                      </p:stCondLst>
                      <p:childTnLst>
                        <p:par>
                          <p:cTn id="16" fill="hold">
                            <p:stCondLst>
                              <p:cond delay="0"/>
                            </p:stCondLst>
                            <p:childTnLst>
                              <p:par>
                                <p:cTn id="17" presetID="31" presetClass="entr" presetSubtype="0" fill="hold" grpId="0" nodeType="clickEffect">
                                  <p:stCondLst>
                                    <p:cond delay="0"/>
                                  </p:stCondLst>
                                  <p:childTnLst>
                                    <p:set>
                                      <p:cBhvr>
                                        <p:cTn id="18" dur="1" fill="hold">
                                          <p:stCondLst>
                                            <p:cond delay="0"/>
                                          </p:stCondLst>
                                        </p:cTn>
                                        <p:tgtEl>
                                          <p:spTgt spid="4"/>
                                        </p:tgtEl>
                                        <p:attrNameLst>
                                          <p:attrName>style.visibility</p:attrName>
                                        </p:attrNameLst>
                                      </p:cBhvr>
                                      <p:to>
                                        <p:strVal val="visible"/>
                                      </p:to>
                                    </p:set>
                                    <p:anim calcmode="lin" valueType="num">
                                      <p:cBhvr>
                                        <p:cTn id="19" dur="1000" fill="hold"/>
                                        <p:tgtEl>
                                          <p:spTgt spid="4"/>
                                        </p:tgtEl>
                                        <p:attrNameLst>
                                          <p:attrName>ppt_w</p:attrName>
                                        </p:attrNameLst>
                                      </p:cBhvr>
                                      <p:tavLst>
                                        <p:tav tm="0">
                                          <p:val>
                                            <p:fltVal val="0"/>
                                          </p:val>
                                        </p:tav>
                                        <p:tav tm="100000">
                                          <p:val>
                                            <p:strVal val="#ppt_w"/>
                                          </p:val>
                                        </p:tav>
                                      </p:tavLst>
                                    </p:anim>
                                    <p:anim calcmode="lin" valueType="num">
                                      <p:cBhvr>
                                        <p:cTn id="20" dur="1000" fill="hold"/>
                                        <p:tgtEl>
                                          <p:spTgt spid="4"/>
                                        </p:tgtEl>
                                        <p:attrNameLst>
                                          <p:attrName>ppt_h</p:attrName>
                                        </p:attrNameLst>
                                      </p:cBhvr>
                                      <p:tavLst>
                                        <p:tav tm="0">
                                          <p:val>
                                            <p:fltVal val="0"/>
                                          </p:val>
                                        </p:tav>
                                        <p:tav tm="100000">
                                          <p:val>
                                            <p:strVal val="#ppt_h"/>
                                          </p:val>
                                        </p:tav>
                                      </p:tavLst>
                                    </p:anim>
                                    <p:anim calcmode="lin" valueType="num">
                                      <p:cBhvr>
                                        <p:cTn id="21" dur="1000" fill="hold"/>
                                        <p:tgtEl>
                                          <p:spTgt spid="4"/>
                                        </p:tgtEl>
                                        <p:attrNameLst>
                                          <p:attrName>style.rotation</p:attrName>
                                        </p:attrNameLst>
                                      </p:cBhvr>
                                      <p:tavLst>
                                        <p:tav tm="0">
                                          <p:val>
                                            <p:fltVal val="90"/>
                                          </p:val>
                                        </p:tav>
                                        <p:tav tm="100000">
                                          <p:val>
                                            <p:fltVal val="0"/>
                                          </p:val>
                                        </p:tav>
                                      </p:tavLst>
                                    </p:anim>
                                    <p:animEffect transition="in" filter="fade">
                                      <p:cBhvr>
                                        <p:cTn id="22" dur="1000"/>
                                        <p:tgtEl>
                                          <p:spTgt spid="4"/>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1" fill="hold" nodeType="clickEffect">
                                  <p:stCondLst>
                                    <p:cond delay="0"/>
                                  </p:stCondLst>
                                  <p:childTnLst>
                                    <p:set>
                                      <p:cBhvr>
                                        <p:cTn id="26" dur="1" fill="hold">
                                          <p:stCondLst>
                                            <p:cond delay="0"/>
                                          </p:stCondLst>
                                        </p:cTn>
                                        <p:tgtEl>
                                          <p:spTgt spid="20"/>
                                        </p:tgtEl>
                                        <p:attrNameLst>
                                          <p:attrName>style.visibility</p:attrName>
                                        </p:attrNameLst>
                                      </p:cBhvr>
                                      <p:to>
                                        <p:strVal val="visible"/>
                                      </p:to>
                                    </p:set>
                                    <p:animEffect transition="in" filter="wipe(up)">
                                      <p:cBhvr>
                                        <p:cTn id="27" dur="500"/>
                                        <p:tgtEl>
                                          <p:spTgt spid="20"/>
                                        </p:tgtEl>
                                      </p:cBhvr>
                                    </p:animEffect>
                                  </p:childTnLst>
                                </p:cTn>
                              </p:par>
                              <p:par>
                                <p:cTn id="28" presetID="22" presetClass="entr" presetSubtype="1" fill="hold" nodeType="withEffect">
                                  <p:stCondLst>
                                    <p:cond delay="0"/>
                                  </p:stCondLst>
                                  <p:childTnLst>
                                    <p:set>
                                      <p:cBhvr>
                                        <p:cTn id="29" dur="1" fill="hold">
                                          <p:stCondLst>
                                            <p:cond delay="0"/>
                                          </p:stCondLst>
                                        </p:cTn>
                                        <p:tgtEl>
                                          <p:spTgt spid="19"/>
                                        </p:tgtEl>
                                        <p:attrNameLst>
                                          <p:attrName>style.visibility</p:attrName>
                                        </p:attrNameLst>
                                      </p:cBhvr>
                                      <p:to>
                                        <p:strVal val="visible"/>
                                      </p:to>
                                    </p:set>
                                    <p:animEffect transition="in" filter="wipe(up)">
                                      <p:cBhvr>
                                        <p:cTn id="30" dur="500"/>
                                        <p:tgtEl>
                                          <p:spTgt spid="19"/>
                                        </p:tgtEl>
                                      </p:cBhvr>
                                    </p:animEffect>
                                  </p:childTnLst>
                                </p:cTn>
                              </p:par>
                              <p:par>
                                <p:cTn id="31" presetID="22" presetClass="entr" presetSubtype="1" fill="hold" nodeType="withEffect">
                                  <p:stCondLst>
                                    <p:cond delay="0"/>
                                  </p:stCondLst>
                                  <p:childTnLst>
                                    <p:set>
                                      <p:cBhvr>
                                        <p:cTn id="32" dur="1" fill="hold">
                                          <p:stCondLst>
                                            <p:cond delay="0"/>
                                          </p:stCondLst>
                                        </p:cTn>
                                        <p:tgtEl>
                                          <p:spTgt spid="16"/>
                                        </p:tgtEl>
                                        <p:attrNameLst>
                                          <p:attrName>style.visibility</p:attrName>
                                        </p:attrNameLst>
                                      </p:cBhvr>
                                      <p:to>
                                        <p:strVal val="visible"/>
                                      </p:to>
                                    </p:set>
                                    <p:animEffect transition="in" filter="wipe(up)">
                                      <p:cBhvr>
                                        <p:cTn id="33" dur="500"/>
                                        <p:tgtEl>
                                          <p:spTgt spid="16"/>
                                        </p:tgtEl>
                                      </p:cBhvr>
                                    </p:animEffect>
                                  </p:childTnLst>
                                </p:cTn>
                              </p:par>
                              <p:par>
                                <p:cTn id="34" presetID="22" presetClass="entr" presetSubtype="1" fill="hold" nodeType="withEffect">
                                  <p:stCondLst>
                                    <p:cond delay="0"/>
                                  </p:stCondLst>
                                  <p:childTnLst>
                                    <p:set>
                                      <p:cBhvr>
                                        <p:cTn id="35" dur="1" fill="hold">
                                          <p:stCondLst>
                                            <p:cond delay="0"/>
                                          </p:stCondLst>
                                        </p:cTn>
                                        <p:tgtEl>
                                          <p:spTgt spid="21"/>
                                        </p:tgtEl>
                                        <p:attrNameLst>
                                          <p:attrName>style.visibility</p:attrName>
                                        </p:attrNameLst>
                                      </p:cBhvr>
                                      <p:to>
                                        <p:strVal val="visible"/>
                                      </p:to>
                                    </p:set>
                                    <p:animEffect transition="in" filter="wipe(up)">
                                      <p:cBhvr>
                                        <p:cTn id="36" dur="500"/>
                                        <p:tgtEl>
                                          <p:spTgt spid="21"/>
                                        </p:tgtEl>
                                      </p:cBhvr>
                                    </p:animEffect>
                                  </p:childTnLst>
                                </p:cTn>
                              </p:par>
                              <p:par>
                                <p:cTn id="37" presetID="22" presetClass="entr" presetSubtype="1" fill="hold" nodeType="withEffect">
                                  <p:stCondLst>
                                    <p:cond delay="0"/>
                                  </p:stCondLst>
                                  <p:childTnLst>
                                    <p:set>
                                      <p:cBhvr>
                                        <p:cTn id="38" dur="1" fill="hold">
                                          <p:stCondLst>
                                            <p:cond delay="0"/>
                                          </p:stCondLst>
                                        </p:cTn>
                                        <p:tgtEl>
                                          <p:spTgt spid="3"/>
                                        </p:tgtEl>
                                        <p:attrNameLst>
                                          <p:attrName>style.visibility</p:attrName>
                                        </p:attrNameLst>
                                      </p:cBhvr>
                                      <p:to>
                                        <p:strVal val="visible"/>
                                      </p:to>
                                    </p:set>
                                    <p:animEffect transition="in" filter="wipe(up)">
                                      <p:cBhvr>
                                        <p:cTn id="39" dur="500"/>
                                        <p:tgtEl>
                                          <p:spTgt spid="3"/>
                                        </p:tgtEl>
                                      </p:cBhvr>
                                    </p:animEffect>
                                  </p:childTnLst>
                                </p:cTn>
                              </p:par>
                            </p:childTnLst>
                          </p:cTn>
                        </p:par>
                      </p:childTnLst>
                    </p:cTn>
                  </p:par>
                  <p:par>
                    <p:cTn id="40" fill="hold">
                      <p:stCondLst>
                        <p:cond delay="indefinite"/>
                      </p:stCondLst>
                      <p:childTnLst>
                        <p:par>
                          <p:cTn id="41" fill="hold">
                            <p:stCondLst>
                              <p:cond delay="0"/>
                            </p:stCondLst>
                            <p:childTnLst>
                              <p:par>
                                <p:cTn id="42" presetID="42" presetClass="entr" presetSubtype="0" fill="hold" grpId="0" nodeType="clickEffect">
                                  <p:stCondLst>
                                    <p:cond delay="0"/>
                                  </p:stCondLst>
                                  <p:childTnLst>
                                    <p:set>
                                      <p:cBhvr>
                                        <p:cTn id="43" dur="1" fill="hold">
                                          <p:stCondLst>
                                            <p:cond delay="0"/>
                                          </p:stCondLst>
                                        </p:cTn>
                                        <p:tgtEl>
                                          <p:spTgt spid="22"/>
                                        </p:tgtEl>
                                        <p:attrNameLst>
                                          <p:attrName>style.visibility</p:attrName>
                                        </p:attrNameLst>
                                      </p:cBhvr>
                                      <p:to>
                                        <p:strVal val="visible"/>
                                      </p:to>
                                    </p:set>
                                    <p:animEffect transition="in" filter="fade">
                                      <p:cBhvr>
                                        <p:cTn id="44" dur="1000"/>
                                        <p:tgtEl>
                                          <p:spTgt spid="22"/>
                                        </p:tgtEl>
                                      </p:cBhvr>
                                    </p:animEffect>
                                    <p:anim calcmode="lin" valueType="num">
                                      <p:cBhvr>
                                        <p:cTn id="45" dur="1000" fill="hold"/>
                                        <p:tgtEl>
                                          <p:spTgt spid="22"/>
                                        </p:tgtEl>
                                        <p:attrNameLst>
                                          <p:attrName>ppt_x</p:attrName>
                                        </p:attrNameLst>
                                      </p:cBhvr>
                                      <p:tavLst>
                                        <p:tav tm="0">
                                          <p:val>
                                            <p:strVal val="#ppt_x"/>
                                          </p:val>
                                        </p:tav>
                                        <p:tav tm="100000">
                                          <p:val>
                                            <p:strVal val="#ppt_x"/>
                                          </p:val>
                                        </p:tav>
                                      </p:tavLst>
                                    </p:anim>
                                    <p:anim calcmode="lin" valueType="num">
                                      <p:cBhvr>
                                        <p:cTn id="46" dur="1000" fill="hold"/>
                                        <p:tgtEl>
                                          <p:spTgt spid="2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4" grpId="0"/>
      <p:bldP spid="5" grpId="0"/>
      <p:bldP spid="2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5923" name="Rectangle 3"/>
          <p:cNvSpPr>
            <a:spLocks noGrp="1" noChangeArrowheads="1"/>
          </p:cNvSpPr>
          <p:nvPr>
            <p:ph type="body" idx="1"/>
          </p:nvPr>
        </p:nvSpPr>
        <p:spPr>
          <a:xfrm>
            <a:off x="457200" y="1436828"/>
            <a:ext cx="8229600" cy="4525963"/>
          </a:xfrm>
        </p:spPr>
        <p:txBody>
          <a:bodyPr>
            <a:normAutofit/>
          </a:bodyPr>
          <a:lstStyle/>
          <a:p>
            <a:pPr marL="514350" indent="-514350">
              <a:lnSpc>
                <a:spcPct val="90000"/>
              </a:lnSpc>
              <a:buFont typeface="+mj-lt"/>
              <a:buAutoNum type="arabicPeriod"/>
            </a:pPr>
            <a:r>
              <a:rPr lang="en-US" sz="2400" dirty="0" smtClean="0">
                <a:solidFill>
                  <a:schemeClr val="tx1"/>
                </a:solidFill>
              </a:rPr>
              <a:t>For 150 years, life insurance is a special asset class to support widows and orphans.</a:t>
            </a:r>
            <a:endParaRPr lang="en-US" sz="2400" dirty="0">
              <a:solidFill>
                <a:schemeClr val="tx1"/>
              </a:solidFill>
            </a:endParaRPr>
          </a:p>
          <a:p>
            <a:pPr marL="514350" indent="-514350">
              <a:lnSpc>
                <a:spcPct val="90000"/>
              </a:lnSpc>
              <a:buFont typeface="+mj-lt"/>
              <a:buAutoNum type="arabicPeriod"/>
            </a:pPr>
            <a:r>
              <a:rPr lang="en-US" sz="2400" dirty="0" smtClean="0">
                <a:solidFill>
                  <a:schemeClr val="tx1"/>
                </a:solidFill>
              </a:rPr>
              <a:t>Major overhaul in 1982.</a:t>
            </a:r>
            <a:endParaRPr lang="en-US" sz="2400" dirty="0">
              <a:solidFill>
                <a:schemeClr val="tx1"/>
              </a:solidFill>
            </a:endParaRPr>
          </a:p>
          <a:p>
            <a:pPr marL="514350" indent="-514350">
              <a:lnSpc>
                <a:spcPct val="90000"/>
              </a:lnSpc>
              <a:buFont typeface="+mj-lt"/>
              <a:buAutoNum type="arabicPeriod"/>
            </a:pPr>
            <a:r>
              <a:rPr lang="en-US" sz="2400" dirty="0" smtClean="0">
                <a:solidFill>
                  <a:schemeClr val="tx1"/>
                </a:solidFill>
              </a:rPr>
              <a:t>Stop Loss rules in 1995 (corporate policies).</a:t>
            </a:r>
            <a:endParaRPr lang="en-US" sz="2400" dirty="0">
              <a:solidFill>
                <a:schemeClr val="tx1"/>
              </a:solidFill>
            </a:endParaRPr>
          </a:p>
          <a:p>
            <a:pPr marL="514350" indent="-514350">
              <a:lnSpc>
                <a:spcPct val="90000"/>
              </a:lnSpc>
              <a:buFont typeface="+mj-lt"/>
              <a:buAutoNum type="arabicPeriod"/>
            </a:pPr>
            <a:r>
              <a:rPr lang="en-US" sz="2400" dirty="0" smtClean="0">
                <a:solidFill>
                  <a:schemeClr val="tx1"/>
                </a:solidFill>
              </a:rPr>
              <a:t>Adjustments from 2013-2016, for two reasons:</a:t>
            </a:r>
            <a:br>
              <a:rPr lang="en-US" sz="2400" dirty="0" smtClean="0">
                <a:solidFill>
                  <a:schemeClr val="tx1"/>
                </a:solidFill>
              </a:rPr>
            </a:br>
            <a:r>
              <a:rPr lang="en-US" sz="2400" dirty="0" smtClean="0">
                <a:solidFill>
                  <a:schemeClr val="tx1"/>
                </a:solidFill>
              </a:rPr>
              <a:t>1) Brokers got too cute with the rules.</a:t>
            </a:r>
            <a:br>
              <a:rPr lang="en-US" sz="2400" dirty="0" smtClean="0">
                <a:solidFill>
                  <a:schemeClr val="tx1"/>
                </a:solidFill>
              </a:rPr>
            </a:br>
            <a:r>
              <a:rPr lang="en-US" sz="2400" dirty="0" smtClean="0">
                <a:solidFill>
                  <a:schemeClr val="tx1"/>
                </a:solidFill>
              </a:rPr>
              <a:t>2) Life expectancy has increased by approximately 16.7% in men in 30 years.</a:t>
            </a:r>
          </a:p>
        </p:txBody>
      </p:sp>
      <p:sp>
        <p:nvSpPr>
          <p:cNvPr id="4" name="Rectangle 3"/>
          <p:cNvSpPr/>
          <p:nvPr/>
        </p:nvSpPr>
        <p:spPr>
          <a:xfrm>
            <a:off x="0" y="0"/>
            <a:ext cx="9144000" cy="1104900"/>
          </a:xfrm>
          <a:prstGeom prst="rect">
            <a:avLst/>
          </a:prstGeom>
          <a:solidFill>
            <a:srgbClr val="005F7F"/>
          </a:solidFill>
          <a:ln>
            <a:solidFill>
              <a:schemeClr val="tx2">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sz="2400" b="1" dirty="0" smtClean="0"/>
              <a:t>Life Insurance </a:t>
            </a:r>
            <a:r>
              <a:rPr lang="en-CA" sz="2400" b="1" dirty="0"/>
              <a:t>i</a:t>
            </a:r>
            <a:r>
              <a:rPr lang="en-CA" sz="2400" b="1" dirty="0" smtClean="0"/>
              <a:t>s still available</a:t>
            </a:r>
            <a:endParaRPr lang="en-CA" sz="1400" b="1" dirty="0"/>
          </a:p>
        </p:txBody>
      </p:sp>
    </p:spTree>
    <p:extLst>
      <p:ext uri="{BB962C8B-B14F-4D97-AF65-F5344CB8AC3E}">
        <p14:creationId xmlns:p14="http://schemas.microsoft.com/office/powerpoint/2010/main" val="371562564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465923">
                                            <p:txEl>
                                              <p:pRg st="0" end="0"/>
                                            </p:txEl>
                                          </p:spTgt>
                                        </p:tgtEl>
                                        <p:attrNameLst>
                                          <p:attrName>style.visibility</p:attrName>
                                        </p:attrNameLst>
                                      </p:cBhvr>
                                      <p:to>
                                        <p:strVal val="visible"/>
                                      </p:to>
                                    </p:set>
                                    <p:animEffect transition="in" filter="blinds(horizontal)">
                                      <p:cBhvr>
                                        <p:cTn id="7" dur="1000"/>
                                        <p:tgtEl>
                                          <p:spTgt spid="46592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465923">
                                            <p:txEl>
                                              <p:pRg st="1" end="1"/>
                                            </p:txEl>
                                          </p:spTgt>
                                        </p:tgtEl>
                                        <p:attrNameLst>
                                          <p:attrName>style.visibility</p:attrName>
                                        </p:attrNameLst>
                                      </p:cBhvr>
                                      <p:to>
                                        <p:strVal val="visible"/>
                                      </p:to>
                                    </p:set>
                                    <p:animEffect transition="in" filter="blinds(horizontal)">
                                      <p:cBhvr>
                                        <p:cTn id="12" dur="1000"/>
                                        <p:tgtEl>
                                          <p:spTgt spid="46592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465923">
                                            <p:txEl>
                                              <p:pRg st="2" end="2"/>
                                            </p:txEl>
                                          </p:spTgt>
                                        </p:tgtEl>
                                        <p:attrNameLst>
                                          <p:attrName>style.visibility</p:attrName>
                                        </p:attrNameLst>
                                      </p:cBhvr>
                                      <p:to>
                                        <p:strVal val="visible"/>
                                      </p:to>
                                    </p:set>
                                    <p:animEffect transition="in" filter="blinds(horizontal)">
                                      <p:cBhvr>
                                        <p:cTn id="17" dur="1000"/>
                                        <p:tgtEl>
                                          <p:spTgt spid="46592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465923">
                                            <p:txEl>
                                              <p:pRg st="3" end="3"/>
                                            </p:txEl>
                                          </p:spTgt>
                                        </p:tgtEl>
                                        <p:attrNameLst>
                                          <p:attrName>style.visibility</p:attrName>
                                        </p:attrNameLst>
                                      </p:cBhvr>
                                      <p:to>
                                        <p:strVal val="visible"/>
                                      </p:to>
                                    </p:set>
                                    <p:animEffect transition="in" filter="blinds(horizontal)">
                                      <p:cBhvr>
                                        <p:cTn id="22" dur="1000"/>
                                        <p:tgtEl>
                                          <p:spTgt spid="46592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592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xfrm>
            <a:off x="377221" y="397329"/>
            <a:ext cx="7772400" cy="1143000"/>
          </a:xfrm>
        </p:spPr>
        <p:txBody>
          <a:bodyPr/>
          <a:lstStyle/>
          <a:p>
            <a:pPr>
              <a:defRPr/>
            </a:pPr>
            <a:r>
              <a:rPr lang="en-US" dirty="0" smtClean="0"/>
              <a:t>Early rule change</a:t>
            </a:r>
          </a:p>
        </p:txBody>
      </p:sp>
      <p:sp>
        <p:nvSpPr>
          <p:cNvPr id="47107" name="Rectangle 15"/>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tIns="91440" bIns="91440" anchor="ctr">
            <a:spAutoFit/>
          </a:bodyPr>
          <a:lstStyle/>
          <a:p>
            <a:endParaRPr lang="en-US"/>
          </a:p>
        </p:txBody>
      </p:sp>
      <p:grpSp>
        <p:nvGrpSpPr>
          <p:cNvPr id="47108" name="Group 1"/>
          <p:cNvGrpSpPr>
            <a:grpSpLocks noChangeAspect="1"/>
          </p:cNvGrpSpPr>
          <p:nvPr/>
        </p:nvGrpSpPr>
        <p:grpSpPr bwMode="auto">
          <a:xfrm>
            <a:off x="533400" y="2285722"/>
            <a:ext cx="7808913" cy="3586440"/>
            <a:chOff x="1800" y="5927"/>
            <a:chExt cx="8640" cy="3968"/>
          </a:xfrm>
        </p:grpSpPr>
        <p:sp>
          <p:nvSpPr>
            <p:cNvPr id="47109" name="AutoShape 14"/>
            <p:cNvSpPr>
              <a:spLocks noChangeAspect="1" noChangeArrowheads="1" noTextEdit="1"/>
            </p:cNvSpPr>
            <p:nvPr/>
          </p:nvSpPr>
          <p:spPr bwMode="auto">
            <a:xfrm>
              <a:off x="1800" y="5927"/>
              <a:ext cx="8640" cy="39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47110" name="Line 13"/>
            <p:cNvSpPr>
              <a:spLocks noChangeShapeType="1"/>
            </p:cNvSpPr>
            <p:nvPr/>
          </p:nvSpPr>
          <p:spPr bwMode="auto">
            <a:xfrm flipV="1">
              <a:off x="5928" y="8031"/>
              <a:ext cx="1" cy="720"/>
            </a:xfrm>
            <a:prstGeom prst="line">
              <a:avLst/>
            </a:prstGeom>
            <a:noFill/>
            <a:ln w="1905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7111" name="Text Box 12"/>
            <p:cNvSpPr txBox="1">
              <a:spLocks noChangeArrowheads="1"/>
            </p:cNvSpPr>
            <p:nvPr/>
          </p:nvSpPr>
          <p:spPr bwMode="auto">
            <a:xfrm>
              <a:off x="4835" y="8541"/>
              <a:ext cx="2935" cy="1260"/>
            </a:xfrm>
            <a:prstGeom prst="rect">
              <a:avLst/>
            </a:prstGeom>
            <a:solidFill>
              <a:srgbClr val="99CC00"/>
            </a:solidFill>
            <a:ln w="9525">
              <a:solidFill>
                <a:srgbClr val="000000"/>
              </a:solidFill>
              <a:miter lim="800000"/>
              <a:headEnd/>
              <a:tailEnd/>
            </a:ln>
          </p:spPr>
          <p:txBody>
            <a:bodyPr/>
            <a:lstStyle>
              <a:lvl1pPr>
                <a:defRPr sz="2800" b="1">
                  <a:solidFill>
                    <a:schemeClr val="bg2"/>
                  </a:solidFill>
                  <a:latin typeface="Arial" charset="0"/>
                </a:defRPr>
              </a:lvl1pPr>
              <a:lvl2pPr marL="742950" indent="-285750">
                <a:defRPr sz="2800" b="1">
                  <a:solidFill>
                    <a:schemeClr val="bg2"/>
                  </a:solidFill>
                  <a:latin typeface="Arial" charset="0"/>
                </a:defRPr>
              </a:lvl2pPr>
              <a:lvl3pPr marL="1143000" indent="-228600">
                <a:defRPr sz="2800" b="1">
                  <a:solidFill>
                    <a:schemeClr val="bg2"/>
                  </a:solidFill>
                  <a:latin typeface="Arial" charset="0"/>
                </a:defRPr>
              </a:lvl3pPr>
              <a:lvl4pPr marL="1600200" indent="-228600">
                <a:defRPr sz="2800" b="1">
                  <a:solidFill>
                    <a:schemeClr val="bg2"/>
                  </a:solidFill>
                  <a:latin typeface="Arial" charset="0"/>
                </a:defRPr>
              </a:lvl4pPr>
              <a:lvl5pPr marL="2057400" indent="-228600">
                <a:defRPr sz="2800" b="1">
                  <a:solidFill>
                    <a:schemeClr val="bg2"/>
                  </a:solidFill>
                  <a:latin typeface="Arial" charset="0"/>
                </a:defRPr>
              </a:lvl5pPr>
              <a:lvl6pPr marL="2514600" indent="-228600" algn="ctr" eaLnBrk="0" fontAlgn="base" hangingPunct="0">
                <a:spcBef>
                  <a:spcPct val="0"/>
                </a:spcBef>
                <a:spcAft>
                  <a:spcPct val="0"/>
                </a:spcAft>
                <a:defRPr sz="2800" b="1">
                  <a:solidFill>
                    <a:schemeClr val="bg2"/>
                  </a:solidFill>
                  <a:latin typeface="Arial" charset="0"/>
                </a:defRPr>
              </a:lvl6pPr>
              <a:lvl7pPr marL="2971800" indent="-228600" algn="ctr" eaLnBrk="0" fontAlgn="base" hangingPunct="0">
                <a:spcBef>
                  <a:spcPct val="0"/>
                </a:spcBef>
                <a:spcAft>
                  <a:spcPct val="0"/>
                </a:spcAft>
                <a:defRPr sz="2800" b="1">
                  <a:solidFill>
                    <a:schemeClr val="bg2"/>
                  </a:solidFill>
                  <a:latin typeface="Arial" charset="0"/>
                </a:defRPr>
              </a:lvl7pPr>
              <a:lvl8pPr marL="3429000" indent="-228600" algn="ctr" eaLnBrk="0" fontAlgn="base" hangingPunct="0">
                <a:spcBef>
                  <a:spcPct val="0"/>
                </a:spcBef>
                <a:spcAft>
                  <a:spcPct val="0"/>
                </a:spcAft>
                <a:defRPr sz="2800" b="1">
                  <a:solidFill>
                    <a:schemeClr val="bg2"/>
                  </a:solidFill>
                  <a:latin typeface="Arial" charset="0"/>
                </a:defRPr>
              </a:lvl8pPr>
              <a:lvl9pPr marL="3886200" indent="-228600" algn="ctr" eaLnBrk="0" fontAlgn="base" hangingPunct="0">
                <a:spcBef>
                  <a:spcPct val="0"/>
                </a:spcBef>
                <a:spcAft>
                  <a:spcPct val="0"/>
                </a:spcAft>
                <a:defRPr sz="2800" b="1">
                  <a:solidFill>
                    <a:schemeClr val="bg2"/>
                  </a:solidFill>
                  <a:latin typeface="Arial" charset="0"/>
                </a:defRPr>
              </a:lvl9pPr>
            </a:lstStyle>
            <a:p>
              <a:pPr algn="ctr" eaLnBrk="1" hangingPunct="1"/>
              <a:r>
                <a:rPr lang="en-US" sz="2000">
                  <a:solidFill>
                    <a:schemeClr val="tx2"/>
                  </a:solidFill>
                  <a:latin typeface="Times New Roman" pitchFamily="18" charset="0"/>
                  <a:cs typeface="Calibri" pitchFamily="34" charset="0"/>
                </a:rPr>
                <a:t>Sub Company</a:t>
              </a:r>
              <a:endParaRPr lang="en-US" sz="1200">
                <a:solidFill>
                  <a:schemeClr val="tx2"/>
                </a:solidFill>
              </a:endParaRPr>
            </a:p>
            <a:p>
              <a:pPr algn="ctr" eaLnBrk="1" hangingPunct="1"/>
              <a:endParaRPr lang="en-US">
                <a:solidFill>
                  <a:schemeClr val="tx1"/>
                </a:solidFill>
              </a:endParaRPr>
            </a:p>
          </p:txBody>
        </p:sp>
        <p:sp>
          <p:nvSpPr>
            <p:cNvPr id="47112" name="Oval 11"/>
            <p:cNvSpPr>
              <a:spLocks noChangeArrowheads="1"/>
            </p:cNvSpPr>
            <p:nvPr/>
          </p:nvSpPr>
          <p:spPr bwMode="auto">
            <a:xfrm>
              <a:off x="5160" y="6048"/>
              <a:ext cx="1534" cy="694"/>
            </a:xfrm>
            <a:prstGeom prst="ellipse">
              <a:avLst/>
            </a:prstGeom>
            <a:solidFill>
              <a:srgbClr val="FFFFFF"/>
            </a:solidFill>
            <a:ln w="38100">
              <a:solidFill>
                <a:srgbClr val="000080"/>
              </a:solidFill>
              <a:round/>
              <a:headEnd/>
              <a:tailEnd/>
            </a:ln>
          </p:spPr>
          <p:txBody>
            <a:bodyPr/>
            <a:lstStyle/>
            <a:p>
              <a:pPr algn="ctr"/>
              <a:r>
                <a:rPr lang="en-US" sz="2000" dirty="0" smtClean="0"/>
                <a:t>Client</a:t>
              </a:r>
              <a:endParaRPr lang="en-US" sz="2000" dirty="0"/>
            </a:p>
          </p:txBody>
        </p:sp>
        <p:sp>
          <p:nvSpPr>
            <p:cNvPr id="47113" name="Text Box 9"/>
            <p:cNvSpPr txBox="1">
              <a:spLocks noChangeArrowheads="1"/>
            </p:cNvSpPr>
            <p:nvPr/>
          </p:nvSpPr>
          <p:spPr bwMode="auto">
            <a:xfrm>
              <a:off x="4929" y="7107"/>
              <a:ext cx="2772" cy="1053"/>
            </a:xfrm>
            <a:prstGeom prst="rect">
              <a:avLst/>
            </a:prstGeom>
            <a:solidFill>
              <a:srgbClr val="FFFFFF"/>
            </a:solidFill>
            <a:ln w="28575">
              <a:solidFill>
                <a:srgbClr val="000000"/>
              </a:solidFill>
              <a:miter lim="800000"/>
              <a:headEnd/>
              <a:tailEnd/>
            </a:ln>
          </p:spPr>
          <p:txBody>
            <a:bodyPr/>
            <a:lstStyle>
              <a:lvl1pPr>
                <a:defRPr sz="2800" b="1">
                  <a:solidFill>
                    <a:schemeClr val="bg2"/>
                  </a:solidFill>
                  <a:latin typeface="Arial" charset="0"/>
                </a:defRPr>
              </a:lvl1pPr>
              <a:lvl2pPr marL="742950" indent="-285750">
                <a:defRPr sz="2800" b="1">
                  <a:solidFill>
                    <a:schemeClr val="bg2"/>
                  </a:solidFill>
                  <a:latin typeface="Arial" charset="0"/>
                </a:defRPr>
              </a:lvl2pPr>
              <a:lvl3pPr marL="1143000" indent="-228600">
                <a:defRPr sz="2800" b="1">
                  <a:solidFill>
                    <a:schemeClr val="bg2"/>
                  </a:solidFill>
                  <a:latin typeface="Arial" charset="0"/>
                </a:defRPr>
              </a:lvl3pPr>
              <a:lvl4pPr marL="1600200" indent="-228600">
                <a:defRPr sz="2800" b="1">
                  <a:solidFill>
                    <a:schemeClr val="bg2"/>
                  </a:solidFill>
                  <a:latin typeface="Arial" charset="0"/>
                </a:defRPr>
              </a:lvl4pPr>
              <a:lvl5pPr marL="2057400" indent="-228600">
                <a:defRPr sz="2800" b="1">
                  <a:solidFill>
                    <a:schemeClr val="bg2"/>
                  </a:solidFill>
                  <a:latin typeface="Arial" charset="0"/>
                </a:defRPr>
              </a:lvl5pPr>
              <a:lvl6pPr marL="2514600" indent="-228600" algn="ctr" eaLnBrk="0" fontAlgn="base" hangingPunct="0">
                <a:spcBef>
                  <a:spcPct val="0"/>
                </a:spcBef>
                <a:spcAft>
                  <a:spcPct val="0"/>
                </a:spcAft>
                <a:defRPr sz="2800" b="1">
                  <a:solidFill>
                    <a:schemeClr val="bg2"/>
                  </a:solidFill>
                  <a:latin typeface="Arial" charset="0"/>
                </a:defRPr>
              </a:lvl6pPr>
              <a:lvl7pPr marL="2971800" indent="-228600" algn="ctr" eaLnBrk="0" fontAlgn="base" hangingPunct="0">
                <a:spcBef>
                  <a:spcPct val="0"/>
                </a:spcBef>
                <a:spcAft>
                  <a:spcPct val="0"/>
                </a:spcAft>
                <a:defRPr sz="2800" b="1">
                  <a:solidFill>
                    <a:schemeClr val="bg2"/>
                  </a:solidFill>
                  <a:latin typeface="Arial" charset="0"/>
                </a:defRPr>
              </a:lvl7pPr>
              <a:lvl8pPr marL="3429000" indent="-228600" algn="ctr" eaLnBrk="0" fontAlgn="base" hangingPunct="0">
                <a:spcBef>
                  <a:spcPct val="0"/>
                </a:spcBef>
                <a:spcAft>
                  <a:spcPct val="0"/>
                </a:spcAft>
                <a:defRPr sz="2800" b="1">
                  <a:solidFill>
                    <a:schemeClr val="bg2"/>
                  </a:solidFill>
                  <a:latin typeface="Arial" charset="0"/>
                </a:defRPr>
              </a:lvl8pPr>
              <a:lvl9pPr marL="3886200" indent="-228600" algn="ctr" eaLnBrk="0" fontAlgn="base" hangingPunct="0">
                <a:spcBef>
                  <a:spcPct val="0"/>
                </a:spcBef>
                <a:spcAft>
                  <a:spcPct val="0"/>
                </a:spcAft>
                <a:defRPr sz="2800" b="1">
                  <a:solidFill>
                    <a:schemeClr val="bg2"/>
                  </a:solidFill>
                  <a:latin typeface="Arial" charset="0"/>
                </a:defRPr>
              </a:lvl9pPr>
            </a:lstStyle>
            <a:p>
              <a:pPr algn="ctr" eaLnBrk="1" hangingPunct="1"/>
              <a:r>
                <a:rPr lang="en-US" sz="2000">
                  <a:solidFill>
                    <a:schemeClr val="tx2"/>
                  </a:solidFill>
                  <a:latin typeface="Times New Roman" pitchFamily="18" charset="0"/>
                  <a:cs typeface="Calibri" pitchFamily="34" charset="0"/>
                </a:rPr>
                <a:t>Parent Company</a:t>
              </a:r>
              <a:endParaRPr lang="en-US" sz="4400">
                <a:solidFill>
                  <a:schemeClr val="tx2"/>
                </a:solidFill>
              </a:endParaRPr>
            </a:p>
          </p:txBody>
        </p:sp>
        <p:sp>
          <p:nvSpPr>
            <p:cNvPr id="47114" name="Line 8"/>
            <p:cNvSpPr>
              <a:spLocks noChangeShapeType="1"/>
            </p:cNvSpPr>
            <p:nvPr/>
          </p:nvSpPr>
          <p:spPr bwMode="auto">
            <a:xfrm flipV="1">
              <a:off x="5927" y="6770"/>
              <a:ext cx="1" cy="349"/>
            </a:xfrm>
            <a:prstGeom prst="line">
              <a:avLst/>
            </a:prstGeom>
            <a:noFill/>
            <a:ln w="1905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7115" name="Text Box 7"/>
            <p:cNvSpPr txBox="1">
              <a:spLocks noChangeArrowheads="1"/>
            </p:cNvSpPr>
            <p:nvPr/>
          </p:nvSpPr>
          <p:spPr bwMode="auto">
            <a:xfrm>
              <a:off x="2812" y="8176"/>
              <a:ext cx="1598" cy="6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800" b="1">
                  <a:solidFill>
                    <a:schemeClr val="bg2"/>
                  </a:solidFill>
                  <a:latin typeface="Arial" charset="0"/>
                </a:defRPr>
              </a:lvl1pPr>
              <a:lvl2pPr marL="742950" indent="-285750">
                <a:defRPr sz="2800" b="1">
                  <a:solidFill>
                    <a:schemeClr val="bg2"/>
                  </a:solidFill>
                  <a:latin typeface="Arial" charset="0"/>
                </a:defRPr>
              </a:lvl2pPr>
              <a:lvl3pPr marL="1143000" indent="-228600">
                <a:defRPr sz="2800" b="1">
                  <a:solidFill>
                    <a:schemeClr val="bg2"/>
                  </a:solidFill>
                  <a:latin typeface="Arial" charset="0"/>
                </a:defRPr>
              </a:lvl3pPr>
              <a:lvl4pPr marL="1600200" indent="-228600">
                <a:defRPr sz="2800" b="1">
                  <a:solidFill>
                    <a:schemeClr val="bg2"/>
                  </a:solidFill>
                  <a:latin typeface="Arial" charset="0"/>
                </a:defRPr>
              </a:lvl4pPr>
              <a:lvl5pPr marL="2057400" indent="-228600">
                <a:defRPr sz="2800" b="1">
                  <a:solidFill>
                    <a:schemeClr val="bg2"/>
                  </a:solidFill>
                  <a:latin typeface="Arial" charset="0"/>
                </a:defRPr>
              </a:lvl5pPr>
              <a:lvl6pPr marL="2514600" indent="-228600" algn="ctr" eaLnBrk="0" fontAlgn="base" hangingPunct="0">
                <a:spcBef>
                  <a:spcPct val="0"/>
                </a:spcBef>
                <a:spcAft>
                  <a:spcPct val="0"/>
                </a:spcAft>
                <a:defRPr sz="2800" b="1">
                  <a:solidFill>
                    <a:schemeClr val="bg2"/>
                  </a:solidFill>
                  <a:latin typeface="Arial" charset="0"/>
                </a:defRPr>
              </a:lvl6pPr>
              <a:lvl7pPr marL="2971800" indent="-228600" algn="ctr" eaLnBrk="0" fontAlgn="base" hangingPunct="0">
                <a:spcBef>
                  <a:spcPct val="0"/>
                </a:spcBef>
                <a:spcAft>
                  <a:spcPct val="0"/>
                </a:spcAft>
                <a:defRPr sz="2800" b="1">
                  <a:solidFill>
                    <a:schemeClr val="bg2"/>
                  </a:solidFill>
                  <a:latin typeface="Arial" charset="0"/>
                </a:defRPr>
              </a:lvl7pPr>
              <a:lvl8pPr marL="3429000" indent="-228600" algn="ctr" eaLnBrk="0" fontAlgn="base" hangingPunct="0">
                <a:spcBef>
                  <a:spcPct val="0"/>
                </a:spcBef>
                <a:spcAft>
                  <a:spcPct val="0"/>
                </a:spcAft>
                <a:defRPr sz="2800" b="1">
                  <a:solidFill>
                    <a:schemeClr val="bg2"/>
                  </a:solidFill>
                  <a:latin typeface="Arial" charset="0"/>
                </a:defRPr>
              </a:lvl8pPr>
              <a:lvl9pPr marL="3886200" indent="-228600" algn="ctr" eaLnBrk="0" fontAlgn="base" hangingPunct="0">
                <a:spcBef>
                  <a:spcPct val="0"/>
                </a:spcBef>
                <a:spcAft>
                  <a:spcPct val="0"/>
                </a:spcAft>
                <a:defRPr sz="2800" b="1">
                  <a:solidFill>
                    <a:schemeClr val="bg2"/>
                  </a:solidFill>
                  <a:latin typeface="Arial" charset="0"/>
                </a:defRPr>
              </a:lvl9pPr>
            </a:lstStyle>
            <a:p>
              <a:pPr eaLnBrk="1" hangingPunct="1"/>
              <a:r>
                <a:rPr lang="en-US" sz="2000">
                  <a:solidFill>
                    <a:schemeClr val="tx2"/>
                  </a:solidFill>
                  <a:latin typeface="Times New Roman" pitchFamily="18" charset="0"/>
                  <a:cs typeface="Calibri" pitchFamily="34" charset="0"/>
                </a:rPr>
                <a:t>Beneficiary</a:t>
              </a:r>
              <a:endParaRPr lang="en-US" sz="4400">
                <a:solidFill>
                  <a:schemeClr val="tx2"/>
                </a:solidFill>
              </a:endParaRPr>
            </a:p>
          </p:txBody>
        </p:sp>
        <p:sp>
          <p:nvSpPr>
            <p:cNvPr id="47116" name="Text Box 6"/>
            <p:cNvSpPr txBox="1">
              <a:spLocks noChangeArrowheads="1"/>
            </p:cNvSpPr>
            <p:nvPr/>
          </p:nvSpPr>
          <p:spPr bwMode="auto">
            <a:xfrm>
              <a:off x="4743" y="9050"/>
              <a:ext cx="1186" cy="679"/>
            </a:xfrm>
            <a:prstGeom prst="rect">
              <a:avLst/>
            </a:prstGeom>
            <a:solidFill>
              <a:srgbClr val="0000CC">
                <a:alpha val="79999"/>
              </a:srgbClr>
            </a:solidFill>
            <a:ln w="38100">
              <a:solidFill>
                <a:srgbClr val="000000"/>
              </a:solidFill>
              <a:miter lim="800000"/>
              <a:headEnd/>
              <a:tailEnd/>
            </a:ln>
          </p:spPr>
          <p:txBody>
            <a:bodyPr/>
            <a:lstStyle>
              <a:lvl1pPr>
                <a:defRPr sz="2800" b="1">
                  <a:solidFill>
                    <a:schemeClr val="bg2"/>
                  </a:solidFill>
                  <a:latin typeface="Arial" charset="0"/>
                </a:defRPr>
              </a:lvl1pPr>
              <a:lvl2pPr marL="742950" indent="-285750">
                <a:defRPr sz="2800" b="1">
                  <a:solidFill>
                    <a:schemeClr val="bg2"/>
                  </a:solidFill>
                  <a:latin typeface="Arial" charset="0"/>
                </a:defRPr>
              </a:lvl2pPr>
              <a:lvl3pPr marL="1143000" indent="-228600">
                <a:defRPr sz="2800" b="1">
                  <a:solidFill>
                    <a:schemeClr val="bg2"/>
                  </a:solidFill>
                  <a:latin typeface="Arial" charset="0"/>
                </a:defRPr>
              </a:lvl3pPr>
              <a:lvl4pPr marL="1600200" indent="-228600">
                <a:defRPr sz="2800" b="1">
                  <a:solidFill>
                    <a:schemeClr val="bg2"/>
                  </a:solidFill>
                  <a:latin typeface="Arial" charset="0"/>
                </a:defRPr>
              </a:lvl4pPr>
              <a:lvl5pPr marL="2057400" indent="-228600">
                <a:defRPr sz="2800" b="1">
                  <a:solidFill>
                    <a:schemeClr val="bg2"/>
                  </a:solidFill>
                  <a:latin typeface="Arial" charset="0"/>
                </a:defRPr>
              </a:lvl5pPr>
              <a:lvl6pPr marL="2514600" indent="-228600" algn="ctr" eaLnBrk="0" fontAlgn="base" hangingPunct="0">
                <a:spcBef>
                  <a:spcPct val="0"/>
                </a:spcBef>
                <a:spcAft>
                  <a:spcPct val="0"/>
                </a:spcAft>
                <a:defRPr sz="2800" b="1">
                  <a:solidFill>
                    <a:schemeClr val="bg2"/>
                  </a:solidFill>
                  <a:latin typeface="Arial" charset="0"/>
                </a:defRPr>
              </a:lvl6pPr>
              <a:lvl7pPr marL="2971800" indent="-228600" algn="ctr" eaLnBrk="0" fontAlgn="base" hangingPunct="0">
                <a:spcBef>
                  <a:spcPct val="0"/>
                </a:spcBef>
                <a:spcAft>
                  <a:spcPct val="0"/>
                </a:spcAft>
                <a:defRPr sz="2800" b="1">
                  <a:solidFill>
                    <a:schemeClr val="bg2"/>
                  </a:solidFill>
                  <a:latin typeface="Arial" charset="0"/>
                </a:defRPr>
              </a:lvl7pPr>
              <a:lvl8pPr marL="3429000" indent="-228600" algn="ctr" eaLnBrk="0" fontAlgn="base" hangingPunct="0">
                <a:spcBef>
                  <a:spcPct val="0"/>
                </a:spcBef>
                <a:spcAft>
                  <a:spcPct val="0"/>
                </a:spcAft>
                <a:defRPr sz="2800" b="1">
                  <a:solidFill>
                    <a:schemeClr val="bg2"/>
                  </a:solidFill>
                  <a:latin typeface="Arial" charset="0"/>
                </a:defRPr>
              </a:lvl8pPr>
              <a:lvl9pPr marL="3886200" indent="-228600" algn="ctr" eaLnBrk="0" fontAlgn="base" hangingPunct="0">
                <a:spcBef>
                  <a:spcPct val="0"/>
                </a:spcBef>
                <a:spcAft>
                  <a:spcPct val="0"/>
                </a:spcAft>
                <a:defRPr sz="2800" b="1">
                  <a:solidFill>
                    <a:schemeClr val="bg2"/>
                  </a:solidFill>
                  <a:latin typeface="Arial" charset="0"/>
                </a:defRPr>
              </a:lvl9pPr>
            </a:lstStyle>
            <a:p>
              <a:pPr algn="ctr" eaLnBrk="1" hangingPunct="1"/>
              <a:r>
                <a:rPr lang="en-US" sz="1600">
                  <a:solidFill>
                    <a:schemeClr val="bg1"/>
                  </a:solidFill>
                  <a:latin typeface="Times New Roman" pitchFamily="18" charset="0"/>
                  <a:cs typeface="Calibri" pitchFamily="34" charset="0"/>
                </a:rPr>
                <a:t>Life</a:t>
              </a:r>
              <a:endParaRPr lang="en-US" sz="1400">
                <a:solidFill>
                  <a:schemeClr val="bg1"/>
                </a:solidFill>
              </a:endParaRPr>
            </a:p>
            <a:p>
              <a:pPr algn="ctr" eaLnBrk="1" hangingPunct="1"/>
              <a:r>
                <a:rPr lang="en-US" sz="1600">
                  <a:solidFill>
                    <a:schemeClr val="bg1"/>
                  </a:solidFill>
                  <a:latin typeface="Times New Roman" pitchFamily="18" charset="0"/>
                  <a:cs typeface="Calibri" pitchFamily="34" charset="0"/>
                </a:rPr>
                <a:t>Insurance</a:t>
              </a:r>
              <a:endParaRPr lang="en-US" sz="1400">
                <a:solidFill>
                  <a:schemeClr val="bg1"/>
                </a:solidFill>
              </a:endParaRPr>
            </a:p>
            <a:p>
              <a:pPr algn="ctr" eaLnBrk="1" hangingPunct="1"/>
              <a:endParaRPr lang="en-US" sz="4800">
                <a:solidFill>
                  <a:schemeClr val="tx1"/>
                </a:solidFill>
              </a:endParaRPr>
            </a:p>
          </p:txBody>
        </p:sp>
        <p:sp>
          <p:nvSpPr>
            <p:cNvPr id="47117" name="Text Box 5"/>
            <p:cNvSpPr txBox="1">
              <a:spLocks noChangeArrowheads="1"/>
            </p:cNvSpPr>
            <p:nvPr/>
          </p:nvSpPr>
          <p:spPr bwMode="auto">
            <a:xfrm>
              <a:off x="4498" y="7613"/>
              <a:ext cx="1262" cy="679"/>
            </a:xfrm>
            <a:prstGeom prst="rect">
              <a:avLst/>
            </a:prstGeom>
            <a:solidFill>
              <a:srgbClr val="0000CC">
                <a:alpha val="79999"/>
              </a:srgbClr>
            </a:solidFill>
            <a:ln w="38100">
              <a:solidFill>
                <a:srgbClr val="000000"/>
              </a:solidFill>
              <a:miter lim="800000"/>
              <a:headEnd/>
              <a:tailEnd/>
            </a:ln>
          </p:spPr>
          <p:txBody>
            <a:bodyPr/>
            <a:lstStyle>
              <a:lvl1pPr>
                <a:defRPr sz="2800" b="1">
                  <a:solidFill>
                    <a:schemeClr val="bg2"/>
                  </a:solidFill>
                  <a:latin typeface="Arial" charset="0"/>
                </a:defRPr>
              </a:lvl1pPr>
              <a:lvl2pPr marL="742950" indent="-285750">
                <a:defRPr sz="2800" b="1">
                  <a:solidFill>
                    <a:schemeClr val="bg2"/>
                  </a:solidFill>
                  <a:latin typeface="Arial" charset="0"/>
                </a:defRPr>
              </a:lvl2pPr>
              <a:lvl3pPr marL="1143000" indent="-228600">
                <a:defRPr sz="2800" b="1">
                  <a:solidFill>
                    <a:schemeClr val="bg2"/>
                  </a:solidFill>
                  <a:latin typeface="Arial" charset="0"/>
                </a:defRPr>
              </a:lvl3pPr>
              <a:lvl4pPr marL="1600200" indent="-228600">
                <a:defRPr sz="2800" b="1">
                  <a:solidFill>
                    <a:schemeClr val="bg2"/>
                  </a:solidFill>
                  <a:latin typeface="Arial" charset="0"/>
                </a:defRPr>
              </a:lvl4pPr>
              <a:lvl5pPr marL="2057400" indent="-228600">
                <a:defRPr sz="2800" b="1">
                  <a:solidFill>
                    <a:schemeClr val="bg2"/>
                  </a:solidFill>
                  <a:latin typeface="Arial" charset="0"/>
                </a:defRPr>
              </a:lvl5pPr>
              <a:lvl6pPr marL="2514600" indent="-228600" algn="ctr" eaLnBrk="0" fontAlgn="base" hangingPunct="0">
                <a:spcBef>
                  <a:spcPct val="0"/>
                </a:spcBef>
                <a:spcAft>
                  <a:spcPct val="0"/>
                </a:spcAft>
                <a:defRPr sz="2800" b="1">
                  <a:solidFill>
                    <a:schemeClr val="bg2"/>
                  </a:solidFill>
                  <a:latin typeface="Arial" charset="0"/>
                </a:defRPr>
              </a:lvl6pPr>
              <a:lvl7pPr marL="2971800" indent="-228600" algn="ctr" eaLnBrk="0" fontAlgn="base" hangingPunct="0">
                <a:spcBef>
                  <a:spcPct val="0"/>
                </a:spcBef>
                <a:spcAft>
                  <a:spcPct val="0"/>
                </a:spcAft>
                <a:defRPr sz="2800" b="1">
                  <a:solidFill>
                    <a:schemeClr val="bg2"/>
                  </a:solidFill>
                  <a:latin typeface="Arial" charset="0"/>
                </a:defRPr>
              </a:lvl7pPr>
              <a:lvl8pPr marL="3429000" indent="-228600" algn="ctr" eaLnBrk="0" fontAlgn="base" hangingPunct="0">
                <a:spcBef>
                  <a:spcPct val="0"/>
                </a:spcBef>
                <a:spcAft>
                  <a:spcPct val="0"/>
                </a:spcAft>
                <a:defRPr sz="2800" b="1">
                  <a:solidFill>
                    <a:schemeClr val="bg2"/>
                  </a:solidFill>
                  <a:latin typeface="Arial" charset="0"/>
                </a:defRPr>
              </a:lvl8pPr>
              <a:lvl9pPr marL="3886200" indent="-228600" algn="ctr" eaLnBrk="0" fontAlgn="base" hangingPunct="0">
                <a:spcBef>
                  <a:spcPct val="0"/>
                </a:spcBef>
                <a:spcAft>
                  <a:spcPct val="0"/>
                </a:spcAft>
                <a:defRPr sz="2800" b="1">
                  <a:solidFill>
                    <a:schemeClr val="bg2"/>
                  </a:solidFill>
                  <a:latin typeface="Arial" charset="0"/>
                </a:defRPr>
              </a:lvl9pPr>
            </a:lstStyle>
            <a:p>
              <a:pPr algn="ctr" eaLnBrk="1" hangingPunct="1"/>
              <a:r>
                <a:rPr lang="en-US" sz="1600">
                  <a:solidFill>
                    <a:schemeClr val="bg1"/>
                  </a:solidFill>
                  <a:latin typeface="Times New Roman" pitchFamily="18" charset="0"/>
                  <a:cs typeface="Calibri" pitchFamily="34" charset="0"/>
                </a:rPr>
                <a:t>Death</a:t>
              </a:r>
              <a:endParaRPr lang="en-US" sz="1400">
                <a:solidFill>
                  <a:schemeClr val="bg1"/>
                </a:solidFill>
              </a:endParaRPr>
            </a:p>
            <a:p>
              <a:pPr algn="ctr" eaLnBrk="1" hangingPunct="1"/>
              <a:r>
                <a:rPr lang="en-US" sz="1600">
                  <a:solidFill>
                    <a:schemeClr val="bg1"/>
                  </a:solidFill>
                  <a:latin typeface="Times New Roman" pitchFamily="18" charset="0"/>
                  <a:cs typeface="Calibri" pitchFamily="34" charset="0"/>
                </a:rPr>
                <a:t>Benefit</a:t>
              </a:r>
              <a:endParaRPr lang="en-US" sz="1400">
                <a:solidFill>
                  <a:schemeClr val="bg1"/>
                </a:solidFill>
              </a:endParaRPr>
            </a:p>
            <a:p>
              <a:pPr algn="ctr" eaLnBrk="1" hangingPunct="1"/>
              <a:endParaRPr lang="en-US">
                <a:solidFill>
                  <a:schemeClr val="tx1"/>
                </a:solidFill>
              </a:endParaRPr>
            </a:p>
          </p:txBody>
        </p:sp>
        <p:sp>
          <p:nvSpPr>
            <p:cNvPr id="47118" name="Arc 4"/>
            <p:cNvSpPr>
              <a:spLocks/>
            </p:cNvSpPr>
            <p:nvPr/>
          </p:nvSpPr>
          <p:spPr bwMode="auto">
            <a:xfrm rot="2074577" flipH="1" flipV="1">
              <a:off x="4028" y="8219"/>
              <a:ext cx="1022" cy="1047"/>
            </a:xfrm>
            <a:custGeom>
              <a:avLst/>
              <a:gdLst>
                <a:gd name="T0" fmla="*/ 0 w 21595"/>
                <a:gd name="T1" fmla="*/ 0 h 21575"/>
                <a:gd name="T2" fmla="*/ 0 w 21595"/>
                <a:gd name="T3" fmla="*/ 0 h 21575"/>
                <a:gd name="T4" fmla="*/ 0 w 21595"/>
                <a:gd name="T5" fmla="*/ 0 h 21575"/>
                <a:gd name="T6" fmla="*/ 0 60000 65536"/>
                <a:gd name="T7" fmla="*/ 0 60000 65536"/>
                <a:gd name="T8" fmla="*/ 0 60000 65536"/>
                <a:gd name="T9" fmla="*/ 0 w 21595"/>
                <a:gd name="T10" fmla="*/ 0 h 21575"/>
                <a:gd name="T11" fmla="*/ 21595 w 21595"/>
                <a:gd name="T12" fmla="*/ 21575 h 21575"/>
              </a:gdLst>
              <a:ahLst/>
              <a:cxnLst>
                <a:cxn ang="T6">
                  <a:pos x="T0" y="T1"/>
                </a:cxn>
                <a:cxn ang="T7">
                  <a:pos x="T2" y="T3"/>
                </a:cxn>
                <a:cxn ang="T8">
                  <a:pos x="T4" y="T5"/>
                </a:cxn>
              </a:cxnLst>
              <a:rect l="T9" t="T10" r="T11" b="T12"/>
              <a:pathLst>
                <a:path w="21595" h="21575" fill="none" extrusionOk="0">
                  <a:moveTo>
                    <a:pt x="1035" y="-1"/>
                  </a:moveTo>
                  <a:cubicBezTo>
                    <a:pt x="12373" y="543"/>
                    <a:pt x="21356" y="9771"/>
                    <a:pt x="21595" y="21120"/>
                  </a:cubicBezTo>
                </a:path>
                <a:path w="21595" h="21575" stroke="0" extrusionOk="0">
                  <a:moveTo>
                    <a:pt x="1035" y="-1"/>
                  </a:moveTo>
                  <a:cubicBezTo>
                    <a:pt x="12373" y="543"/>
                    <a:pt x="21356" y="9771"/>
                    <a:pt x="21595" y="21120"/>
                  </a:cubicBezTo>
                  <a:lnTo>
                    <a:pt x="0" y="21575"/>
                  </a:lnTo>
                  <a:lnTo>
                    <a:pt x="1035" y="-1"/>
                  </a:lnTo>
                  <a:close/>
                </a:path>
              </a:pathLst>
            </a:custGeom>
            <a:noFill/>
            <a:ln w="19050">
              <a:solidFill>
                <a:srgbClr val="000000"/>
              </a:solidFill>
              <a:round/>
              <a:headEnd/>
              <a:tailEnd type="stealth" w="med" len="me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47119" name="Text Box 3"/>
            <p:cNvSpPr txBox="1">
              <a:spLocks noChangeArrowheads="1"/>
            </p:cNvSpPr>
            <p:nvPr/>
          </p:nvSpPr>
          <p:spPr bwMode="auto">
            <a:xfrm>
              <a:off x="5869" y="9355"/>
              <a:ext cx="1080" cy="5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800" b="1">
                  <a:solidFill>
                    <a:schemeClr val="bg2"/>
                  </a:solidFill>
                  <a:latin typeface="Arial" charset="0"/>
                </a:defRPr>
              </a:lvl1pPr>
              <a:lvl2pPr marL="742950" indent="-285750">
                <a:defRPr sz="2800" b="1">
                  <a:solidFill>
                    <a:schemeClr val="bg2"/>
                  </a:solidFill>
                  <a:latin typeface="Arial" charset="0"/>
                </a:defRPr>
              </a:lvl2pPr>
              <a:lvl3pPr marL="1143000" indent="-228600">
                <a:defRPr sz="2800" b="1">
                  <a:solidFill>
                    <a:schemeClr val="bg2"/>
                  </a:solidFill>
                  <a:latin typeface="Arial" charset="0"/>
                </a:defRPr>
              </a:lvl3pPr>
              <a:lvl4pPr marL="1600200" indent="-228600">
                <a:defRPr sz="2800" b="1">
                  <a:solidFill>
                    <a:schemeClr val="bg2"/>
                  </a:solidFill>
                  <a:latin typeface="Arial" charset="0"/>
                </a:defRPr>
              </a:lvl4pPr>
              <a:lvl5pPr marL="2057400" indent="-228600">
                <a:defRPr sz="2800" b="1">
                  <a:solidFill>
                    <a:schemeClr val="bg2"/>
                  </a:solidFill>
                  <a:latin typeface="Arial" charset="0"/>
                </a:defRPr>
              </a:lvl5pPr>
              <a:lvl6pPr marL="2514600" indent="-228600" algn="ctr" eaLnBrk="0" fontAlgn="base" hangingPunct="0">
                <a:spcBef>
                  <a:spcPct val="0"/>
                </a:spcBef>
                <a:spcAft>
                  <a:spcPct val="0"/>
                </a:spcAft>
                <a:defRPr sz="2800" b="1">
                  <a:solidFill>
                    <a:schemeClr val="bg2"/>
                  </a:solidFill>
                  <a:latin typeface="Arial" charset="0"/>
                </a:defRPr>
              </a:lvl6pPr>
              <a:lvl7pPr marL="2971800" indent="-228600" algn="ctr" eaLnBrk="0" fontAlgn="base" hangingPunct="0">
                <a:spcBef>
                  <a:spcPct val="0"/>
                </a:spcBef>
                <a:spcAft>
                  <a:spcPct val="0"/>
                </a:spcAft>
                <a:defRPr sz="2800" b="1">
                  <a:solidFill>
                    <a:schemeClr val="bg2"/>
                  </a:solidFill>
                  <a:latin typeface="Arial" charset="0"/>
                </a:defRPr>
              </a:lvl7pPr>
              <a:lvl8pPr marL="3429000" indent="-228600" algn="ctr" eaLnBrk="0" fontAlgn="base" hangingPunct="0">
                <a:spcBef>
                  <a:spcPct val="0"/>
                </a:spcBef>
                <a:spcAft>
                  <a:spcPct val="0"/>
                </a:spcAft>
                <a:defRPr sz="2800" b="1">
                  <a:solidFill>
                    <a:schemeClr val="bg2"/>
                  </a:solidFill>
                  <a:latin typeface="Arial" charset="0"/>
                </a:defRPr>
              </a:lvl8pPr>
              <a:lvl9pPr marL="3886200" indent="-228600" algn="ctr" eaLnBrk="0" fontAlgn="base" hangingPunct="0">
                <a:spcBef>
                  <a:spcPct val="0"/>
                </a:spcBef>
                <a:spcAft>
                  <a:spcPct val="0"/>
                </a:spcAft>
                <a:defRPr sz="2800" b="1">
                  <a:solidFill>
                    <a:schemeClr val="bg2"/>
                  </a:solidFill>
                  <a:latin typeface="Arial" charset="0"/>
                </a:defRPr>
              </a:lvl9pPr>
            </a:lstStyle>
            <a:p>
              <a:pPr eaLnBrk="1" hangingPunct="1"/>
              <a:r>
                <a:rPr lang="en-US" sz="2000">
                  <a:solidFill>
                    <a:schemeClr val="tx2"/>
                  </a:solidFill>
                  <a:latin typeface="Times New Roman" pitchFamily="18" charset="0"/>
                  <a:cs typeface="Calibri" pitchFamily="34" charset="0"/>
                </a:rPr>
                <a:t>Owner</a:t>
              </a:r>
              <a:endParaRPr lang="en-US" sz="4400">
                <a:solidFill>
                  <a:schemeClr val="tx2"/>
                </a:solidFill>
              </a:endParaRPr>
            </a:p>
          </p:txBody>
        </p:sp>
        <p:sp>
          <p:nvSpPr>
            <p:cNvPr id="47120" name="Text Box 2"/>
            <p:cNvSpPr txBox="1">
              <a:spLocks noChangeArrowheads="1"/>
            </p:cNvSpPr>
            <p:nvPr/>
          </p:nvSpPr>
          <p:spPr bwMode="auto">
            <a:xfrm>
              <a:off x="2160" y="6228"/>
              <a:ext cx="2340" cy="626"/>
            </a:xfrm>
            <a:prstGeom prst="rect">
              <a:avLst/>
            </a:prstGeom>
            <a:solidFill>
              <a:srgbClr val="FFFFFF"/>
            </a:solidFill>
            <a:ln w="38100">
              <a:solidFill>
                <a:srgbClr val="FF0000"/>
              </a:solidFill>
              <a:miter lim="800000"/>
              <a:headEnd/>
              <a:tailEnd/>
            </a:ln>
          </p:spPr>
          <p:txBody>
            <a:bodyPr/>
            <a:lstStyle>
              <a:lvl1pPr>
                <a:defRPr sz="2800" b="1">
                  <a:solidFill>
                    <a:schemeClr val="bg2"/>
                  </a:solidFill>
                  <a:latin typeface="Arial" charset="0"/>
                </a:defRPr>
              </a:lvl1pPr>
              <a:lvl2pPr marL="742950" indent="-285750">
                <a:defRPr sz="2800" b="1">
                  <a:solidFill>
                    <a:schemeClr val="bg2"/>
                  </a:solidFill>
                  <a:latin typeface="Arial" charset="0"/>
                </a:defRPr>
              </a:lvl2pPr>
              <a:lvl3pPr marL="1143000" indent="-228600">
                <a:defRPr sz="2800" b="1">
                  <a:solidFill>
                    <a:schemeClr val="bg2"/>
                  </a:solidFill>
                  <a:latin typeface="Arial" charset="0"/>
                </a:defRPr>
              </a:lvl3pPr>
              <a:lvl4pPr marL="1600200" indent="-228600">
                <a:defRPr sz="2800" b="1">
                  <a:solidFill>
                    <a:schemeClr val="bg2"/>
                  </a:solidFill>
                  <a:latin typeface="Arial" charset="0"/>
                </a:defRPr>
              </a:lvl4pPr>
              <a:lvl5pPr marL="2057400" indent="-228600">
                <a:defRPr sz="2800" b="1">
                  <a:solidFill>
                    <a:schemeClr val="bg2"/>
                  </a:solidFill>
                  <a:latin typeface="Arial" charset="0"/>
                </a:defRPr>
              </a:lvl5pPr>
              <a:lvl6pPr marL="2514600" indent="-228600" algn="ctr" eaLnBrk="0" fontAlgn="base" hangingPunct="0">
                <a:spcBef>
                  <a:spcPct val="0"/>
                </a:spcBef>
                <a:spcAft>
                  <a:spcPct val="0"/>
                </a:spcAft>
                <a:defRPr sz="2800" b="1">
                  <a:solidFill>
                    <a:schemeClr val="bg2"/>
                  </a:solidFill>
                  <a:latin typeface="Arial" charset="0"/>
                </a:defRPr>
              </a:lvl6pPr>
              <a:lvl7pPr marL="2971800" indent="-228600" algn="ctr" eaLnBrk="0" fontAlgn="base" hangingPunct="0">
                <a:spcBef>
                  <a:spcPct val="0"/>
                </a:spcBef>
                <a:spcAft>
                  <a:spcPct val="0"/>
                </a:spcAft>
                <a:defRPr sz="2800" b="1">
                  <a:solidFill>
                    <a:schemeClr val="bg2"/>
                  </a:solidFill>
                  <a:latin typeface="Arial" charset="0"/>
                </a:defRPr>
              </a:lvl7pPr>
              <a:lvl8pPr marL="3429000" indent="-228600" algn="ctr" eaLnBrk="0" fontAlgn="base" hangingPunct="0">
                <a:spcBef>
                  <a:spcPct val="0"/>
                </a:spcBef>
                <a:spcAft>
                  <a:spcPct val="0"/>
                </a:spcAft>
                <a:defRPr sz="2800" b="1">
                  <a:solidFill>
                    <a:schemeClr val="bg2"/>
                  </a:solidFill>
                  <a:latin typeface="Arial" charset="0"/>
                </a:defRPr>
              </a:lvl8pPr>
              <a:lvl9pPr marL="3886200" indent="-228600" algn="ctr" eaLnBrk="0" fontAlgn="base" hangingPunct="0">
                <a:spcBef>
                  <a:spcPct val="0"/>
                </a:spcBef>
                <a:spcAft>
                  <a:spcPct val="0"/>
                </a:spcAft>
                <a:defRPr sz="2800" b="1">
                  <a:solidFill>
                    <a:schemeClr val="bg2"/>
                  </a:solidFill>
                  <a:latin typeface="Arial" charset="0"/>
                </a:defRPr>
              </a:lvl9pPr>
            </a:lstStyle>
            <a:p>
              <a:pPr algn="ctr" eaLnBrk="1" hangingPunct="1"/>
              <a:r>
                <a:rPr lang="en-US" sz="2400" dirty="0">
                  <a:solidFill>
                    <a:schemeClr val="tx2"/>
                  </a:solidFill>
                  <a:latin typeface="Times New Roman" pitchFamily="18" charset="0"/>
                  <a:cs typeface="Calibri" pitchFamily="34" charset="0"/>
                </a:rPr>
                <a:t>This is </a:t>
              </a:r>
              <a:r>
                <a:rPr lang="en-US" sz="2400" dirty="0" smtClean="0">
                  <a:solidFill>
                    <a:schemeClr val="tx2"/>
                  </a:solidFill>
                  <a:latin typeface="Times New Roman" pitchFamily="18" charset="0"/>
                  <a:cs typeface="Calibri" pitchFamily="34" charset="0"/>
                </a:rPr>
                <a:t>BAD</a:t>
              </a:r>
              <a:endParaRPr lang="en-US" sz="1400" dirty="0">
                <a:solidFill>
                  <a:schemeClr val="tx2"/>
                </a:solidFill>
              </a:endParaRPr>
            </a:p>
          </p:txBody>
        </p:sp>
      </p:grpSp>
      <p:sp>
        <p:nvSpPr>
          <p:cNvPr id="17" name="Rectangle 16"/>
          <p:cNvSpPr/>
          <p:nvPr/>
        </p:nvSpPr>
        <p:spPr>
          <a:xfrm>
            <a:off x="35323" y="0"/>
            <a:ext cx="9144000" cy="1104900"/>
          </a:xfrm>
          <a:prstGeom prst="rect">
            <a:avLst/>
          </a:prstGeom>
          <a:solidFill>
            <a:srgbClr val="005F7F"/>
          </a:solidFill>
          <a:ln>
            <a:solidFill>
              <a:schemeClr val="tx2">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sz="2000" b="1" dirty="0" smtClean="0"/>
              <a:t>Something to be aware of.</a:t>
            </a:r>
            <a:endParaRPr lang="en-CA" b="1" dirty="0"/>
          </a:p>
        </p:txBody>
      </p:sp>
    </p:spTree>
    <p:extLst>
      <p:ext uri="{BB962C8B-B14F-4D97-AF65-F5344CB8AC3E}">
        <p14:creationId xmlns:p14="http://schemas.microsoft.com/office/powerpoint/2010/main" val="528805842"/>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Line 13"/>
          <p:cNvSpPr>
            <a:spLocks noChangeShapeType="1"/>
          </p:cNvSpPr>
          <p:nvPr/>
        </p:nvSpPr>
        <p:spPr bwMode="auto">
          <a:xfrm flipV="1">
            <a:off x="2160880" y="4100271"/>
            <a:ext cx="904" cy="650765"/>
          </a:xfrm>
          <a:prstGeom prst="line">
            <a:avLst/>
          </a:prstGeom>
          <a:noFill/>
          <a:ln w="1905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 name="Oval 11"/>
          <p:cNvSpPr>
            <a:spLocks noChangeArrowheads="1"/>
          </p:cNvSpPr>
          <p:nvPr/>
        </p:nvSpPr>
        <p:spPr bwMode="auto">
          <a:xfrm>
            <a:off x="1365528" y="2417320"/>
            <a:ext cx="1522015" cy="627266"/>
          </a:xfrm>
          <a:prstGeom prst="ellipse">
            <a:avLst/>
          </a:prstGeom>
          <a:solidFill>
            <a:srgbClr val="FFFFFF"/>
          </a:solidFill>
          <a:ln w="38100">
            <a:solidFill>
              <a:srgbClr val="000080"/>
            </a:solidFill>
            <a:round/>
            <a:headEnd/>
            <a:tailEnd/>
          </a:ln>
        </p:spPr>
        <p:txBody>
          <a:bodyPr/>
          <a:lstStyle/>
          <a:p>
            <a:pPr algn="ctr"/>
            <a:r>
              <a:rPr lang="en-US" sz="1800" dirty="0" smtClean="0"/>
              <a:t>Partner</a:t>
            </a:r>
            <a:endParaRPr lang="en-US" sz="1800" dirty="0"/>
          </a:p>
        </p:txBody>
      </p:sp>
      <p:sp>
        <p:nvSpPr>
          <p:cNvPr id="5" name="Text Box 9"/>
          <p:cNvSpPr txBox="1">
            <a:spLocks noChangeArrowheads="1"/>
          </p:cNvSpPr>
          <p:nvPr/>
        </p:nvSpPr>
        <p:spPr bwMode="auto">
          <a:xfrm>
            <a:off x="1638478" y="3373583"/>
            <a:ext cx="1076437" cy="726688"/>
          </a:xfrm>
          <a:prstGeom prst="rect">
            <a:avLst/>
          </a:prstGeom>
          <a:solidFill>
            <a:srgbClr val="FFFFFF"/>
          </a:solidFill>
          <a:ln w="28575">
            <a:solidFill>
              <a:srgbClr val="000000"/>
            </a:solidFill>
            <a:miter lim="800000"/>
            <a:headEnd/>
            <a:tailEnd/>
          </a:ln>
        </p:spPr>
        <p:txBody>
          <a:bodyPr/>
          <a:lstStyle>
            <a:lvl1pPr>
              <a:defRPr sz="2800" b="1">
                <a:solidFill>
                  <a:schemeClr val="bg2"/>
                </a:solidFill>
                <a:latin typeface="Arial" charset="0"/>
              </a:defRPr>
            </a:lvl1pPr>
            <a:lvl2pPr marL="742950" indent="-285750">
              <a:defRPr sz="2800" b="1">
                <a:solidFill>
                  <a:schemeClr val="bg2"/>
                </a:solidFill>
                <a:latin typeface="Arial" charset="0"/>
              </a:defRPr>
            </a:lvl2pPr>
            <a:lvl3pPr marL="1143000" indent="-228600">
              <a:defRPr sz="2800" b="1">
                <a:solidFill>
                  <a:schemeClr val="bg2"/>
                </a:solidFill>
                <a:latin typeface="Arial" charset="0"/>
              </a:defRPr>
            </a:lvl3pPr>
            <a:lvl4pPr marL="1600200" indent="-228600">
              <a:defRPr sz="2800" b="1">
                <a:solidFill>
                  <a:schemeClr val="bg2"/>
                </a:solidFill>
                <a:latin typeface="Arial" charset="0"/>
              </a:defRPr>
            </a:lvl4pPr>
            <a:lvl5pPr marL="2057400" indent="-228600">
              <a:defRPr sz="2800" b="1">
                <a:solidFill>
                  <a:schemeClr val="bg2"/>
                </a:solidFill>
                <a:latin typeface="Arial" charset="0"/>
              </a:defRPr>
            </a:lvl5pPr>
            <a:lvl6pPr marL="2514600" indent="-228600" algn="ctr" eaLnBrk="0" fontAlgn="base" hangingPunct="0">
              <a:spcBef>
                <a:spcPct val="0"/>
              </a:spcBef>
              <a:spcAft>
                <a:spcPct val="0"/>
              </a:spcAft>
              <a:defRPr sz="2800" b="1">
                <a:solidFill>
                  <a:schemeClr val="bg2"/>
                </a:solidFill>
                <a:latin typeface="Arial" charset="0"/>
              </a:defRPr>
            </a:lvl6pPr>
            <a:lvl7pPr marL="2971800" indent="-228600" algn="ctr" eaLnBrk="0" fontAlgn="base" hangingPunct="0">
              <a:spcBef>
                <a:spcPct val="0"/>
              </a:spcBef>
              <a:spcAft>
                <a:spcPct val="0"/>
              </a:spcAft>
              <a:defRPr sz="2800" b="1">
                <a:solidFill>
                  <a:schemeClr val="bg2"/>
                </a:solidFill>
                <a:latin typeface="Arial" charset="0"/>
              </a:defRPr>
            </a:lvl7pPr>
            <a:lvl8pPr marL="3429000" indent="-228600" algn="ctr" eaLnBrk="0" fontAlgn="base" hangingPunct="0">
              <a:spcBef>
                <a:spcPct val="0"/>
              </a:spcBef>
              <a:spcAft>
                <a:spcPct val="0"/>
              </a:spcAft>
              <a:defRPr sz="2800" b="1">
                <a:solidFill>
                  <a:schemeClr val="bg2"/>
                </a:solidFill>
                <a:latin typeface="Arial" charset="0"/>
              </a:defRPr>
            </a:lvl8pPr>
            <a:lvl9pPr marL="3886200" indent="-228600" algn="ctr" eaLnBrk="0" fontAlgn="base" hangingPunct="0">
              <a:spcBef>
                <a:spcPct val="0"/>
              </a:spcBef>
              <a:spcAft>
                <a:spcPct val="0"/>
              </a:spcAft>
              <a:defRPr sz="2800" b="1">
                <a:solidFill>
                  <a:schemeClr val="bg2"/>
                </a:solidFill>
                <a:latin typeface="Arial" charset="0"/>
              </a:defRPr>
            </a:lvl9pPr>
          </a:lstStyle>
          <a:p>
            <a:pPr algn="ctr" eaLnBrk="1" hangingPunct="1"/>
            <a:r>
              <a:rPr lang="en-US" sz="2000" b="0" dirty="0" smtClean="0">
                <a:solidFill>
                  <a:schemeClr val="tx2"/>
                </a:solidFill>
                <a:latin typeface="Arial" panose="020B0604020202020204" pitchFamily="34" charset="0"/>
                <a:cs typeface="Arial" panose="020B0604020202020204" pitchFamily="34" charset="0"/>
              </a:rPr>
              <a:t>Partner Co.</a:t>
            </a:r>
            <a:endParaRPr lang="en-US" sz="4400" b="0" dirty="0">
              <a:solidFill>
                <a:schemeClr val="tx2"/>
              </a:solidFill>
              <a:latin typeface="Arial" panose="020B0604020202020204" pitchFamily="34" charset="0"/>
              <a:cs typeface="Arial" panose="020B0604020202020204" pitchFamily="34" charset="0"/>
            </a:endParaRPr>
          </a:p>
        </p:txBody>
      </p:sp>
      <p:sp>
        <p:nvSpPr>
          <p:cNvPr id="6" name="Line 8"/>
          <p:cNvSpPr>
            <a:spLocks noChangeShapeType="1"/>
          </p:cNvSpPr>
          <p:nvPr/>
        </p:nvSpPr>
        <p:spPr bwMode="auto">
          <a:xfrm flipV="1">
            <a:off x="2159976" y="3044585"/>
            <a:ext cx="904" cy="315440"/>
          </a:xfrm>
          <a:prstGeom prst="line">
            <a:avLst/>
          </a:prstGeom>
          <a:noFill/>
          <a:ln w="1905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7" name="Oval 11"/>
          <p:cNvSpPr>
            <a:spLocks noChangeArrowheads="1"/>
          </p:cNvSpPr>
          <p:nvPr/>
        </p:nvSpPr>
        <p:spPr bwMode="auto">
          <a:xfrm>
            <a:off x="2956698" y="2403762"/>
            <a:ext cx="1522015" cy="627266"/>
          </a:xfrm>
          <a:prstGeom prst="ellipse">
            <a:avLst/>
          </a:prstGeom>
          <a:solidFill>
            <a:srgbClr val="FFFFFF"/>
          </a:solidFill>
          <a:ln w="38100">
            <a:solidFill>
              <a:srgbClr val="000080"/>
            </a:solidFill>
            <a:round/>
            <a:headEnd/>
            <a:tailEnd/>
          </a:ln>
        </p:spPr>
        <p:txBody>
          <a:bodyPr/>
          <a:lstStyle/>
          <a:p>
            <a:pPr algn="ctr"/>
            <a:r>
              <a:rPr lang="en-US" sz="1800" dirty="0" smtClean="0"/>
              <a:t>Partner</a:t>
            </a:r>
            <a:endParaRPr lang="en-US" sz="1800" dirty="0"/>
          </a:p>
        </p:txBody>
      </p:sp>
      <p:sp>
        <p:nvSpPr>
          <p:cNvPr id="8" name="Text Box 9"/>
          <p:cNvSpPr txBox="1">
            <a:spLocks noChangeArrowheads="1"/>
          </p:cNvSpPr>
          <p:nvPr/>
        </p:nvSpPr>
        <p:spPr bwMode="auto">
          <a:xfrm>
            <a:off x="3229648" y="3360025"/>
            <a:ext cx="1076437" cy="726688"/>
          </a:xfrm>
          <a:prstGeom prst="rect">
            <a:avLst/>
          </a:prstGeom>
          <a:solidFill>
            <a:srgbClr val="FFFFFF"/>
          </a:solidFill>
          <a:ln w="28575">
            <a:solidFill>
              <a:srgbClr val="000000"/>
            </a:solidFill>
            <a:miter lim="800000"/>
            <a:headEnd/>
            <a:tailEnd/>
          </a:ln>
        </p:spPr>
        <p:txBody>
          <a:bodyPr/>
          <a:lstStyle>
            <a:lvl1pPr>
              <a:defRPr sz="2800" b="1">
                <a:solidFill>
                  <a:schemeClr val="bg2"/>
                </a:solidFill>
                <a:latin typeface="Arial" charset="0"/>
              </a:defRPr>
            </a:lvl1pPr>
            <a:lvl2pPr marL="742950" indent="-285750">
              <a:defRPr sz="2800" b="1">
                <a:solidFill>
                  <a:schemeClr val="bg2"/>
                </a:solidFill>
                <a:latin typeface="Arial" charset="0"/>
              </a:defRPr>
            </a:lvl2pPr>
            <a:lvl3pPr marL="1143000" indent="-228600">
              <a:defRPr sz="2800" b="1">
                <a:solidFill>
                  <a:schemeClr val="bg2"/>
                </a:solidFill>
                <a:latin typeface="Arial" charset="0"/>
              </a:defRPr>
            </a:lvl3pPr>
            <a:lvl4pPr marL="1600200" indent="-228600">
              <a:defRPr sz="2800" b="1">
                <a:solidFill>
                  <a:schemeClr val="bg2"/>
                </a:solidFill>
                <a:latin typeface="Arial" charset="0"/>
              </a:defRPr>
            </a:lvl4pPr>
            <a:lvl5pPr marL="2057400" indent="-228600">
              <a:defRPr sz="2800" b="1">
                <a:solidFill>
                  <a:schemeClr val="bg2"/>
                </a:solidFill>
                <a:latin typeface="Arial" charset="0"/>
              </a:defRPr>
            </a:lvl5pPr>
            <a:lvl6pPr marL="2514600" indent="-228600" algn="ctr" eaLnBrk="0" fontAlgn="base" hangingPunct="0">
              <a:spcBef>
                <a:spcPct val="0"/>
              </a:spcBef>
              <a:spcAft>
                <a:spcPct val="0"/>
              </a:spcAft>
              <a:defRPr sz="2800" b="1">
                <a:solidFill>
                  <a:schemeClr val="bg2"/>
                </a:solidFill>
                <a:latin typeface="Arial" charset="0"/>
              </a:defRPr>
            </a:lvl6pPr>
            <a:lvl7pPr marL="2971800" indent="-228600" algn="ctr" eaLnBrk="0" fontAlgn="base" hangingPunct="0">
              <a:spcBef>
                <a:spcPct val="0"/>
              </a:spcBef>
              <a:spcAft>
                <a:spcPct val="0"/>
              </a:spcAft>
              <a:defRPr sz="2800" b="1">
                <a:solidFill>
                  <a:schemeClr val="bg2"/>
                </a:solidFill>
                <a:latin typeface="Arial" charset="0"/>
              </a:defRPr>
            </a:lvl7pPr>
            <a:lvl8pPr marL="3429000" indent="-228600" algn="ctr" eaLnBrk="0" fontAlgn="base" hangingPunct="0">
              <a:spcBef>
                <a:spcPct val="0"/>
              </a:spcBef>
              <a:spcAft>
                <a:spcPct val="0"/>
              </a:spcAft>
              <a:defRPr sz="2800" b="1">
                <a:solidFill>
                  <a:schemeClr val="bg2"/>
                </a:solidFill>
                <a:latin typeface="Arial" charset="0"/>
              </a:defRPr>
            </a:lvl8pPr>
            <a:lvl9pPr marL="3886200" indent="-228600" algn="ctr" eaLnBrk="0" fontAlgn="base" hangingPunct="0">
              <a:spcBef>
                <a:spcPct val="0"/>
              </a:spcBef>
              <a:spcAft>
                <a:spcPct val="0"/>
              </a:spcAft>
              <a:defRPr sz="2800" b="1">
                <a:solidFill>
                  <a:schemeClr val="bg2"/>
                </a:solidFill>
                <a:latin typeface="Arial" charset="0"/>
              </a:defRPr>
            </a:lvl9pPr>
          </a:lstStyle>
          <a:p>
            <a:pPr algn="ctr" eaLnBrk="1" hangingPunct="1"/>
            <a:r>
              <a:rPr lang="en-US" sz="2000" b="0" dirty="0" smtClean="0">
                <a:solidFill>
                  <a:schemeClr val="tx2"/>
                </a:solidFill>
                <a:latin typeface="Arial" panose="020B0604020202020204" pitchFamily="34" charset="0"/>
                <a:cs typeface="Arial" panose="020B0604020202020204" pitchFamily="34" charset="0"/>
              </a:rPr>
              <a:t>Partner Co.</a:t>
            </a:r>
            <a:endParaRPr lang="en-US" sz="4400" b="0" dirty="0">
              <a:solidFill>
                <a:schemeClr val="tx2"/>
              </a:solidFill>
              <a:latin typeface="Arial" panose="020B0604020202020204" pitchFamily="34" charset="0"/>
              <a:cs typeface="Arial" panose="020B0604020202020204" pitchFamily="34" charset="0"/>
            </a:endParaRPr>
          </a:p>
        </p:txBody>
      </p:sp>
      <p:sp>
        <p:nvSpPr>
          <p:cNvPr id="9" name="Line 8"/>
          <p:cNvSpPr>
            <a:spLocks noChangeShapeType="1"/>
          </p:cNvSpPr>
          <p:nvPr/>
        </p:nvSpPr>
        <p:spPr bwMode="auto">
          <a:xfrm flipV="1">
            <a:off x="3751146" y="3031027"/>
            <a:ext cx="904" cy="315440"/>
          </a:xfrm>
          <a:prstGeom prst="line">
            <a:avLst/>
          </a:prstGeom>
          <a:noFill/>
          <a:ln w="1905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0" name="Line 13"/>
          <p:cNvSpPr>
            <a:spLocks noChangeShapeType="1"/>
          </p:cNvSpPr>
          <p:nvPr/>
        </p:nvSpPr>
        <p:spPr bwMode="auto">
          <a:xfrm flipV="1">
            <a:off x="5317317" y="4016214"/>
            <a:ext cx="904" cy="650765"/>
          </a:xfrm>
          <a:prstGeom prst="line">
            <a:avLst/>
          </a:prstGeom>
          <a:noFill/>
          <a:ln w="1905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1" name="Oval 11"/>
          <p:cNvSpPr>
            <a:spLocks noChangeArrowheads="1"/>
          </p:cNvSpPr>
          <p:nvPr/>
        </p:nvSpPr>
        <p:spPr bwMode="auto">
          <a:xfrm>
            <a:off x="4521965" y="2333263"/>
            <a:ext cx="1522015" cy="627266"/>
          </a:xfrm>
          <a:prstGeom prst="ellipse">
            <a:avLst/>
          </a:prstGeom>
          <a:solidFill>
            <a:srgbClr val="FFFFFF"/>
          </a:solidFill>
          <a:ln w="38100">
            <a:solidFill>
              <a:srgbClr val="000080"/>
            </a:solidFill>
            <a:round/>
            <a:headEnd/>
            <a:tailEnd/>
          </a:ln>
        </p:spPr>
        <p:txBody>
          <a:bodyPr/>
          <a:lstStyle/>
          <a:p>
            <a:pPr algn="ctr"/>
            <a:r>
              <a:rPr lang="en-US" sz="1800" dirty="0" smtClean="0"/>
              <a:t>Partner</a:t>
            </a:r>
            <a:endParaRPr lang="en-US" sz="1800" dirty="0"/>
          </a:p>
        </p:txBody>
      </p:sp>
      <p:sp>
        <p:nvSpPr>
          <p:cNvPr id="12" name="Text Box 9"/>
          <p:cNvSpPr txBox="1">
            <a:spLocks noChangeArrowheads="1"/>
          </p:cNvSpPr>
          <p:nvPr/>
        </p:nvSpPr>
        <p:spPr bwMode="auto">
          <a:xfrm>
            <a:off x="4794915" y="3289526"/>
            <a:ext cx="1076437" cy="726688"/>
          </a:xfrm>
          <a:prstGeom prst="rect">
            <a:avLst/>
          </a:prstGeom>
          <a:solidFill>
            <a:srgbClr val="FFFFFF"/>
          </a:solidFill>
          <a:ln w="28575">
            <a:solidFill>
              <a:srgbClr val="000000"/>
            </a:solidFill>
            <a:miter lim="800000"/>
            <a:headEnd/>
            <a:tailEnd/>
          </a:ln>
        </p:spPr>
        <p:txBody>
          <a:bodyPr/>
          <a:lstStyle>
            <a:lvl1pPr>
              <a:defRPr sz="2800" b="1">
                <a:solidFill>
                  <a:schemeClr val="bg2"/>
                </a:solidFill>
                <a:latin typeface="Arial" charset="0"/>
              </a:defRPr>
            </a:lvl1pPr>
            <a:lvl2pPr marL="742950" indent="-285750">
              <a:defRPr sz="2800" b="1">
                <a:solidFill>
                  <a:schemeClr val="bg2"/>
                </a:solidFill>
                <a:latin typeface="Arial" charset="0"/>
              </a:defRPr>
            </a:lvl2pPr>
            <a:lvl3pPr marL="1143000" indent="-228600">
              <a:defRPr sz="2800" b="1">
                <a:solidFill>
                  <a:schemeClr val="bg2"/>
                </a:solidFill>
                <a:latin typeface="Arial" charset="0"/>
              </a:defRPr>
            </a:lvl3pPr>
            <a:lvl4pPr marL="1600200" indent="-228600">
              <a:defRPr sz="2800" b="1">
                <a:solidFill>
                  <a:schemeClr val="bg2"/>
                </a:solidFill>
                <a:latin typeface="Arial" charset="0"/>
              </a:defRPr>
            </a:lvl4pPr>
            <a:lvl5pPr marL="2057400" indent="-228600">
              <a:defRPr sz="2800" b="1">
                <a:solidFill>
                  <a:schemeClr val="bg2"/>
                </a:solidFill>
                <a:latin typeface="Arial" charset="0"/>
              </a:defRPr>
            </a:lvl5pPr>
            <a:lvl6pPr marL="2514600" indent="-228600" algn="ctr" eaLnBrk="0" fontAlgn="base" hangingPunct="0">
              <a:spcBef>
                <a:spcPct val="0"/>
              </a:spcBef>
              <a:spcAft>
                <a:spcPct val="0"/>
              </a:spcAft>
              <a:defRPr sz="2800" b="1">
                <a:solidFill>
                  <a:schemeClr val="bg2"/>
                </a:solidFill>
                <a:latin typeface="Arial" charset="0"/>
              </a:defRPr>
            </a:lvl6pPr>
            <a:lvl7pPr marL="2971800" indent="-228600" algn="ctr" eaLnBrk="0" fontAlgn="base" hangingPunct="0">
              <a:spcBef>
                <a:spcPct val="0"/>
              </a:spcBef>
              <a:spcAft>
                <a:spcPct val="0"/>
              </a:spcAft>
              <a:defRPr sz="2800" b="1">
                <a:solidFill>
                  <a:schemeClr val="bg2"/>
                </a:solidFill>
                <a:latin typeface="Arial" charset="0"/>
              </a:defRPr>
            </a:lvl7pPr>
            <a:lvl8pPr marL="3429000" indent="-228600" algn="ctr" eaLnBrk="0" fontAlgn="base" hangingPunct="0">
              <a:spcBef>
                <a:spcPct val="0"/>
              </a:spcBef>
              <a:spcAft>
                <a:spcPct val="0"/>
              </a:spcAft>
              <a:defRPr sz="2800" b="1">
                <a:solidFill>
                  <a:schemeClr val="bg2"/>
                </a:solidFill>
                <a:latin typeface="Arial" charset="0"/>
              </a:defRPr>
            </a:lvl8pPr>
            <a:lvl9pPr marL="3886200" indent="-228600" algn="ctr" eaLnBrk="0" fontAlgn="base" hangingPunct="0">
              <a:spcBef>
                <a:spcPct val="0"/>
              </a:spcBef>
              <a:spcAft>
                <a:spcPct val="0"/>
              </a:spcAft>
              <a:defRPr sz="2800" b="1">
                <a:solidFill>
                  <a:schemeClr val="bg2"/>
                </a:solidFill>
                <a:latin typeface="Arial" charset="0"/>
              </a:defRPr>
            </a:lvl9pPr>
          </a:lstStyle>
          <a:p>
            <a:pPr algn="ctr" eaLnBrk="1" hangingPunct="1"/>
            <a:r>
              <a:rPr lang="en-US" sz="2000" b="0" dirty="0" smtClean="0">
                <a:solidFill>
                  <a:schemeClr val="tx2"/>
                </a:solidFill>
                <a:latin typeface="Arial" panose="020B0604020202020204" pitchFamily="34" charset="0"/>
                <a:cs typeface="Arial" panose="020B0604020202020204" pitchFamily="34" charset="0"/>
              </a:rPr>
              <a:t>Partner Co.</a:t>
            </a:r>
            <a:endParaRPr lang="en-US" sz="4400" b="0" dirty="0">
              <a:solidFill>
                <a:schemeClr val="tx2"/>
              </a:solidFill>
              <a:latin typeface="Arial" panose="020B0604020202020204" pitchFamily="34" charset="0"/>
              <a:cs typeface="Arial" panose="020B0604020202020204" pitchFamily="34" charset="0"/>
            </a:endParaRPr>
          </a:p>
        </p:txBody>
      </p:sp>
      <p:sp>
        <p:nvSpPr>
          <p:cNvPr id="13" name="Line 8"/>
          <p:cNvSpPr>
            <a:spLocks noChangeShapeType="1"/>
          </p:cNvSpPr>
          <p:nvPr/>
        </p:nvSpPr>
        <p:spPr bwMode="auto">
          <a:xfrm flipV="1">
            <a:off x="5316413" y="2960528"/>
            <a:ext cx="904" cy="315440"/>
          </a:xfrm>
          <a:prstGeom prst="line">
            <a:avLst/>
          </a:prstGeom>
          <a:noFill/>
          <a:ln w="1905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4" name="Line 13"/>
          <p:cNvSpPr>
            <a:spLocks noChangeShapeType="1"/>
          </p:cNvSpPr>
          <p:nvPr/>
        </p:nvSpPr>
        <p:spPr bwMode="auto">
          <a:xfrm flipV="1">
            <a:off x="6896761" y="4016214"/>
            <a:ext cx="904" cy="650765"/>
          </a:xfrm>
          <a:prstGeom prst="line">
            <a:avLst/>
          </a:prstGeom>
          <a:noFill/>
          <a:ln w="1905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5" name="Oval 11"/>
          <p:cNvSpPr>
            <a:spLocks noChangeArrowheads="1"/>
          </p:cNvSpPr>
          <p:nvPr/>
        </p:nvSpPr>
        <p:spPr bwMode="auto">
          <a:xfrm>
            <a:off x="6101409" y="2333263"/>
            <a:ext cx="1522015" cy="627266"/>
          </a:xfrm>
          <a:prstGeom prst="ellipse">
            <a:avLst/>
          </a:prstGeom>
          <a:solidFill>
            <a:srgbClr val="FFFFFF"/>
          </a:solidFill>
          <a:ln w="38100">
            <a:solidFill>
              <a:srgbClr val="000080"/>
            </a:solidFill>
            <a:round/>
            <a:headEnd/>
            <a:tailEnd/>
          </a:ln>
        </p:spPr>
        <p:txBody>
          <a:bodyPr/>
          <a:lstStyle/>
          <a:p>
            <a:pPr algn="ctr"/>
            <a:r>
              <a:rPr lang="en-US" sz="1800" dirty="0" smtClean="0"/>
              <a:t>Partner</a:t>
            </a:r>
            <a:endParaRPr lang="en-US" sz="1800" dirty="0"/>
          </a:p>
        </p:txBody>
      </p:sp>
      <p:sp>
        <p:nvSpPr>
          <p:cNvPr id="16" name="Text Box 9"/>
          <p:cNvSpPr txBox="1">
            <a:spLocks noChangeArrowheads="1"/>
          </p:cNvSpPr>
          <p:nvPr/>
        </p:nvSpPr>
        <p:spPr bwMode="auto">
          <a:xfrm>
            <a:off x="6374359" y="3289526"/>
            <a:ext cx="1076437" cy="726688"/>
          </a:xfrm>
          <a:prstGeom prst="rect">
            <a:avLst/>
          </a:prstGeom>
          <a:solidFill>
            <a:srgbClr val="FFFFFF"/>
          </a:solidFill>
          <a:ln w="28575">
            <a:solidFill>
              <a:srgbClr val="000000"/>
            </a:solidFill>
            <a:miter lim="800000"/>
            <a:headEnd/>
            <a:tailEnd/>
          </a:ln>
        </p:spPr>
        <p:txBody>
          <a:bodyPr/>
          <a:lstStyle>
            <a:lvl1pPr>
              <a:defRPr sz="2800" b="1">
                <a:solidFill>
                  <a:schemeClr val="bg2"/>
                </a:solidFill>
                <a:latin typeface="Arial" charset="0"/>
              </a:defRPr>
            </a:lvl1pPr>
            <a:lvl2pPr marL="742950" indent="-285750">
              <a:defRPr sz="2800" b="1">
                <a:solidFill>
                  <a:schemeClr val="bg2"/>
                </a:solidFill>
                <a:latin typeface="Arial" charset="0"/>
              </a:defRPr>
            </a:lvl2pPr>
            <a:lvl3pPr marL="1143000" indent="-228600">
              <a:defRPr sz="2800" b="1">
                <a:solidFill>
                  <a:schemeClr val="bg2"/>
                </a:solidFill>
                <a:latin typeface="Arial" charset="0"/>
              </a:defRPr>
            </a:lvl3pPr>
            <a:lvl4pPr marL="1600200" indent="-228600">
              <a:defRPr sz="2800" b="1">
                <a:solidFill>
                  <a:schemeClr val="bg2"/>
                </a:solidFill>
                <a:latin typeface="Arial" charset="0"/>
              </a:defRPr>
            </a:lvl4pPr>
            <a:lvl5pPr marL="2057400" indent="-228600">
              <a:defRPr sz="2800" b="1">
                <a:solidFill>
                  <a:schemeClr val="bg2"/>
                </a:solidFill>
                <a:latin typeface="Arial" charset="0"/>
              </a:defRPr>
            </a:lvl5pPr>
            <a:lvl6pPr marL="2514600" indent="-228600" algn="ctr" eaLnBrk="0" fontAlgn="base" hangingPunct="0">
              <a:spcBef>
                <a:spcPct val="0"/>
              </a:spcBef>
              <a:spcAft>
                <a:spcPct val="0"/>
              </a:spcAft>
              <a:defRPr sz="2800" b="1">
                <a:solidFill>
                  <a:schemeClr val="bg2"/>
                </a:solidFill>
                <a:latin typeface="Arial" charset="0"/>
              </a:defRPr>
            </a:lvl6pPr>
            <a:lvl7pPr marL="2971800" indent="-228600" algn="ctr" eaLnBrk="0" fontAlgn="base" hangingPunct="0">
              <a:spcBef>
                <a:spcPct val="0"/>
              </a:spcBef>
              <a:spcAft>
                <a:spcPct val="0"/>
              </a:spcAft>
              <a:defRPr sz="2800" b="1">
                <a:solidFill>
                  <a:schemeClr val="bg2"/>
                </a:solidFill>
                <a:latin typeface="Arial" charset="0"/>
              </a:defRPr>
            </a:lvl7pPr>
            <a:lvl8pPr marL="3429000" indent="-228600" algn="ctr" eaLnBrk="0" fontAlgn="base" hangingPunct="0">
              <a:spcBef>
                <a:spcPct val="0"/>
              </a:spcBef>
              <a:spcAft>
                <a:spcPct val="0"/>
              </a:spcAft>
              <a:defRPr sz="2800" b="1">
                <a:solidFill>
                  <a:schemeClr val="bg2"/>
                </a:solidFill>
                <a:latin typeface="Arial" charset="0"/>
              </a:defRPr>
            </a:lvl8pPr>
            <a:lvl9pPr marL="3886200" indent="-228600" algn="ctr" eaLnBrk="0" fontAlgn="base" hangingPunct="0">
              <a:spcBef>
                <a:spcPct val="0"/>
              </a:spcBef>
              <a:spcAft>
                <a:spcPct val="0"/>
              </a:spcAft>
              <a:defRPr sz="2800" b="1">
                <a:solidFill>
                  <a:schemeClr val="bg2"/>
                </a:solidFill>
                <a:latin typeface="Arial" charset="0"/>
              </a:defRPr>
            </a:lvl9pPr>
          </a:lstStyle>
          <a:p>
            <a:pPr algn="ctr" eaLnBrk="1" hangingPunct="1"/>
            <a:r>
              <a:rPr lang="en-US" sz="2000" b="0" dirty="0" smtClean="0">
                <a:solidFill>
                  <a:schemeClr val="tx2"/>
                </a:solidFill>
                <a:latin typeface="Arial" panose="020B0604020202020204" pitchFamily="34" charset="0"/>
                <a:cs typeface="Arial" panose="020B0604020202020204" pitchFamily="34" charset="0"/>
              </a:rPr>
              <a:t>Partner Co.</a:t>
            </a:r>
            <a:endParaRPr lang="en-US" sz="4400" b="0" dirty="0">
              <a:solidFill>
                <a:schemeClr val="tx2"/>
              </a:solidFill>
              <a:latin typeface="Arial" panose="020B0604020202020204" pitchFamily="34" charset="0"/>
              <a:cs typeface="Arial" panose="020B0604020202020204" pitchFamily="34" charset="0"/>
            </a:endParaRPr>
          </a:p>
        </p:txBody>
      </p:sp>
      <p:sp>
        <p:nvSpPr>
          <p:cNvPr id="17" name="Line 8"/>
          <p:cNvSpPr>
            <a:spLocks noChangeShapeType="1"/>
          </p:cNvSpPr>
          <p:nvPr/>
        </p:nvSpPr>
        <p:spPr bwMode="auto">
          <a:xfrm flipV="1">
            <a:off x="6895857" y="2960528"/>
            <a:ext cx="904" cy="315440"/>
          </a:xfrm>
          <a:prstGeom prst="line">
            <a:avLst/>
          </a:prstGeom>
          <a:noFill/>
          <a:ln w="1905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8" name="Line 13"/>
          <p:cNvSpPr>
            <a:spLocks noChangeShapeType="1"/>
          </p:cNvSpPr>
          <p:nvPr/>
        </p:nvSpPr>
        <p:spPr bwMode="auto">
          <a:xfrm flipV="1">
            <a:off x="3777062" y="4086713"/>
            <a:ext cx="904" cy="650765"/>
          </a:xfrm>
          <a:prstGeom prst="line">
            <a:avLst/>
          </a:prstGeom>
          <a:noFill/>
          <a:ln w="1905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 name="Text Box 12"/>
          <p:cNvSpPr txBox="1">
            <a:spLocks noChangeArrowheads="1"/>
          </p:cNvSpPr>
          <p:nvPr/>
        </p:nvSpPr>
        <p:spPr bwMode="auto">
          <a:xfrm>
            <a:off x="1721330" y="4655632"/>
            <a:ext cx="5413150" cy="444385"/>
          </a:xfrm>
          <a:prstGeom prst="rect">
            <a:avLst/>
          </a:prstGeom>
          <a:solidFill>
            <a:srgbClr val="99CC00"/>
          </a:solidFill>
          <a:ln w="9525">
            <a:solidFill>
              <a:srgbClr val="000000"/>
            </a:solidFill>
            <a:miter lim="800000"/>
            <a:headEnd/>
            <a:tailEnd/>
          </a:ln>
        </p:spPr>
        <p:txBody>
          <a:bodyPr/>
          <a:lstStyle>
            <a:lvl1pPr>
              <a:defRPr sz="2800" b="1">
                <a:solidFill>
                  <a:schemeClr val="bg2"/>
                </a:solidFill>
                <a:latin typeface="Arial" charset="0"/>
              </a:defRPr>
            </a:lvl1pPr>
            <a:lvl2pPr marL="742950" indent="-285750">
              <a:defRPr sz="2800" b="1">
                <a:solidFill>
                  <a:schemeClr val="bg2"/>
                </a:solidFill>
                <a:latin typeface="Arial" charset="0"/>
              </a:defRPr>
            </a:lvl2pPr>
            <a:lvl3pPr marL="1143000" indent="-228600">
              <a:defRPr sz="2800" b="1">
                <a:solidFill>
                  <a:schemeClr val="bg2"/>
                </a:solidFill>
                <a:latin typeface="Arial" charset="0"/>
              </a:defRPr>
            </a:lvl3pPr>
            <a:lvl4pPr marL="1600200" indent="-228600">
              <a:defRPr sz="2800" b="1">
                <a:solidFill>
                  <a:schemeClr val="bg2"/>
                </a:solidFill>
                <a:latin typeface="Arial" charset="0"/>
              </a:defRPr>
            </a:lvl4pPr>
            <a:lvl5pPr marL="2057400" indent="-228600">
              <a:defRPr sz="2800" b="1">
                <a:solidFill>
                  <a:schemeClr val="bg2"/>
                </a:solidFill>
                <a:latin typeface="Arial" charset="0"/>
              </a:defRPr>
            </a:lvl5pPr>
            <a:lvl6pPr marL="2514600" indent="-228600" algn="ctr" eaLnBrk="0" fontAlgn="base" hangingPunct="0">
              <a:spcBef>
                <a:spcPct val="0"/>
              </a:spcBef>
              <a:spcAft>
                <a:spcPct val="0"/>
              </a:spcAft>
              <a:defRPr sz="2800" b="1">
                <a:solidFill>
                  <a:schemeClr val="bg2"/>
                </a:solidFill>
                <a:latin typeface="Arial" charset="0"/>
              </a:defRPr>
            </a:lvl6pPr>
            <a:lvl7pPr marL="2971800" indent="-228600" algn="ctr" eaLnBrk="0" fontAlgn="base" hangingPunct="0">
              <a:spcBef>
                <a:spcPct val="0"/>
              </a:spcBef>
              <a:spcAft>
                <a:spcPct val="0"/>
              </a:spcAft>
              <a:defRPr sz="2800" b="1">
                <a:solidFill>
                  <a:schemeClr val="bg2"/>
                </a:solidFill>
                <a:latin typeface="Arial" charset="0"/>
              </a:defRPr>
            </a:lvl7pPr>
            <a:lvl8pPr marL="3429000" indent="-228600" algn="ctr" eaLnBrk="0" fontAlgn="base" hangingPunct="0">
              <a:spcBef>
                <a:spcPct val="0"/>
              </a:spcBef>
              <a:spcAft>
                <a:spcPct val="0"/>
              </a:spcAft>
              <a:defRPr sz="2800" b="1">
                <a:solidFill>
                  <a:schemeClr val="bg2"/>
                </a:solidFill>
                <a:latin typeface="Arial" charset="0"/>
              </a:defRPr>
            </a:lvl8pPr>
            <a:lvl9pPr marL="3886200" indent="-228600" algn="ctr" eaLnBrk="0" fontAlgn="base" hangingPunct="0">
              <a:spcBef>
                <a:spcPct val="0"/>
              </a:spcBef>
              <a:spcAft>
                <a:spcPct val="0"/>
              </a:spcAft>
              <a:defRPr sz="2800" b="1">
                <a:solidFill>
                  <a:schemeClr val="bg2"/>
                </a:solidFill>
                <a:latin typeface="Arial" charset="0"/>
              </a:defRPr>
            </a:lvl9pPr>
          </a:lstStyle>
          <a:p>
            <a:pPr algn="ctr" eaLnBrk="1" hangingPunct="1"/>
            <a:r>
              <a:rPr lang="en-US" sz="2000" dirty="0" smtClean="0">
                <a:solidFill>
                  <a:schemeClr val="tx2"/>
                </a:solidFill>
                <a:latin typeface="Times New Roman" pitchFamily="18" charset="0"/>
                <a:cs typeface="Calibri" pitchFamily="34" charset="0"/>
              </a:rPr>
              <a:t>Operating Co.</a:t>
            </a:r>
            <a:endParaRPr lang="en-US" sz="1200" dirty="0">
              <a:solidFill>
                <a:schemeClr val="tx2"/>
              </a:solidFill>
            </a:endParaRPr>
          </a:p>
          <a:p>
            <a:pPr algn="ctr" eaLnBrk="1" hangingPunct="1"/>
            <a:endParaRPr lang="en-US" dirty="0">
              <a:solidFill>
                <a:schemeClr val="tx1"/>
              </a:solidFill>
            </a:endParaRPr>
          </a:p>
        </p:txBody>
      </p:sp>
      <p:sp>
        <p:nvSpPr>
          <p:cNvPr id="20" name="Rectangle 19"/>
          <p:cNvSpPr/>
          <p:nvPr/>
        </p:nvSpPr>
        <p:spPr>
          <a:xfrm>
            <a:off x="0" y="0"/>
            <a:ext cx="9144000" cy="1104900"/>
          </a:xfrm>
          <a:prstGeom prst="rect">
            <a:avLst/>
          </a:prstGeom>
          <a:solidFill>
            <a:srgbClr val="005F7F"/>
          </a:solidFill>
          <a:ln>
            <a:solidFill>
              <a:schemeClr val="tx2">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sz="2000" b="1" dirty="0" smtClean="0"/>
              <a:t>Operating company to operating company.</a:t>
            </a:r>
            <a:endParaRPr lang="en-CA" b="1" dirty="0"/>
          </a:p>
        </p:txBody>
      </p:sp>
      <p:sp>
        <p:nvSpPr>
          <p:cNvPr id="22" name="Text Box 6"/>
          <p:cNvSpPr txBox="1">
            <a:spLocks noChangeArrowheads="1"/>
          </p:cNvSpPr>
          <p:nvPr/>
        </p:nvSpPr>
        <p:spPr bwMode="auto">
          <a:xfrm>
            <a:off x="2266819" y="4839324"/>
            <a:ext cx="1100256" cy="629933"/>
          </a:xfrm>
          <a:prstGeom prst="rect">
            <a:avLst/>
          </a:prstGeom>
          <a:solidFill>
            <a:srgbClr val="0000CC">
              <a:alpha val="79999"/>
            </a:srgbClr>
          </a:solidFill>
          <a:ln w="38100">
            <a:solidFill>
              <a:srgbClr val="000000"/>
            </a:solidFill>
            <a:miter lim="800000"/>
            <a:headEnd/>
            <a:tailEnd/>
          </a:ln>
        </p:spPr>
        <p:txBody>
          <a:bodyPr/>
          <a:lstStyle>
            <a:lvl1pPr>
              <a:defRPr sz="2800" b="1">
                <a:solidFill>
                  <a:schemeClr val="bg2"/>
                </a:solidFill>
                <a:latin typeface="Arial" charset="0"/>
              </a:defRPr>
            </a:lvl1pPr>
            <a:lvl2pPr marL="742950" indent="-285750">
              <a:defRPr sz="2800" b="1">
                <a:solidFill>
                  <a:schemeClr val="bg2"/>
                </a:solidFill>
                <a:latin typeface="Arial" charset="0"/>
              </a:defRPr>
            </a:lvl2pPr>
            <a:lvl3pPr marL="1143000" indent="-228600">
              <a:defRPr sz="2800" b="1">
                <a:solidFill>
                  <a:schemeClr val="bg2"/>
                </a:solidFill>
                <a:latin typeface="Arial" charset="0"/>
              </a:defRPr>
            </a:lvl3pPr>
            <a:lvl4pPr marL="1600200" indent="-228600">
              <a:defRPr sz="2800" b="1">
                <a:solidFill>
                  <a:schemeClr val="bg2"/>
                </a:solidFill>
                <a:latin typeface="Arial" charset="0"/>
              </a:defRPr>
            </a:lvl4pPr>
            <a:lvl5pPr marL="2057400" indent="-228600">
              <a:defRPr sz="2800" b="1">
                <a:solidFill>
                  <a:schemeClr val="bg2"/>
                </a:solidFill>
                <a:latin typeface="Arial" charset="0"/>
              </a:defRPr>
            </a:lvl5pPr>
            <a:lvl6pPr marL="2514600" indent="-228600" algn="ctr" eaLnBrk="0" fontAlgn="base" hangingPunct="0">
              <a:spcBef>
                <a:spcPct val="0"/>
              </a:spcBef>
              <a:spcAft>
                <a:spcPct val="0"/>
              </a:spcAft>
              <a:defRPr sz="2800" b="1">
                <a:solidFill>
                  <a:schemeClr val="bg2"/>
                </a:solidFill>
                <a:latin typeface="Arial" charset="0"/>
              </a:defRPr>
            </a:lvl6pPr>
            <a:lvl7pPr marL="2971800" indent="-228600" algn="ctr" eaLnBrk="0" fontAlgn="base" hangingPunct="0">
              <a:spcBef>
                <a:spcPct val="0"/>
              </a:spcBef>
              <a:spcAft>
                <a:spcPct val="0"/>
              </a:spcAft>
              <a:defRPr sz="2800" b="1">
                <a:solidFill>
                  <a:schemeClr val="bg2"/>
                </a:solidFill>
                <a:latin typeface="Arial" charset="0"/>
              </a:defRPr>
            </a:lvl7pPr>
            <a:lvl8pPr marL="3429000" indent="-228600" algn="ctr" eaLnBrk="0" fontAlgn="base" hangingPunct="0">
              <a:spcBef>
                <a:spcPct val="0"/>
              </a:spcBef>
              <a:spcAft>
                <a:spcPct val="0"/>
              </a:spcAft>
              <a:defRPr sz="2800" b="1">
                <a:solidFill>
                  <a:schemeClr val="bg2"/>
                </a:solidFill>
                <a:latin typeface="Arial" charset="0"/>
              </a:defRPr>
            </a:lvl8pPr>
            <a:lvl9pPr marL="3886200" indent="-228600" algn="ctr" eaLnBrk="0" fontAlgn="base" hangingPunct="0">
              <a:spcBef>
                <a:spcPct val="0"/>
              </a:spcBef>
              <a:spcAft>
                <a:spcPct val="0"/>
              </a:spcAft>
              <a:defRPr sz="2800" b="1">
                <a:solidFill>
                  <a:schemeClr val="bg2"/>
                </a:solidFill>
                <a:latin typeface="Arial" charset="0"/>
              </a:defRPr>
            </a:lvl9pPr>
          </a:lstStyle>
          <a:p>
            <a:pPr algn="ctr" eaLnBrk="1" hangingPunct="1"/>
            <a:r>
              <a:rPr lang="en-US" sz="1600" dirty="0">
                <a:solidFill>
                  <a:schemeClr val="bg1"/>
                </a:solidFill>
                <a:latin typeface="Times New Roman" pitchFamily="18" charset="0"/>
                <a:cs typeface="Calibri" pitchFamily="34" charset="0"/>
              </a:rPr>
              <a:t>Life</a:t>
            </a:r>
            <a:endParaRPr lang="en-US" sz="1400" dirty="0">
              <a:solidFill>
                <a:schemeClr val="bg1"/>
              </a:solidFill>
            </a:endParaRPr>
          </a:p>
          <a:p>
            <a:pPr algn="ctr" eaLnBrk="1" hangingPunct="1"/>
            <a:r>
              <a:rPr lang="en-US" sz="1600" dirty="0">
                <a:solidFill>
                  <a:schemeClr val="bg1"/>
                </a:solidFill>
                <a:latin typeface="Times New Roman" pitchFamily="18" charset="0"/>
                <a:cs typeface="Calibri" pitchFamily="34" charset="0"/>
              </a:rPr>
              <a:t>Insurance</a:t>
            </a:r>
            <a:endParaRPr lang="en-US" sz="1400" dirty="0">
              <a:solidFill>
                <a:schemeClr val="bg1"/>
              </a:solidFill>
            </a:endParaRPr>
          </a:p>
          <a:p>
            <a:pPr algn="ctr" eaLnBrk="1" hangingPunct="1"/>
            <a:endParaRPr lang="en-US" sz="4800" dirty="0">
              <a:solidFill>
                <a:schemeClr val="tx1"/>
              </a:solidFill>
            </a:endParaRPr>
          </a:p>
        </p:txBody>
      </p:sp>
      <p:grpSp>
        <p:nvGrpSpPr>
          <p:cNvPr id="26" name="Group 25"/>
          <p:cNvGrpSpPr/>
          <p:nvPr/>
        </p:nvGrpSpPr>
        <p:grpSpPr>
          <a:xfrm>
            <a:off x="5136206" y="4839324"/>
            <a:ext cx="1482470" cy="982472"/>
            <a:chOff x="5136206" y="4839324"/>
            <a:chExt cx="1482470" cy="982472"/>
          </a:xfrm>
        </p:grpSpPr>
        <p:sp>
          <p:nvSpPr>
            <p:cNvPr id="21" name="Text Box 7"/>
            <p:cNvSpPr txBox="1">
              <a:spLocks noChangeArrowheads="1"/>
            </p:cNvSpPr>
            <p:nvPr/>
          </p:nvSpPr>
          <p:spPr bwMode="auto">
            <a:xfrm>
              <a:off x="5136206" y="5480389"/>
              <a:ext cx="1482470" cy="3414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800" b="1">
                  <a:solidFill>
                    <a:schemeClr val="bg2"/>
                  </a:solidFill>
                  <a:latin typeface="Arial" charset="0"/>
                </a:defRPr>
              </a:lvl1pPr>
              <a:lvl2pPr marL="742950" indent="-285750">
                <a:defRPr sz="2800" b="1">
                  <a:solidFill>
                    <a:schemeClr val="bg2"/>
                  </a:solidFill>
                  <a:latin typeface="Arial" charset="0"/>
                </a:defRPr>
              </a:lvl2pPr>
              <a:lvl3pPr marL="1143000" indent="-228600">
                <a:defRPr sz="2800" b="1">
                  <a:solidFill>
                    <a:schemeClr val="bg2"/>
                  </a:solidFill>
                  <a:latin typeface="Arial" charset="0"/>
                </a:defRPr>
              </a:lvl3pPr>
              <a:lvl4pPr marL="1600200" indent="-228600">
                <a:defRPr sz="2800" b="1">
                  <a:solidFill>
                    <a:schemeClr val="bg2"/>
                  </a:solidFill>
                  <a:latin typeface="Arial" charset="0"/>
                </a:defRPr>
              </a:lvl4pPr>
              <a:lvl5pPr marL="2057400" indent="-228600">
                <a:defRPr sz="2800" b="1">
                  <a:solidFill>
                    <a:schemeClr val="bg2"/>
                  </a:solidFill>
                  <a:latin typeface="Arial" charset="0"/>
                </a:defRPr>
              </a:lvl5pPr>
              <a:lvl6pPr marL="2514600" indent="-228600" algn="ctr" eaLnBrk="0" fontAlgn="base" hangingPunct="0">
                <a:spcBef>
                  <a:spcPct val="0"/>
                </a:spcBef>
                <a:spcAft>
                  <a:spcPct val="0"/>
                </a:spcAft>
                <a:defRPr sz="2800" b="1">
                  <a:solidFill>
                    <a:schemeClr val="bg2"/>
                  </a:solidFill>
                  <a:latin typeface="Arial" charset="0"/>
                </a:defRPr>
              </a:lvl6pPr>
              <a:lvl7pPr marL="2971800" indent="-228600" algn="ctr" eaLnBrk="0" fontAlgn="base" hangingPunct="0">
                <a:spcBef>
                  <a:spcPct val="0"/>
                </a:spcBef>
                <a:spcAft>
                  <a:spcPct val="0"/>
                </a:spcAft>
                <a:defRPr sz="2800" b="1">
                  <a:solidFill>
                    <a:schemeClr val="bg2"/>
                  </a:solidFill>
                  <a:latin typeface="Arial" charset="0"/>
                </a:defRPr>
              </a:lvl7pPr>
              <a:lvl8pPr marL="3429000" indent="-228600" algn="ctr" eaLnBrk="0" fontAlgn="base" hangingPunct="0">
                <a:spcBef>
                  <a:spcPct val="0"/>
                </a:spcBef>
                <a:spcAft>
                  <a:spcPct val="0"/>
                </a:spcAft>
                <a:defRPr sz="2800" b="1">
                  <a:solidFill>
                    <a:schemeClr val="bg2"/>
                  </a:solidFill>
                  <a:latin typeface="Arial" charset="0"/>
                </a:defRPr>
              </a:lvl8pPr>
              <a:lvl9pPr marL="3886200" indent="-228600" algn="ctr" eaLnBrk="0" fontAlgn="base" hangingPunct="0">
                <a:spcBef>
                  <a:spcPct val="0"/>
                </a:spcBef>
                <a:spcAft>
                  <a:spcPct val="0"/>
                </a:spcAft>
                <a:defRPr sz="2800" b="1">
                  <a:solidFill>
                    <a:schemeClr val="bg2"/>
                  </a:solidFill>
                  <a:latin typeface="Arial" charset="0"/>
                </a:defRPr>
              </a:lvl9pPr>
            </a:lstStyle>
            <a:p>
              <a:pPr eaLnBrk="1" hangingPunct="1"/>
              <a:r>
                <a:rPr lang="en-US" sz="2000" dirty="0">
                  <a:solidFill>
                    <a:schemeClr val="tx2"/>
                  </a:solidFill>
                  <a:latin typeface="Times New Roman" pitchFamily="18" charset="0"/>
                  <a:cs typeface="Calibri" pitchFamily="34" charset="0"/>
                </a:rPr>
                <a:t>Beneficiary</a:t>
              </a:r>
              <a:endParaRPr lang="en-US" sz="4400" dirty="0">
                <a:solidFill>
                  <a:schemeClr val="tx2"/>
                </a:solidFill>
              </a:endParaRPr>
            </a:p>
          </p:txBody>
        </p:sp>
        <p:sp>
          <p:nvSpPr>
            <p:cNvPr id="23" name="Text Box 5"/>
            <p:cNvSpPr txBox="1">
              <a:spLocks noChangeArrowheads="1"/>
            </p:cNvSpPr>
            <p:nvPr/>
          </p:nvSpPr>
          <p:spPr bwMode="auto">
            <a:xfrm>
              <a:off x="5400602" y="4839324"/>
              <a:ext cx="1170762" cy="629933"/>
            </a:xfrm>
            <a:prstGeom prst="rect">
              <a:avLst/>
            </a:prstGeom>
            <a:solidFill>
              <a:srgbClr val="0000CC">
                <a:alpha val="79999"/>
              </a:srgbClr>
            </a:solidFill>
            <a:ln w="38100">
              <a:solidFill>
                <a:srgbClr val="000000"/>
              </a:solidFill>
              <a:miter lim="800000"/>
              <a:headEnd/>
              <a:tailEnd/>
            </a:ln>
          </p:spPr>
          <p:txBody>
            <a:bodyPr/>
            <a:lstStyle>
              <a:lvl1pPr>
                <a:defRPr sz="2800" b="1">
                  <a:solidFill>
                    <a:schemeClr val="bg2"/>
                  </a:solidFill>
                  <a:latin typeface="Arial" charset="0"/>
                </a:defRPr>
              </a:lvl1pPr>
              <a:lvl2pPr marL="742950" indent="-285750">
                <a:defRPr sz="2800" b="1">
                  <a:solidFill>
                    <a:schemeClr val="bg2"/>
                  </a:solidFill>
                  <a:latin typeface="Arial" charset="0"/>
                </a:defRPr>
              </a:lvl2pPr>
              <a:lvl3pPr marL="1143000" indent="-228600">
                <a:defRPr sz="2800" b="1">
                  <a:solidFill>
                    <a:schemeClr val="bg2"/>
                  </a:solidFill>
                  <a:latin typeface="Arial" charset="0"/>
                </a:defRPr>
              </a:lvl3pPr>
              <a:lvl4pPr marL="1600200" indent="-228600">
                <a:defRPr sz="2800" b="1">
                  <a:solidFill>
                    <a:schemeClr val="bg2"/>
                  </a:solidFill>
                  <a:latin typeface="Arial" charset="0"/>
                </a:defRPr>
              </a:lvl4pPr>
              <a:lvl5pPr marL="2057400" indent="-228600">
                <a:defRPr sz="2800" b="1">
                  <a:solidFill>
                    <a:schemeClr val="bg2"/>
                  </a:solidFill>
                  <a:latin typeface="Arial" charset="0"/>
                </a:defRPr>
              </a:lvl5pPr>
              <a:lvl6pPr marL="2514600" indent="-228600" algn="ctr" eaLnBrk="0" fontAlgn="base" hangingPunct="0">
                <a:spcBef>
                  <a:spcPct val="0"/>
                </a:spcBef>
                <a:spcAft>
                  <a:spcPct val="0"/>
                </a:spcAft>
                <a:defRPr sz="2800" b="1">
                  <a:solidFill>
                    <a:schemeClr val="bg2"/>
                  </a:solidFill>
                  <a:latin typeface="Arial" charset="0"/>
                </a:defRPr>
              </a:lvl6pPr>
              <a:lvl7pPr marL="2971800" indent="-228600" algn="ctr" eaLnBrk="0" fontAlgn="base" hangingPunct="0">
                <a:spcBef>
                  <a:spcPct val="0"/>
                </a:spcBef>
                <a:spcAft>
                  <a:spcPct val="0"/>
                </a:spcAft>
                <a:defRPr sz="2800" b="1">
                  <a:solidFill>
                    <a:schemeClr val="bg2"/>
                  </a:solidFill>
                  <a:latin typeface="Arial" charset="0"/>
                </a:defRPr>
              </a:lvl7pPr>
              <a:lvl8pPr marL="3429000" indent="-228600" algn="ctr" eaLnBrk="0" fontAlgn="base" hangingPunct="0">
                <a:spcBef>
                  <a:spcPct val="0"/>
                </a:spcBef>
                <a:spcAft>
                  <a:spcPct val="0"/>
                </a:spcAft>
                <a:defRPr sz="2800" b="1">
                  <a:solidFill>
                    <a:schemeClr val="bg2"/>
                  </a:solidFill>
                  <a:latin typeface="Arial" charset="0"/>
                </a:defRPr>
              </a:lvl8pPr>
              <a:lvl9pPr marL="3886200" indent="-228600" algn="ctr" eaLnBrk="0" fontAlgn="base" hangingPunct="0">
                <a:spcBef>
                  <a:spcPct val="0"/>
                </a:spcBef>
                <a:spcAft>
                  <a:spcPct val="0"/>
                </a:spcAft>
                <a:defRPr sz="2800" b="1">
                  <a:solidFill>
                    <a:schemeClr val="bg2"/>
                  </a:solidFill>
                  <a:latin typeface="Arial" charset="0"/>
                </a:defRPr>
              </a:lvl9pPr>
            </a:lstStyle>
            <a:p>
              <a:pPr algn="ctr" eaLnBrk="1" hangingPunct="1"/>
              <a:r>
                <a:rPr lang="en-US" sz="1600">
                  <a:solidFill>
                    <a:schemeClr val="bg1"/>
                  </a:solidFill>
                  <a:latin typeface="Times New Roman" pitchFamily="18" charset="0"/>
                  <a:cs typeface="Calibri" pitchFamily="34" charset="0"/>
                </a:rPr>
                <a:t>Death</a:t>
              </a:r>
              <a:endParaRPr lang="en-US" sz="1400">
                <a:solidFill>
                  <a:schemeClr val="bg1"/>
                </a:solidFill>
              </a:endParaRPr>
            </a:p>
            <a:p>
              <a:pPr algn="ctr" eaLnBrk="1" hangingPunct="1"/>
              <a:r>
                <a:rPr lang="en-US" sz="1600">
                  <a:solidFill>
                    <a:schemeClr val="bg1"/>
                  </a:solidFill>
                  <a:latin typeface="Times New Roman" pitchFamily="18" charset="0"/>
                  <a:cs typeface="Calibri" pitchFamily="34" charset="0"/>
                </a:rPr>
                <a:t>Benefit</a:t>
              </a:r>
              <a:endParaRPr lang="en-US" sz="1400">
                <a:solidFill>
                  <a:schemeClr val="bg1"/>
                </a:solidFill>
              </a:endParaRPr>
            </a:p>
            <a:p>
              <a:pPr algn="ctr" eaLnBrk="1" hangingPunct="1"/>
              <a:endParaRPr lang="en-US">
                <a:solidFill>
                  <a:schemeClr val="tx1"/>
                </a:solidFill>
              </a:endParaRPr>
            </a:p>
          </p:txBody>
        </p:sp>
      </p:grpSp>
      <p:sp>
        <p:nvSpPr>
          <p:cNvPr id="24" name="Arc 4"/>
          <p:cNvSpPr>
            <a:spLocks/>
          </p:cNvSpPr>
          <p:nvPr/>
        </p:nvSpPr>
        <p:spPr bwMode="auto">
          <a:xfrm rot="2074577" flipV="1">
            <a:off x="3427376" y="4779021"/>
            <a:ext cx="1597506" cy="1299758"/>
          </a:xfrm>
          <a:custGeom>
            <a:avLst/>
            <a:gdLst>
              <a:gd name="T0" fmla="*/ 0 w 21595"/>
              <a:gd name="T1" fmla="*/ 0 h 21575"/>
              <a:gd name="T2" fmla="*/ 0 w 21595"/>
              <a:gd name="T3" fmla="*/ 0 h 21575"/>
              <a:gd name="T4" fmla="*/ 0 w 21595"/>
              <a:gd name="T5" fmla="*/ 0 h 21575"/>
              <a:gd name="T6" fmla="*/ 0 60000 65536"/>
              <a:gd name="T7" fmla="*/ 0 60000 65536"/>
              <a:gd name="T8" fmla="*/ 0 60000 65536"/>
              <a:gd name="T9" fmla="*/ 0 w 21595"/>
              <a:gd name="T10" fmla="*/ 0 h 21575"/>
              <a:gd name="T11" fmla="*/ 21595 w 21595"/>
              <a:gd name="T12" fmla="*/ 21575 h 21575"/>
            </a:gdLst>
            <a:ahLst/>
            <a:cxnLst>
              <a:cxn ang="T6">
                <a:pos x="T0" y="T1"/>
              </a:cxn>
              <a:cxn ang="T7">
                <a:pos x="T2" y="T3"/>
              </a:cxn>
              <a:cxn ang="T8">
                <a:pos x="T4" y="T5"/>
              </a:cxn>
            </a:cxnLst>
            <a:rect l="T9" t="T10" r="T11" b="T12"/>
            <a:pathLst>
              <a:path w="21595" h="21575" fill="none" extrusionOk="0">
                <a:moveTo>
                  <a:pt x="1035" y="-1"/>
                </a:moveTo>
                <a:cubicBezTo>
                  <a:pt x="12373" y="543"/>
                  <a:pt x="21356" y="9771"/>
                  <a:pt x="21595" y="21120"/>
                </a:cubicBezTo>
              </a:path>
              <a:path w="21595" h="21575" stroke="0" extrusionOk="0">
                <a:moveTo>
                  <a:pt x="1035" y="-1"/>
                </a:moveTo>
                <a:cubicBezTo>
                  <a:pt x="12373" y="543"/>
                  <a:pt x="21356" y="9771"/>
                  <a:pt x="21595" y="21120"/>
                </a:cubicBezTo>
                <a:lnTo>
                  <a:pt x="0" y="21575"/>
                </a:lnTo>
                <a:lnTo>
                  <a:pt x="1035" y="-1"/>
                </a:lnTo>
                <a:close/>
              </a:path>
            </a:pathLst>
          </a:custGeom>
          <a:noFill/>
          <a:ln w="19050">
            <a:solidFill>
              <a:srgbClr val="000000"/>
            </a:solidFill>
            <a:round/>
            <a:headEnd/>
            <a:tailEnd type="stealth" w="med" len="me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5" name="Text Box 3"/>
          <p:cNvSpPr txBox="1">
            <a:spLocks noChangeArrowheads="1"/>
          </p:cNvSpPr>
          <p:nvPr/>
        </p:nvSpPr>
        <p:spPr bwMode="auto">
          <a:xfrm>
            <a:off x="2315988" y="5375555"/>
            <a:ext cx="1001920" cy="5009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800" b="1">
                <a:solidFill>
                  <a:schemeClr val="bg2"/>
                </a:solidFill>
                <a:latin typeface="Arial" charset="0"/>
              </a:defRPr>
            </a:lvl1pPr>
            <a:lvl2pPr marL="742950" indent="-285750">
              <a:defRPr sz="2800" b="1">
                <a:solidFill>
                  <a:schemeClr val="bg2"/>
                </a:solidFill>
                <a:latin typeface="Arial" charset="0"/>
              </a:defRPr>
            </a:lvl2pPr>
            <a:lvl3pPr marL="1143000" indent="-228600">
              <a:defRPr sz="2800" b="1">
                <a:solidFill>
                  <a:schemeClr val="bg2"/>
                </a:solidFill>
                <a:latin typeface="Arial" charset="0"/>
              </a:defRPr>
            </a:lvl3pPr>
            <a:lvl4pPr marL="1600200" indent="-228600">
              <a:defRPr sz="2800" b="1">
                <a:solidFill>
                  <a:schemeClr val="bg2"/>
                </a:solidFill>
                <a:latin typeface="Arial" charset="0"/>
              </a:defRPr>
            </a:lvl4pPr>
            <a:lvl5pPr marL="2057400" indent="-228600">
              <a:defRPr sz="2800" b="1">
                <a:solidFill>
                  <a:schemeClr val="bg2"/>
                </a:solidFill>
                <a:latin typeface="Arial" charset="0"/>
              </a:defRPr>
            </a:lvl5pPr>
            <a:lvl6pPr marL="2514600" indent="-228600" algn="ctr" eaLnBrk="0" fontAlgn="base" hangingPunct="0">
              <a:spcBef>
                <a:spcPct val="0"/>
              </a:spcBef>
              <a:spcAft>
                <a:spcPct val="0"/>
              </a:spcAft>
              <a:defRPr sz="2800" b="1">
                <a:solidFill>
                  <a:schemeClr val="bg2"/>
                </a:solidFill>
                <a:latin typeface="Arial" charset="0"/>
              </a:defRPr>
            </a:lvl6pPr>
            <a:lvl7pPr marL="2971800" indent="-228600" algn="ctr" eaLnBrk="0" fontAlgn="base" hangingPunct="0">
              <a:spcBef>
                <a:spcPct val="0"/>
              </a:spcBef>
              <a:spcAft>
                <a:spcPct val="0"/>
              </a:spcAft>
              <a:defRPr sz="2800" b="1">
                <a:solidFill>
                  <a:schemeClr val="bg2"/>
                </a:solidFill>
                <a:latin typeface="Arial" charset="0"/>
              </a:defRPr>
            </a:lvl7pPr>
            <a:lvl8pPr marL="3429000" indent="-228600" algn="ctr" eaLnBrk="0" fontAlgn="base" hangingPunct="0">
              <a:spcBef>
                <a:spcPct val="0"/>
              </a:spcBef>
              <a:spcAft>
                <a:spcPct val="0"/>
              </a:spcAft>
              <a:defRPr sz="2800" b="1">
                <a:solidFill>
                  <a:schemeClr val="bg2"/>
                </a:solidFill>
                <a:latin typeface="Arial" charset="0"/>
              </a:defRPr>
            </a:lvl8pPr>
            <a:lvl9pPr marL="3886200" indent="-228600" algn="ctr" eaLnBrk="0" fontAlgn="base" hangingPunct="0">
              <a:spcBef>
                <a:spcPct val="0"/>
              </a:spcBef>
              <a:spcAft>
                <a:spcPct val="0"/>
              </a:spcAft>
              <a:defRPr sz="2800" b="1">
                <a:solidFill>
                  <a:schemeClr val="bg2"/>
                </a:solidFill>
                <a:latin typeface="Arial" charset="0"/>
              </a:defRPr>
            </a:lvl9pPr>
          </a:lstStyle>
          <a:p>
            <a:pPr eaLnBrk="1" hangingPunct="1"/>
            <a:r>
              <a:rPr lang="en-US" sz="2000" dirty="0">
                <a:solidFill>
                  <a:schemeClr val="tx2"/>
                </a:solidFill>
                <a:latin typeface="Times New Roman" pitchFamily="18" charset="0"/>
                <a:cs typeface="Calibri" pitchFamily="34" charset="0"/>
              </a:rPr>
              <a:t>Owner</a:t>
            </a:r>
            <a:endParaRPr lang="en-US" sz="4400" dirty="0">
              <a:solidFill>
                <a:schemeClr val="tx2"/>
              </a:solidFill>
            </a:endParaRPr>
          </a:p>
        </p:txBody>
      </p:sp>
      <p:sp>
        <p:nvSpPr>
          <p:cNvPr id="27" name="TextBox 26"/>
          <p:cNvSpPr txBox="1"/>
          <p:nvPr/>
        </p:nvSpPr>
        <p:spPr>
          <a:xfrm>
            <a:off x="6236877" y="1953439"/>
            <a:ext cx="1213919" cy="1200329"/>
          </a:xfrm>
          <a:prstGeom prst="rect">
            <a:avLst/>
          </a:prstGeom>
          <a:noFill/>
        </p:spPr>
        <p:txBody>
          <a:bodyPr wrap="square" rtlCol="0">
            <a:spAutoFit/>
          </a:bodyPr>
          <a:lstStyle/>
          <a:p>
            <a:pPr algn="ctr"/>
            <a:r>
              <a:rPr lang="en-US" sz="7200" dirty="0" smtClean="0"/>
              <a:t>x</a:t>
            </a:r>
            <a:endParaRPr lang="en-US" sz="7200" dirty="0"/>
          </a:p>
        </p:txBody>
      </p:sp>
      <p:cxnSp>
        <p:nvCxnSpPr>
          <p:cNvPr id="29" name="Straight Arrow Connector 28"/>
          <p:cNvCxnSpPr/>
          <p:nvPr/>
        </p:nvCxnSpPr>
        <p:spPr>
          <a:xfrm flipV="1">
            <a:off x="6043980" y="3897443"/>
            <a:ext cx="686604" cy="769536"/>
          </a:xfrm>
          <a:prstGeom prst="straightConnector1">
            <a:avLst/>
          </a:prstGeom>
          <a:ln w="28575">
            <a:solidFill>
              <a:srgbClr val="008000"/>
            </a:solidFill>
            <a:tailEnd type="arrow"/>
          </a:ln>
        </p:spPr>
        <p:style>
          <a:lnRef idx="1">
            <a:schemeClr val="accent1"/>
          </a:lnRef>
          <a:fillRef idx="0">
            <a:schemeClr val="accent1"/>
          </a:fillRef>
          <a:effectRef idx="0">
            <a:schemeClr val="accent1"/>
          </a:effectRef>
          <a:fontRef idx="minor">
            <a:schemeClr val="tx1"/>
          </a:fontRef>
        </p:style>
      </p:cxnSp>
      <p:cxnSp>
        <p:nvCxnSpPr>
          <p:cNvPr id="30" name="Straight Arrow Connector 29"/>
          <p:cNvCxnSpPr/>
          <p:nvPr/>
        </p:nvCxnSpPr>
        <p:spPr>
          <a:xfrm flipV="1">
            <a:off x="7235698" y="2573039"/>
            <a:ext cx="829010" cy="883367"/>
          </a:xfrm>
          <a:prstGeom prst="straightConnector1">
            <a:avLst/>
          </a:prstGeom>
          <a:ln w="28575">
            <a:solidFill>
              <a:srgbClr val="008000"/>
            </a:solidFill>
            <a:tailEnd type="arrow"/>
          </a:ln>
        </p:spPr>
        <p:style>
          <a:lnRef idx="1">
            <a:schemeClr val="accent1"/>
          </a:lnRef>
          <a:fillRef idx="0">
            <a:schemeClr val="accent1"/>
          </a:fillRef>
          <a:effectRef idx="0">
            <a:schemeClr val="accent1"/>
          </a:effectRef>
          <a:fontRef idx="minor">
            <a:schemeClr val="tx1"/>
          </a:fontRef>
        </p:style>
      </p:cxnSp>
      <p:sp>
        <p:nvSpPr>
          <p:cNvPr id="31" name="TextBox 30"/>
          <p:cNvSpPr txBox="1"/>
          <p:nvPr/>
        </p:nvSpPr>
        <p:spPr>
          <a:xfrm>
            <a:off x="7810394" y="2234485"/>
            <a:ext cx="827471" cy="338554"/>
          </a:xfrm>
          <a:prstGeom prst="rect">
            <a:avLst/>
          </a:prstGeom>
          <a:noFill/>
        </p:spPr>
        <p:txBody>
          <a:bodyPr wrap="none" rtlCol="0">
            <a:spAutoFit/>
          </a:bodyPr>
          <a:lstStyle/>
          <a:p>
            <a:r>
              <a:rPr lang="en-CA" dirty="0" smtClean="0"/>
              <a:t>Estate</a:t>
            </a:r>
            <a:endParaRPr lang="en-CA" dirty="0"/>
          </a:p>
        </p:txBody>
      </p:sp>
      <p:sp>
        <p:nvSpPr>
          <p:cNvPr id="32" name="TextBox 31"/>
          <p:cNvSpPr txBox="1"/>
          <p:nvPr/>
        </p:nvSpPr>
        <p:spPr>
          <a:xfrm>
            <a:off x="6072898" y="4175601"/>
            <a:ext cx="523971" cy="338554"/>
          </a:xfrm>
          <a:prstGeom prst="rect">
            <a:avLst/>
          </a:prstGeom>
          <a:solidFill>
            <a:schemeClr val="bg1"/>
          </a:solidFill>
          <a:ln>
            <a:noFill/>
          </a:ln>
        </p:spPr>
        <p:txBody>
          <a:bodyPr wrap="square" rtlCol="0">
            <a:spAutoFit/>
          </a:bodyPr>
          <a:lstStyle/>
          <a:p>
            <a:r>
              <a:rPr lang="en-CA" b="1" dirty="0" smtClean="0">
                <a:solidFill>
                  <a:srgbClr val="008000"/>
                </a:solidFill>
              </a:rPr>
              <a:t>$$</a:t>
            </a:r>
            <a:endParaRPr lang="en-CA" b="1" dirty="0">
              <a:solidFill>
                <a:srgbClr val="008000"/>
              </a:solidFill>
            </a:endParaRPr>
          </a:p>
        </p:txBody>
      </p:sp>
      <p:sp>
        <p:nvSpPr>
          <p:cNvPr id="37" name="TextBox 36"/>
          <p:cNvSpPr txBox="1"/>
          <p:nvPr/>
        </p:nvSpPr>
        <p:spPr>
          <a:xfrm>
            <a:off x="7533761" y="2843754"/>
            <a:ext cx="523971" cy="338554"/>
          </a:xfrm>
          <a:prstGeom prst="rect">
            <a:avLst/>
          </a:prstGeom>
          <a:solidFill>
            <a:schemeClr val="bg1"/>
          </a:solidFill>
          <a:ln>
            <a:noFill/>
          </a:ln>
        </p:spPr>
        <p:txBody>
          <a:bodyPr wrap="square" rtlCol="0">
            <a:spAutoFit/>
          </a:bodyPr>
          <a:lstStyle/>
          <a:p>
            <a:r>
              <a:rPr lang="en-CA" b="1" dirty="0" smtClean="0">
                <a:solidFill>
                  <a:srgbClr val="008000"/>
                </a:solidFill>
              </a:rPr>
              <a:t>$$</a:t>
            </a:r>
            <a:endParaRPr lang="en-CA" b="1" dirty="0">
              <a:solidFill>
                <a:srgbClr val="008000"/>
              </a:solidFill>
            </a:endParaRPr>
          </a:p>
        </p:txBody>
      </p:sp>
    </p:spTree>
    <p:extLst>
      <p:ext uri="{BB962C8B-B14F-4D97-AF65-F5344CB8AC3E}">
        <p14:creationId xmlns:p14="http://schemas.microsoft.com/office/powerpoint/2010/main" val="18431066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7"/>
                                        </p:tgtEl>
                                        <p:attrNameLst>
                                          <p:attrName>style.visibility</p:attrName>
                                        </p:attrNameLst>
                                      </p:cBhvr>
                                      <p:to>
                                        <p:strVal val="visible"/>
                                      </p:to>
                                    </p:set>
                                    <p:animEffect transition="in" filter="circle(in)">
                                      <p:cBhvr>
                                        <p:cTn id="7" dur="2000"/>
                                        <p:tgtEl>
                                          <p:spTgt spid="27"/>
                                        </p:tgtEl>
                                      </p:cBhvr>
                                    </p:animEffect>
                                  </p:childTnLst>
                                </p:cTn>
                              </p:par>
                            </p:childTnLst>
                          </p:cTn>
                        </p:par>
                        <p:par>
                          <p:cTn id="8" fill="hold">
                            <p:stCondLst>
                              <p:cond delay="2000"/>
                            </p:stCondLst>
                            <p:childTnLst>
                              <p:par>
                                <p:cTn id="9" presetID="10" presetClass="entr" presetSubtype="0" fill="hold" grpId="0" nodeType="afterEffect">
                                  <p:stCondLst>
                                    <p:cond delay="0"/>
                                  </p:stCondLst>
                                  <p:childTnLst>
                                    <p:set>
                                      <p:cBhvr>
                                        <p:cTn id="10" dur="1" fill="hold">
                                          <p:stCondLst>
                                            <p:cond delay="0"/>
                                          </p:stCondLst>
                                        </p:cTn>
                                        <p:tgtEl>
                                          <p:spTgt spid="31"/>
                                        </p:tgtEl>
                                        <p:attrNameLst>
                                          <p:attrName>style.visibility</p:attrName>
                                        </p:attrNameLst>
                                      </p:cBhvr>
                                      <p:to>
                                        <p:strVal val="visible"/>
                                      </p:to>
                                    </p:set>
                                    <p:animEffect transition="in" filter="fade">
                                      <p:cBhvr>
                                        <p:cTn id="11" dur="500"/>
                                        <p:tgtEl>
                                          <p:spTgt spid="31"/>
                                        </p:tgtEl>
                                      </p:cBhvr>
                                    </p:animEffect>
                                  </p:childTnLst>
                                </p:cTn>
                              </p:par>
                            </p:childTnLst>
                          </p:cTn>
                        </p:par>
                      </p:childTnLst>
                    </p:cTn>
                  </p:par>
                  <p:par>
                    <p:cTn id="12" fill="hold">
                      <p:stCondLst>
                        <p:cond delay="indefinite"/>
                      </p:stCondLst>
                      <p:childTnLst>
                        <p:par>
                          <p:cTn id="13" fill="hold">
                            <p:stCondLst>
                              <p:cond delay="0"/>
                            </p:stCondLst>
                            <p:childTnLst>
                              <p:par>
                                <p:cTn id="14" presetID="22" presetClass="entr" presetSubtype="8" fill="hold" grpId="0" nodeType="clickEffect">
                                  <p:stCondLst>
                                    <p:cond delay="0"/>
                                  </p:stCondLst>
                                  <p:childTnLst>
                                    <p:set>
                                      <p:cBhvr>
                                        <p:cTn id="15" dur="1" fill="hold">
                                          <p:stCondLst>
                                            <p:cond delay="0"/>
                                          </p:stCondLst>
                                        </p:cTn>
                                        <p:tgtEl>
                                          <p:spTgt spid="24"/>
                                        </p:tgtEl>
                                        <p:attrNameLst>
                                          <p:attrName>style.visibility</p:attrName>
                                        </p:attrNameLst>
                                      </p:cBhvr>
                                      <p:to>
                                        <p:strVal val="visible"/>
                                      </p:to>
                                    </p:set>
                                    <p:animEffect transition="in" filter="wipe(left)">
                                      <p:cBhvr>
                                        <p:cTn id="16" dur="1250"/>
                                        <p:tgtEl>
                                          <p:spTgt spid="24"/>
                                        </p:tgtEl>
                                      </p:cBhvr>
                                    </p:animEffect>
                                  </p:childTnLst>
                                </p:cTn>
                              </p:par>
                            </p:childTnLst>
                          </p:cTn>
                        </p:par>
                        <p:par>
                          <p:cTn id="17" fill="hold">
                            <p:stCondLst>
                              <p:cond delay="1250"/>
                            </p:stCondLst>
                            <p:childTnLst>
                              <p:par>
                                <p:cTn id="18" presetID="10" presetClass="entr" presetSubtype="0" fill="hold" nodeType="afterEffect">
                                  <p:stCondLst>
                                    <p:cond delay="0"/>
                                  </p:stCondLst>
                                  <p:childTnLst>
                                    <p:set>
                                      <p:cBhvr>
                                        <p:cTn id="19" dur="1" fill="hold">
                                          <p:stCondLst>
                                            <p:cond delay="0"/>
                                          </p:stCondLst>
                                        </p:cTn>
                                        <p:tgtEl>
                                          <p:spTgt spid="26"/>
                                        </p:tgtEl>
                                        <p:attrNameLst>
                                          <p:attrName>style.visibility</p:attrName>
                                        </p:attrNameLst>
                                      </p:cBhvr>
                                      <p:to>
                                        <p:strVal val="visible"/>
                                      </p:to>
                                    </p:set>
                                    <p:animEffect transition="in" filter="fade">
                                      <p:cBhvr>
                                        <p:cTn id="20" dur="1000"/>
                                        <p:tgtEl>
                                          <p:spTgt spid="26"/>
                                        </p:tgtEl>
                                      </p:cBhvr>
                                    </p:animEffect>
                                  </p:childTnLst>
                                </p:cTn>
                              </p:par>
                            </p:childTnLst>
                          </p:cTn>
                        </p:par>
                      </p:childTnLst>
                    </p:cTn>
                  </p:par>
                  <p:par>
                    <p:cTn id="21" fill="hold">
                      <p:stCondLst>
                        <p:cond delay="indefinite"/>
                      </p:stCondLst>
                      <p:childTnLst>
                        <p:par>
                          <p:cTn id="22" fill="hold">
                            <p:stCondLst>
                              <p:cond delay="0"/>
                            </p:stCondLst>
                            <p:childTnLst>
                              <p:par>
                                <p:cTn id="23" presetID="22" presetClass="entr" presetSubtype="4" fill="hold" nodeType="clickEffect">
                                  <p:stCondLst>
                                    <p:cond delay="0"/>
                                  </p:stCondLst>
                                  <p:childTnLst>
                                    <p:set>
                                      <p:cBhvr>
                                        <p:cTn id="24" dur="1" fill="hold">
                                          <p:stCondLst>
                                            <p:cond delay="0"/>
                                          </p:stCondLst>
                                        </p:cTn>
                                        <p:tgtEl>
                                          <p:spTgt spid="29"/>
                                        </p:tgtEl>
                                        <p:attrNameLst>
                                          <p:attrName>style.visibility</p:attrName>
                                        </p:attrNameLst>
                                      </p:cBhvr>
                                      <p:to>
                                        <p:strVal val="visible"/>
                                      </p:to>
                                    </p:set>
                                    <p:animEffect transition="in" filter="wipe(down)">
                                      <p:cBhvr>
                                        <p:cTn id="25" dur="1500"/>
                                        <p:tgtEl>
                                          <p:spTgt spid="29"/>
                                        </p:tgtEl>
                                      </p:cBhvr>
                                    </p:animEffect>
                                  </p:childTnLst>
                                </p:cTn>
                              </p:par>
                              <p:par>
                                <p:cTn id="26" presetID="10" presetClass="entr" presetSubtype="0" fill="hold" grpId="0" nodeType="withEffect">
                                  <p:stCondLst>
                                    <p:cond delay="0"/>
                                  </p:stCondLst>
                                  <p:childTnLst>
                                    <p:set>
                                      <p:cBhvr>
                                        <p:cTn id="27" dur="1" fill="hold">
                                          <p:stCondLst>
                                            <p:cond delay="0"/>
                                          </p:stCondLst>
                                        </p:cTn>
                                        <p:tgtEl>
                                          <p:spTgt spid="32"/>
                                        </p:tgtEl>
                                        <p:attrNameLst>
                                          <p:attrName>style.visibility</p:attrName>
                                        </p:attrNameLst>
                                      </p:cBhvr>
                                      <p:to>
                                        <p:strVal val="visible"/>
                                      </p:to>
                                    </p:set>
                                    <p:animEffect transition="in" filter="fade">
                                      <p:cBhvr>
                                        <p:cTn id="28" dur="1000"/>
                                        <p:tgtEl>
                                          <p:spTgt spid="32"/>
                                        </p:tgtEl>
                                      </p:cBhvr>
                                    </p:animEffect>
                                  </p:childTnLst>
                                </p:cTn>
                              </p:par>
                            </p:childTnLst>
                          </p:cTn>
                        </p:par>
                      </p:childTnLst>
                    </p:cTn>
                  </p:par>
                  <p:par>
                    <p:cTn id="29" fill="hold">
                      <p:stCondLst>
                        <p:cond delay="indefinite"/>
                      </p:stCondLst>
                      <p:childTnLst>
                        <p:par>
                          <p:cTn id="30" fill="hold">
                            <p:stCondLst>
                              <p:cond delay="0"/>
                            </p:stCondLst>
                            <p:childTnLst>
                              <p:par>
                                <p:cTn id="31" presetID="22" presetClass="exit" presetSubtype="1" fill="hold" grpId="0" nodeType="clickEffect">
                                  <p:stCondLst>
                                    <p:cond delay="0"/>
                                  </p:stCondLst>
                                  <p:childTnLst>
                                    <p:animEffect transition="out" filter="wipe(up)">
                                      <p:cBhvr>
                                        <p:cTn id="32" dur="1000"/>
                                        <p:tgtEl>
                                          <p:spTgt spid="14"/>
                                        </p:tgtEl>
                                      </p:cBhvr>
                                    </p:animEffect>
                                    <p:set>
                                      <p:cBhvr>
                                        <p:cTn id="33" dur="1" fill="hold">
                                          <p:stCondLst>
                                            <p:cond delay="999"/>
                                          </p:stCondLst>
                                        </p:cTn>
                                        <p:tgtEl>
                                          <p:spTgt spid="14"/>
                                        </p:tgtEl>
                                        <p:attrNameLst>
                                          <p:attrName>style.visibility</p:attrName>
                                        </p:attrNameLst>
                                      </p:cBhvr>
                                      <p:to>
                                        <p:strVal val="hidden"/>
                                      </p:to>
                                    </p:set>
                                  </p:childTnLst>
                                </p:cTn>
                              </p:par>
                            </p:childTnLst>
                          </p:cTn>
                        </p:par>
                      </p:childTnLst>
                    </p:cTn>
                  </p:par>
                  <p:par>
                    <p:cTn id="34" fill="hold">
                      <p:stCondLst>
                        <p:cond delay="indefinite"/>
                      </p:stCondLst>
                      <p:childTnLst>
                        <p:par>
                          <p:cTn id="35" fill="hold">
                            <p:stCondLst>
                              <p:cond delay="0"/>
                            </p:stCondLst>
                            <p:childTnLst>
                              <p:par>
                                <p:cTn id="36" presetID="22" presetClass="entr" presetSubtype="4" fill="hold" nodeType="clickEffect">
                                  <p:stCondLst>
                                    <p:cond delay="0"/>
                                  </p:stCondLst>
                                  <p:childTnLst>
                                    <p:set>
                                      <p:cBhvr>
                                        <p:cTn id="37" dur="1" fill="hold">
                                          <p:stCondLst>
                                            <p:cond delay="0"/>
                                          </p:stCondLst>
                                        </p:cTn>
                                        <p:tgtEl>
                                          <p:spTgt spid="30"/>
                                        </p:tgtEl>
                                        <p:attrNameLst>
                                          <p:attrName>style.visibility</p:attrName>
                                        </p:attrNameLst>
                                      </p:cBhvr>
                                      <p:to>
                                        <p:strVal val="visible"/>
                                      </p:to>
                                    </p:set>
                                    <p:animEffect transition="in" filter="wipe(down)">
                                      <p:cBhvr>
                                        <p:cTn id="38" dur="1500"/>
                                        <p:tgtEl>
                                          <p:spTgt spid="30"/>
                                        </p:tgtEl>
                                      </p:cBhvr>
                                    </p:animEffect>
                                  </p:childTnLst>
                                </p:cTn>
                              </p:par>
                              <p:par>
                                <p:cTn id="39" presetID="10" presetClass="entr" presetSubtype="0" fill="hold" grpId="0" nodeType="withEffect">
                                  <p:stCondLst>
                                    <p:cond delay="0"/>
                                  </p:stCondLst>
                                  <p:childTnLst>
                                    <p:set>
                                      <p:cBhvr>
                                        <p:cTn id="40" dur="1" fill="hold">
                                          <p:stCondLst>
                                            <p:cond delay="0"/>
                                          </p:stCondLst>
                                        </p:cTn>
                                        <p:tgtEl>
                                          <p:spTgt spid="37"/>
                                        </p:tgtEl>
                                        <p:attrNameLst>
                                          <p:attrName>style.visibility</p:attrName>
                                        </p:attrNameLst>
                                      </p:cBhvr>
                                      <p:to>
                                        <p:strVal val="visible"/>
                                      </p:to>
                                    </p:set>
                                    <p:animEffect transition="in" filter="fade">
                                      <p:cBhvr>
                                        <p:cTn id="41" dur="1000"/>
                                        <p:tgtEl>
                                          <p:spTgt spid="3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24" grpId="0" animBg="1"/>
      <p:bldP spid="27" grpId="0"/>
      <p:bldP spid="31" grpId="0"/>
      <p:bldP spid="32" grpId="0" animBg="1"/>
      <p:bldP spid="37"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ISPRING_CUSTOM_TIMING_USED" val="1"/>
  <p:tag name="ISPRING_SLIDE_ID_2" val="{A554A20C-8AF6-4D36-87B7-485F87F785BF}"/>
  <p:tag name="GENSWF_ADVANCE_TIME" val="176.033"/>
  <p:tag name="TIMING" val="|2.6|38.5|13.5|11.7|19.3|23.9"/>
</p:tagLst>
</file>

<file path=ppt/tags/tag2.xml><?xml version="1.0" encoding="utf-8"?>
<p:tagLst xmlns:a="http://schemas.openxmlformats.org/drawingml/2006/main" xmlns:r="http://schemas.openxmlformats.org/officeDocument/2006/relationships" xmlns:p="http://schemas.openxmlformats.org/presentationml/2006/main">
  <p:tag name="ISPRING_CUSTOM_TIMING_USED" val="1"/>
  <p:tag name="ISPRING_SLIDE_ID_2" val="{A554A20C-8AF6-4D36-87B7-485F87F785BF}"/>
  <p:tag name="GENSWF_ADVANCE_TIME" val="176.033"/>
  <p:tag name="TIMING" val="|2.6|38.5|13.5|11.7|19.3|23.9"/>
</p:tagLst>
</file>

<file path=ppt/theme/theme1.xml><?xml version="1.0" encoding="utf-8"?>
<a:theme xmlns:a="http://schemas.openxmlformats.org/drawingml/2006/main" name="Default Design">
  <a:themeElements>
    <a:clrScheme name="Default Design 16">
      <a:dk1>
        <a:srgbClr val="000000"/>
      </a:dk1>
      <a:lt1>
        <a:srgbClr val="FFFFFF"/>
      </a:lt1>
      <a:dk2>
        <a:srgbClr val="000000"/>
      </a:dk2>
      <a:lt2>
        <a:srgbClr val="808080"/>
      </a:lt2>
      <a:accent1>
        <a:srgbClr val="2294C5"/>
      </a:accent1>
      <a:accent2>
        <a:srgbClr val="002840"/>
      </a:accent2>
      <a:accent3>
        <a:srgbClr val="FFFFFF"/>
      </a:accent3>
      <a:accent4>
        <a:srgbClr val="000000"/>
      </a:accent4>
      <a:accent5>
        <a:srgbClr val="ABC8DF"/>
      </a:accent5>
      <a:accent6>
        <a:srgbClr val="002339"/>
      </a:accent6>
      <a:hlink>
        <a:srgbClr val="E8E8E8"/>
      </a:hlink>
      <a:folHlink>
        <a:srgbClr val="CDEAF7"/>
      </a:folHlink>
    </a:clrScheme>
    <a:fontScheme name="Default Design">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Default Design 13">
        <a:dk1>
          <a:srgbClr val="000000"/>
        </a:dk1>
        <a:lt1>
          <a:srgbClr val="FFFFFF"/>
        </a:lt1>
        <a:dk2>
          <a:srgbClr val="000000"/>
        </a:dk2>
        <a:lt2>
          <a:srgbClr val="808080"/>
        </a:lt2>
        <a:accent1>
          <a:srgbClr val="FFA120"/>
        </a:accent1>
        <a:accent2>
          <a:srgbClr val="333399"/>
        </a:accent2>
        <a:accent3>
          <a:srgbClr val="FFFFFF"/>
        </a:accent3>
        <a:accent4>
          <a:srgbClr val="000000"/>
        </a:accent4>
        <a:accent5>
          <a:srgbClr val="FFCDAB"/>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14">
        <a:dk1>
          <a:srgbClr val="000000"/>
        </a:dk1>
        <a:lt1>
          <a:srgbClr val="FFFFFF"/>
        </a:lt1>
        <a:dk2>
          <a:srgbClr val="000000"/>
        </a:dk2>
        <a:lt2>
          <a:srgbClr val="808080"/>
        </a:lt2>
        <a:accent1>
          <a:srgbClr val="2294C5"/>
        </a:accent1>
        <a:accent2>
          <a:srgbClr val="333399"/>
        </a:accent2>
        <a:accent3>
          <a:srgbClr val="FFFFFF"/>
        </a:accent3>
        <a:accent4>
          <a:srgbClr val="000000"/>
        </a:accent4>
        <a:accent5>
          <a:srgbClr val="ABC8D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15">
        <a:dk1>
          <a:srgbClr val="000000"/>
        </a:dk1>
        <a:lt1>
          <a:srgbClr val="FFFFFF"/>
        </a:lt1>
        <a:dk2>
          <a:srgbClr val="000000"/>
        </a:dk2>
        <a:lt2>
          <a:srgbClr val="808080"/>
        </a:lt2>
        <a:accent1>
          <a:srgbClr val="2294C5"/>
        </a:accent1>
        <a:accent2>
          <a:srgbClr val="002840"/>
        </a:accent2>
        <a:accent3>
          <a:srgbClr val="FFFFFF"/>
        </a:accent3>
        <a:accent4>
          <a:srgbClr val="000000"/>
        </a:accent4>
        <a:accent5>
          <a:srgbClr val="ABC8DF"/>
        </a:accent5>
        <a:accent6>
          <a:srgbClr val="002339"/>
        </a:accent6>
        <a:hlink>
          <a:srgbClr val="808080"/>
        </a:hlink>
        <a:folHlink>
          <a:srgbClr val="CDEAF7"/>
        </a:folHlink>
      </a:clrScheme>
      <a:clrMap bg1="lt1" tx1="dk1" bg2="lt2" tx2="dk2" accent1="accent1" accent2="accent2" accent3="accent3" accent4="accent4" accent5="accent5" accent6="accent6" hlink="hlink" folHlink="folHlink"/>
    </a:extraClrScheme>
    <a:extraClrScheme>
      <a:clrScheme name="Default Design 16">
        <a:dk1>
          <a:srgbClr val="000000"/>
        </a:dk1>
        <a:lt1>
          <a:srgbClr val="FFFFFF"/>
        </a:lt1>
        <a:dk2>
          <a:srgbClr val="000000"/>
        </a:dk2>
        <a:lt2>
          <a:srgbClr val="808080"/>
        </a:lt2>
        <a:accent1>
          <a:srgbClr val="2294C5"/>
        </a:accent1>
        <a:accent2>
          <a:srgbClr val="002840"/>
        </a:accent2>
        <a:accent3>
          <a:srgbClr val="FFFFFF"/>
        </a:accent3>
        <a:accent4>
          <a:srgbClr val="000000"/>
        </a:accent4>
        <a:accent5>
          <a:srgbClr val="ABC8DF"/>
        </a:accent5>
        <a:accent6>
          <a:srgbClr val="002339"/>
        </a:accent6>
        <a:hlink>
          <a:srgbClr val="E8E8E8"/>
        </a:hlink>
        <a:folHlink>
          <a:srgbClr val="CDEAF7"/>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7071</TotalTime>
  <Words>1428</Words>
  <Application>Microsoft Office PowerPoint</Application>
  <PresentationFormat>On-screen Show (4:3)</PresentationFormat>
  <Paragraphs>447</Paragraphs>
  <Slides>34</Slides>
  <Notes>4</Notes>
  <HiddenSlides>0</HiddenSlides>
  <MMClips>0</MMClips>
  <ScaleCrop>false</ScaleCrop>
  <HeadingPairs>
    <vt:vector size="6" baseType="variant">
      <vt:variant>
        <vt:lpstr>Theme</vt:lpstr>
      </vt:variant>
      <vt:variant>
        <vt:i4>2</vt:i4>
      </vt:variant>
      <vt:variant>
        <vt:lpstr>Embedded OLE Servers</vt:lpstr>
      </vt:variant>
      <vt:variant>
        <vt:i4>1</vt:i4>
      </vt:variant>
      <vt:variant>
        <vt:lpstr>Slide Titles</vt:lpstr>
      </vt:variant>
      <vt:variant>
        <vt:i4>34</vt:i4>
      </vt:variant>
    </vt:vector>
  </HeadingPairs>
  <TitlesOfParts>
    <vt:vector size="37" baseType="lpstr">
      <vt:lpstr>Default Design</vt:lpstr>
      <vt:lpstr>Custom Design</vt:lpstr>
      <vt:lpstr>Clip</vt:lpstr>
      <vt:lpstr>PowerPoint Presentation</vt:lpstr>
      <vt:lpstr>PowerPoint Presentation</vt:lpstr>
      <vt:lpstr>Imagine and describe the ideal future that you want for yourself and for your family?</vt:lpstr>
      <vt:lpstr>PowerPoint Presentation</vt:lpstr>
      <vt:lpstr>PowerPoint Presentation</vt:lpstr>
      <vt:lpstr>PowerPoint Presentation</vt:lpstr>
      <vt:lpstr>PowerPoint Presentation</vt:lpstr>
      <vt:lpstr>Early rule change</vt:lpstr>
      <vt:lpstr>PowerPoint Presentation</vt:lpstr>
      <vt:lpstr>PowerPoint Presentation</vt:lpstr>
      <vt:lpstr>PowerPoint Presentation</vt:lpstr>
      <vt:lpstr>PowerPoint Presentation</vt:lpstr>
      <vt:lpstr>PowerPoint Presentation</vt:lpstr>
      <vt:lpstr>Basic Corporate Insurance.</vt:lpstr>
      <vt:lpstr>Basic Corporate Insurance.</vt:lpstr>
      <vt:lpstr>PowerPoint Presentation</vt:lpstr>
      <vt:lpstr>PowerPoint Presentation</vt:lpstr>
      <vt:lpstr>Basic Corporate Insurance.</vt:lpstr>
      <vt:lpstr>Where should insurance be held?</vt:lpstr>
      <vt:lpstr>PowerPoint Presentation</vt:lpstr>
      <vt:lpstr>PowerPoint Presentation</vt:lpstr>
      <vt:lpstr>What can we do about it?</vt:lpstr>
      <vt:lpstr>PowerPoint Presentation</vt:lpstr>
      <vt:lpstr>Two uses of Corporate Life Insurance</vt:lpstr>
      <vt:lpstr>PowerPoint Presentation</vt:lpstr>
      <vt:lpstr>PowerPoint Presentation</vt:lpstr>
      <vt:lpstr>Immediate Financed Insurance</vt:lpstr>
      <vt:lpstr>Buy insurance and Invest</vt:lpstr>
      <vt:lpstr>PowerPoint Presentation</vt:lpstr>
      <vt:lpstr>Corporate Life Insurance in  CHARITABLE PLANNING</vt:lpstr>
      <vt:lpstr>PowerPoint Presentation</vt:lpstr>
      <vt:lpstr>Who’s job is it to look after the client?</vt:lpstr>
      <vt:lpstr>It’s the team’s job.</vt:lpstr>
      <vt:lpstr>PowerPoint Presentation</vt:lpstr>
    </vt:vector>
  </TitlesOfParts>
  <Company>HNW</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pdiamond</dc:creator>
  <cp:lastModifiedBy>Doug Markewich</cp:lastModifiedBy>
  <cp:revision>515</cp:revision>
  <cp:lastPrinted>2019-02-26T22:16:50Z</cp:lastPrinted>
  <dcterms:created xsi:type="dcterms:W3CDTF">2009-05-04T20:29:37Z</dcterms:created>
  <dcterms:modified xsi:type="dcterms:W3CDTF">2019-12-03T01:23:18Z</dcterms:modified>
</cp:coreProperties>
</file>